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Default Extension="wav" ContentType="audio/wav"/>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310" r:id="rId2"/>
    <p:sldId id="363" r:id="rId3"/>
    <p:sldId id="364" r:id="rId4"/>
    <p:sldId id="365" r:id="rId5"/>
    <p:sldId id="366" r:id="rId6"/>
    <p:sldId id="369" r:id="rId7"/>
    <p:sldId id="370" r:id="rId8"/>
    <p:sldId id="480" r:id="rId9"/>
    <p:sldId id="371" r:id="rId10"/>
    <p:sldId id="372" r:id="rId11"/>
    <p:sldId id="373" r:id="rId12"/>
    <p:sldId id="374" r:id="rId13"/>
    <p:sldId id="375" r:id="rId14"/>
    <p:sldId id="376" r:id="rId15"/>
    <p:sldId id="479" r:id="rId16"/>
    <p:sldId id="477" r:id="rId17"/>
    <p:sldId id="378" r:id="rId18"/>
    <p:sldId id="379" r:id="rId19"/>
    <p:sldId id="380" r:id="rId20"/>
    <p:sldId id="381" r:id="rId21"/>
    <p:sldId id="382" r:id="rId22"/>
    <p:sldId id="520" r:id="rId23"/>
    <p:sldId id="384" r:id="rId24"/>
    <p:sldId id="383" r:id="rId25"/>
    <p:sldId id="519" r:id="rId26"/>
    <p:sldId id="521" r:id="rId27"/>
    <p:sldId id="385" r:id="rId28"/>
    <p:sldId id="522" r:id="rId29"/>
    <p:sldId id="386" r:id="rId30"/>
    <p:sldId id="523" r:id="rId31"/>
    <p:sldId id="387" r:id="rId32"/>
    <p:sldId id="388" r:id="rId33"/>
    <p:sldId id="389" r:id="rId34"/>
    <p:sldId id="390" r:id="rId35"/>
    <p:sldId id="524" r:id="rId36"/>
    <p:sldId id="392" r:id="rId37"/>
    <p:sldId id="393" r:id="rId38"/>
    <p:sldId id="394" r:id="rId39"/>
    <p:sldId id="395" r:id="rId40"/>
    <p:sldId id="396" r:id="rId41"/>
    <p:sldId id="525" r:id="rId42"/>
    <p:sldId id="526" r:id="rId43"/>
    <p:sldId id="527" r:id="rId44"/>
    <p:sldId id="528" r:id="rId45"/>
    <p:sldId id="529" r:id="rId46"/>
    <p:sldId id="397"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81" r:id="rId65"/>
    <p:sldId id="482" r:id="rId66"/>
    <p:sldId id="483" r:id="rId67"/>
    <p:sldId id="484" r:id="rId68"/>
    <p:sldId id="485" r:id="rId69"/>
    <p:sldId id="486" r:id="rId70"/>
    <p:sldId id="487" r:id="rId71"/>
    <p:sldId id="488" r:id="rId72"/>
    <p:sldId id="489" r:id="rId73"/>
    <p:sldId id="490" r:id="rId74"/>
    <p:sldId id="491" r:id="rId75"/>
    <p:sldId id="492" r:id="rId76"/>
    <p:sldId id="493" r:id="rId77"/>
    <p:sldId id="494" r:id="rId78"/>
    <p:sldId id="495" r:id="rId79"/>
    <p:sldId id="496" r:id="rId80"/>
    <p:sldId id="497" r:id="rId81"/>
    <p:sldId id="498" r:id="rId82"/>
    <p:sldId id="499" r:id="rId83"/>
    <p:sldId id="500" r:id="rId84"/>
    <p:sldId id="501" r:id="rId85"/>
    <p:sldId id="502" r:id="rId86"/>
    <p:sldId id="503" r:id="rId87"/>
    <p:sldId id="504" r:id="rId88"/>
    <p:sldId id="505" r:id="rId89"/>
    <p:sldId id="506" r:id="rId90"/>
    <p:sldId id="507" r:id="rId91"/>
    <p:sldId id="508" r:id="rId92"/>
    <p:sldId id="509" r:id="rId93"/>
    <p:sldId id="510" r:id="rId94"/>
    <p:sldId id="511" r:id="rId95"/>
    <p:sldId id="512" r:id="rId96"/>
    <p:sldId id="513" r:id="rId97"/>
    <p:sldId id="514" r:id="rId98"/>
    <p:sldId id="515" r:id="rId99"/>
    <p:sldId id="516" r:id="rId100"/>
    <p:sldId id="517" r:id="rId101"/>
    <p:sldId id="518" r:id="rId102"/>
    <p:sldId id="478" r:id="rId103"/>
    <p:sldId id="455" r:id="rId104"/>
    <p:sldId id="456" r:id="rId105"/>
    <p:sldId id="457" r:id="rId106"/>
    <p:sldId id="458" r:id="rId107"/>
    <p:sldId id="459" r:id="rId108"/>
    <p:sldId id="460" r:id="rId109"/>
    <p:sldId id="461" r:id="rId110"/>
    <p:sldId id="462" r:id="rId111"/>
    <p:sldId id="463" r:id="rId112"/>
    <p:sldId id="464" r:id="rId113"/>
    <p:sldId id="465" r:id="rId114"/>
    <p:sldId id="466" r:id="rId115"/>
    <p:sldId id="467" r:id="rId116"/>
    <p:sldId id="468" r:id="rId117"/>
    <p:sldId id="469" r:id="rId118"/>
    <p:sldId id="470" r:id="rId119"/>
    <p:sldId id="471" r:id="rId120"/>
    <p:sldId id="472" r:id="rId121"/>
    <p:sldId id="473" r:id="rId122"/>
    <p:sldId id="474" r:id="rId123"/>
    <p:sldId id="475" r:id="rId124"/>
    <p:sldId id="476" r:id="rId125"/>
    <p:sldId id="342" r:id="rId1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438" autoAdjust="0"/>
    <p:restoredTop sz="59342" autoAdjust="0"/>
  </p:normalViewPr>
  <p:slideViewPr>
    <p:cSldViewPr>
      <p:cViewPr varScale="1">
        <p:scale>
          <a:sx n="66" d="100"/>
          <a:sy n="66" d="100"/>
        </p:scale>
        <p:origin x="-303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D2FC7A-4D8B-4FB1-8AF6-2FBD557B470B}" type="doc">
      <dgm:prSet loTypeId="urn:microsoft.com/office/officeart/2005/8/layout/hList6" loCatId="list" qsTypeId="urn:microsoft.com/office/officeart/2005/8/quickstyle/simple5" qsCatId="simple" csTypeId="urn:microsoft.com/office/officeart/2005/8/colors/colorful3" csCatId="colorful" phldr="1"/>
      <dgm:spPr/>
      <dgm:t>
        <a:bodyPr/>
        <a:lstStyle/>
        <a:p>
          <a:endParaRPr lang="zh-CN" altLang="en-US"/>
        </a:p>
      </dgm:t>
    </dgm:pt>
    <dgm:pt modelId="{23D7AE2D-8046-4328-A8F4-AF88C76038B0}">
      <dgm:prSet phldrT="[文本]" custT="1"/>
      <dgm:spPr/>
      <dgm:t>
        <a:bodyPr/>
        <a:lstStyle/>
        <a:p>
          <a:r>
            <a:rPr lang="zh-CN" altLang="en-US" sz="2800" b="1" dirty="0" smtClean="0">
              <a:solidFill>
                <a:schemeClr val="tx2"/>
              </a:solidFill>
            </a:rPr>
            <a:t>国际知名</a:t>
          </a:r>
          <a:r>
            <a:rPr lang="en-US" altLang="zh-CN" sz="2800" b="1" dirty="0" smtClean="0">
              <a:solidFill>
                <a:schemeClr val="tx2"/>
              </a:solidFill>
            </a:rPr>
            <a:t>ERP</a:t>
          </a:r>
          <a:r>
            <a:rPr lang="zh-CN" altLang="en-US" sz="2800" b="1" dirty="0" smtClean="0">
              <a:solidFill>
                <a:schemeClr val="tx2"/>
              </a:solidFill>
            </a:rPr>
            <a:t>开发商 </a:t>
          </a:r>
          <a:endParaRPr lang="zh-CN" altLang="en-US" sz="2800" b="1" dirty="0">
            <a:solidFill>
              <a:schemeClr val="tx2"/>
            </a:solidFill>
          </a:endParaRPr>
        </a:p>
      </dgm:t>
    </dgm:pt>
    <dgm:pt modelId="{1C029EFB-9E7B-4061-BB0B-36ADE608E154}" type="parTrans" cxnId="{26B33ADF-FDCD-40FB-BBD7-389A3E8FAAA9}">
      <dgm:prSet/>
      <dgm:spPr/>
      <dgm:t>
        <a:bodyPr/>
        <a:lstStyle/>
        <a:p>
          <a:endParaRPr lang="zh-CN" altLang="en-US" sz="2000" b="1">
            <a:solidFill>
              <a:srgbClr val="000000"/>
            </a:solidFill>
          </a:endParaRPr>
        </a:p>
      </dgm:t>
    </dgm:pt>
    <dgm:pt modelId="{C199233E-6E14-4200-9FD4-680A580F625F}" type="sibTrans" cxnId="{26B33ADF-FDCD-40FB-BBD7-389A3E8FAAA9}">
      <dgm:prSet/>
      <dgm:spPr/>
      <dgm:t>
        <a:bodyPr/>
        <a:lstStyle/>
        <a:p>
          <a:endParaRPr lang="zh-CN" altLang="en-US" sz="2000" b="1">
            <a:solidFill>
              <a:srgbClr val="000000"/>
            </a:solidFill>
          </a:endParaRPr>
        </a:p>
      </dgm:t>
    </dgm:pt>
    <dgm:pt modelId="{EBC77C0A-1AAF-42CA-BC64-9D8FA61805CB}">
      <dgm:prSet custT="1"/>
      <dgm:spPr/>
      <dgm:t>
        <a:bodyPr/>
        <a:lstStyle/>
        <a:p>
          <a:r>
            <a:rPr lang="en-US" sz="2800" b="1" dirty="0" smtClean="0">
              <a:solidFill>
                <a:schemeClr val="tx2"/>
              </a:solidFill>
            </a:rPr>
            <a:t>SAP </a:t>
          </a:r>
          <a:endParaRPr lang="en-US" sz="2800" b="1" dirty="0">
            <a:solidFill>
              <a:schemeClr val="tx2"/>
            </a:solidFill>
          </a:endParaRPr>
        </a:p>
      </dgm:t>
    </dgm:pt>
    <dgm:pt modelId="{F26AB4F9-4336-4655-820B-4ECF1D692066}" type="parTrans" cxnId="{0DC573C3-8558-4E70-AFD6-0426A6D022C4}">
      <dgm:prSet/>
      <dgm:spPr/>
      <dgm:t>
        <a:bodyPr/>
        <a:lstStyle/>
        <a:p>
          <a:endParaRPr lang="zh-CN" altLang="en-US" sz="2000" b="1">
            <a:solidFill>
              <a:srgbClr val="000000"/>
            </a:solidFill>
          </a:endParaRPr>
        </a:p>
      </dgm:t>
    </dgm:pt>
    <dgm:pt modelId="{BD6D66BB-FD96-485B-A347-CAC97885B259}" type="sibTrans" cxnId="{0DC573C3-8558-4E70-AFD6-0426A6D022C4}">
      <dgm:prSet/>
      <dgm:spPr/>
      <dgm:t>
        <a:bodyPr/>
        <a:lstStyle/>
        <a:p>
          <a:endParaRPr lang="zh-CN" altLang="en-US" sz="2000" b="1">
            <a:solidFill>
              <a:srgbClr val="000000"/>
            </a:solidFill>
          </a:endParaRPr>
        </a:p>
      </dgm:t>
    </dgm:pt>
    <dgm:pt modelId="{717E73CA-D90C-4CA7-ADAD-B67705EDAB95}">
      <dgm:prSet custT="1"/>
      <dgm:spPr/>
      <dgm:t>
        <a:bodyPr/>
        <a:lstStyle/>
        <a:p>
          <a:r>
            <a:rPr lang="en-US" sz="2800" b="1" dirty="0" smtClean="0">
              <a:solidFill>
                <a:schemeClr val="tx2"/>
              </a:solidFill>
            </a:rPr>
            <a:t>ORACLE</a:t>
          </a:r>
          <a:endParaRPr lang="zh-CN" altLang="en-US" sz="2800" b="1" dirty="0" smtClean="0">
            <a:solidFill>
              <a:schemeClr val="tx2"/>
            </a:solidFill>
          </a:endParaRPr>
        </a:p>
      </dgm:t>
    </dgm:pt>
    <dgm:pt modelId="{48015B0D-5507-478C-A402-D4634DE8C916}" type="parTrans" cxnId="{9EEAF64A-5583-42D9-A7E3-066E3475957C}">
      <dgm:prSet/>
      <dgm:spPr/>
      <dgm:t>
        <a:bodyPr/>
        <a:lstStyle/>
        <a:p>
          <a:endParaRPr lang="zh-CN" altLang="en-US" sz="2000" b="1">
            <a:solidFill>
              <a:srgbClr val="000000"/>
            </a:solidFill>
          </a:endParaRPr>
        </a:p>
      </dgm:t>
    </dgm:pt>
    <dgm:pt modelId="{83233A5F-FBE9-45D1-9443-E424CF76E3B9}" type="sibTrans" cxnId="{9EEAF64A-5583-42D9-A7E3-066E3475957C}">
      <dgm:prSet/>
      <dgm:spPr/>
      <dgm:t>
        <a:bodyPr/>
        <a:lstStyle/>
        <a:p>
          <a:endParaRPr lang="zh-CN" altLang="en-US" sz="2000" b="1">
            <a:solidFill>
              <a:srgbClr val="000000"/>
            </a:solidFill>
          </a:endParaRPr>
        </a:p>
      </dgm:t>
    </dgm:pt>
    <dgm:pt modelId="{F4B26677-33C7-471D-A5CB-AA571F700A54}">
      <dgm:prSet custT="1"/>
      <dgm:spPr/>
      <dgm:t>
        <a:bodyPr/>
        <a:lstStyle/>
        <a:p>
          <a:r>
            <a:rPr lang="en-US" sz="2800" b="1" dirty="0" smtClean="0">
              <a:solidFill>
                <a:schemeClr val="tx2"/>
              </a:solidFill>
            </a:rPr>
            <a:t>PeopleSoft</a:t>
          </a:r>
          <a:endParaRPr lang="zh-CN" altLang="en-US" sz="2800" b="1" dirty="0">
            <a:solidFill>
              <a:schemeClr val="tx2"/>
            </a:solidFill>
          </a:endParaRPr>
        </a:p>
      </dgm:t>
    </dgm:pt>
    <dgm:pt modelId="{79D947B6-258D-4B7C-9F6B-AFCC45B4A7A2}" type="parTrans" cxnId="{859C96C6-EA0F-483B-A250-7D58736CD4AE}">
      <dgm:prSet/>
      <dgm:spPr/>
      <dgm:t>
        <a:bodyPr/>
        <a:lstStyle/>
        <a:p>
          <a:endParaRPr lang="zh-CN" altLang="en-US" sz="2000" b="1">
            <a:solidFill>
              <a:srgbClr val="000000"/>
            </a:solidFill>
          </a:endParaRPr>
        </a:p>
      </dgm:t>
    </dgm:pt>
    <dgm:pt modelId="{86E91308-6401-44E2-AB3D-4A811DB66309}" type="sibTrans" cxnId="{859C96C6-EA0F-483B-A250-7D58736CD4AE}">
      <dgm:prSet/>
      <dgm:spPr/>
      <dgm:t>
        <a:bodyPr/>
        <a:lstStyle/>
        <a:p>
          <a:endParaRPr lang="zh-CN" altLang="en-US" sz="2000" b="1">
            <a:solidFill>
              <a:srgbClr val="000000"/>
            </a:solidFill>
          </a:endParaRPr>
        </a:p>
      </dgm:t>
    </dgm:pt>
    <dgm:pt modelId="{2F427962-34BE-42E9-BBC0-03E9750ABD62}">
      <dgm:prSet custT="1"/>
      <dgm:spPr/>
      <dgm:t>
        <a:bodyPr/>
        <a:lstStyle/>
        <a:p>
          <a:r>
            <a:rPr lang="zh-CN" altLang="en-US" sz="2800" b="1" dirty="0" smtClean="0"/>
            <a:t>中国知名</a:t>
          </a:r>
          <a:r>
            <a:rPr lang="en-US" altLang="zh-CN" sz="2800" b="1" dirty="0" smtClean="0"/>
            <a:t>ERP</a:t>
          </a:r>
          <a:r>
            <a:rPr lang="zh-CN" altLang="en-US" sz="2800" b="1" dirty="0" smtClean="0"/>
            <a:t>开发商 </a:t>
          </a:r>
          <a:endParaRPr lang="zh-CN" altLang="en-US" sz="2800" b="1" dirty="0"/>
        </a:p>
      </dgm:t>
    </dgm:pt>
    <dgm:pt modelId="{5E501660-1BDB-4668-BE75-9D0B57C23A21}" type="parTrans" cxnId="{50AF7397-874C-4258-BA02-2CE8457A6640}">
      <dgm:prSet/>
      <dgm:spPr/>
      <dgm:t>
        <a:bodyPr/>
        <a:lstStyle/>
        <a:p>
          <a:endParaRPr lang="zh-CN" altLang="en-US" sz="2000" b="1">
            <a:solidFill>
              <a:srgbClr val="000000"/>
            </a:solidFill>
          </a:endParaRPr>
        </a:p>
      </dgm:t>
    </dgm:pt>
    <dgm:pt modelId="{01D758C8-FC1A-456D-8520-D03289DC6B69}" type="sibTrans" cxnId="{50AF7397-874C-4258-BA02-2CE8457A6640}">
      <dgm:prSet/>
      <dgm:spPr/>
      <dgm:t>
        <a:bodyPr/>
        <a:lstStyle/>
        <a:p>
          <a:endParaRPr lang="zh-CN" altLang="en-US" sz="2000" b="1">
            <a:solidFill>
              <a:srgbClr val="000000"/>
            </a:solidFill>
          </a:endParaRPr>
        </a:p>
      </dgm:t>
    </dgm:pt>
    <dgm:pt modelId="{AE803B05-04A9-4D30-8B18-21F218406A38}">
      <dgm:prSet custT="1"/>
      <dgm:spPr/>
      <dgm:t>
        <a:bodyPr/>
        <a:lstStyle/>
        <a:p>
          <a:r>
            <a:rPr lang="zh-CN" altLang="en-US" sz="2800" b="1" dirty="0" smtClean="0"/>
            <a:t>用友</a:t>
          </a:r>
          <a:endParaRPr lang="zh-CN" altLang="en-US" sz="2800" b="1" dirty="0"/>
        </a:p>
      </dgm:t>
    </dgm:pt>
    <dgm:pt modelId="{B93241F8-9F65-4F68-9021-A7D2C87B92FC}" type="parTrans" cxnId="{EEFE885F-EC7B-405D-A293-BAA01FCD9AF1}">
      <dgm:prSet/>
      <dgm:spPr/>
      <dgm:t>
        <a:bodyPr/>
        <a:lstStyle/>
        <a:p>
          <a:endParaRPr lang="zh-CN" altLang="en-US" sz="2000" b="1">
            <a:solidFill>
              <a:srgbClr val="000000"/>
            </a:solidFill>
          </a:endParaRPr>
        </a:p>
      </dgm:t>
    </dgm:pt>
    <dgm:pt modelId="{41EB9788-363C-48F7-AE20-CBFCF511BAA0}" type="sibTrans" cxnId="{EEFE885F-EC7B-405D-A293-BAA01FCD9AF1}">
      <dgm:prSet/>
      <dgm:spPr/>
      <dgm:t>
        <a:bodyPr/>
        <a:lstStyle/>
        <a:p>
          <a:endParaRPr lang="zh-CN" altLang="en-US" sz="2000" b="1">
            <a:solidFill>
              <a:srgbClr val="000000"/>
            </a:solidFill>
          </a:endParaRPr>
        </a:p>
      </dgm:t>
    </dgm:pt>
    <dgm:pt modelId="{9E8B6F83-A200-4713-853A-1990389C2788}">
      <dgm:prSet custT="1"/>
      <dgm:spPr/>
      <dgm:t>
        <a:bodyPr/>
        <a:lstStyle/>
        <a:p>
          <a:r>
            <a:rPr lang="zh-CN" altLang="en-US" sz="2800" b="1" dirty="0" smtClean="0"/>
            <a:t>金蝶</a:t>
          </a:r>
          <a:endParaRPr lang="zh-CN" altLang="en-US" sz="2800" b="1" dirty="0"/>
        </a:p>
      </dgm:t>
    </dgm:pt>
    <dgm:pt modelId="{6B5EE93E-EEBD-4CC7-BE72-DDE300DB70C7}" type="parTrans" cxnId="{BBE7C418-5634-48AF-9652-02C68B0C6B45}">
      <dgm:prSet/>
      <dgm:spPr/>
      <dgm:t>
        <a:bodyPr/>
        <a:lstStyle/>
        <a:p>
          <a:endParaRPr lang="zh-CN" altLang="en-US" sz="2000" b="1">
            <a:solidFill>
              <a:srgbClr val="000000"/>
            </a:solidFill>
          </a:endParaRPr>
        </a:p>
      </dgm:t>
    </dgm:pt>
    <dgm:pt modelId="{7551A5F5-3E39-4D39-9E8A-32FCC0F210F1}" type="sibTrans" cxnId="{BBE7C418-5634-48AF-9652-02C68B0C6B45}">
      <dgm:prSet/>
      <dgm:spPr/>
      <dgm:t>
        <a:bodyPr/>
        <a:lstStyle/>
        <a:p>
          <a:endParaRPr lang="zh-CN" altLang="en-US" sz="2000" b="1">
            <a:solidFill>
              <a:srgbClr val="000000"/>
            </a:solidFill>
          </a:endParaRPr>
        </a:p>
      </dgm:t>
    </dgm:pt>
    <dgm:pt modelId="{1D5A21CF-3C11-4326-82DA-D9EBFA3C1959}">
      <dgm:prSet custT="1"/>
      <dgm:spPr/>
      <dgm:t>
        <a:bodyPr/>
        <a:lstStyle/>
        <a:p>
          <a:r>
            <a:rPr lang="en-US" altLang="zh-CN" sz="2800" b="1" dirty="0" smtClean="0"/>
            <a:t>…</a:t>
          </a:r>
          <a:r>
            <a:rPr lang="zh-CN" altLang="en-US" sz="2800" b="1" dirty="0" smtClean="0"/>
            <a:t> </a:t>
          </a:r>
          <a:endParaRPr lang="zh-CN" altLang="en-US" sz="2800" b="1" dirty="0"/>
        </a:p>
      </dgm:t>
    </dgm:pt>
    <dgm:pt modelId="{99BBAE36-7B01-482D-B4B7-8A64E9BBEDD6}" type="parTrans" cxnId="{01E40CA4-68CF-4668-BA1D-EF857F262B3D}">
      <dgm:prSet/>
      <dgm:spPr/>
      <dgm:t>
        <a:bodyPr/>
        <a:lstStyle/>
        <a:p>
          <a:endParaRPr lang="zh-CN" altLang="en-US"/>
        </a:p>
      </dgm:t>
    </dgm:pt>
    <dgm:pt modelId="{22DCC019-2E66-44D1-A832-812F9BA3F7A4}" type="sibTrans" cxnId="{01E40CA4-68CF-4668-BA1D-EF857F262B3D}">
      <dgm:prSet/>
      <dgm:spPr/>
      <dgm:t>
        <a:bodyPr/>
        <a:lstStyle/>
        <a:p>
          <a:endParaRPr lang="zh-CN" altLang="en-US"/>
        </a:p>
      </dgm:t>
    </dgm:pt>
    <dgm:pt modelId="{C262B9E3-DC0B-485C-8A3A-AB2796A0ADC8}">
      <dgm:prSet custT="1"/>
      <dgm:spPr/>
      <dgm:t>
        <a:bodyPr/>
        <a:lstStyle/>
        <a:p>
          <a:r>
            <a:rPr lang="en-US" altLang="zh-CN" sz="2800" b="1" dirty="0" smtClean="0">
              <a:solidFill>
                <a:schemeClr val="tx2"/>
              </a:solidFill>
            </a:rPr>
            <a:t>…</a:t>
          </a:r>
          <a:endParaRPr lang="zh-CN" altLang="en-US" sz="2800" b="1" dirty="0">
            <a:solidFill>
              <a:schemeClr val="tx2"/>
            </a:solidFill>
          </a:endParaRPr>
        </a:p>
      </dgm:t>
    </dgm:pt>
    <dgm:pt modelId="{203D52D0-DABA-4C1C-BFD8-1F78C89DD126}" type="parTrans" cxnId="{F60B79FF-6B80-4DE1-B048-62BDA0B0D13B}">
      <dgm:prSet/>
      <dgm:spPr/>
      <dgm:t>
        <a:bodyPr/>
        <a:lstStyle/>
        <a:p>
          <a:endParaRPr lang="zh-CN" altLang="en-US"/>
        </a:p>
      </dgm:t>
    </dgm:pt>
    <dgm:pt modelId="{3E7DDFF3-48CB-4624-9B18-FC0CDA93E3A1}" type="sibTrans" cxnId="{F60B79FF-6B80-4DE1-B048-62BDA0B0D13B}">
      <dgm:prSet/>
      <dgm:spPr/>
      <dgm:t>
        <a:bodyPr/>
        <a:lstStyle/>
        <a:p>
          <a:endParaRPr lang="zh-CN" altLang="en-US"/>
        </a:p>
      </dgm:t>
    </dgm:pt>
    <dgm:pt modelId="{0C3AD105-0D4F-466D-993C-1DBC6110BD0A}" type="pres">
      <dgm:prSet presAssocID="{C1D2FC7A-4D8B-4FB1-8AF6-2FBD557B470B}" presName="Name0" presStyleCnt="0">
        <dgm:presLayoutVars>
          <dgm:dir/>
          <dgm:resizeHandles val="exact"/>
        </dgm:presLayoutVars>
      </dgm:prSet>
      <dgm:spPr/>
      <dgm:t>
        <a:bodyPr/>
        <a:lstStyle/>
        <a:p>
          <a:endParaRPr lang="zh-CN" altLang="en-US"/>
        </a:p>
      </dgm:t>
    </dgm:pt>
    <dgm:pt modelId="{79DC9AF2-46D3-46C9-9FD9-4CD0DE05883E}" type="pres">
      <dgm:prSet presAssocID="{23D7AE2D-8046-4328-A8F4-AF88C76038B0}" presName="node" presStyleLbl="node1" presStyleIdx="0" presStyleCnt="2" custLinFactNeighborY="1250">
        <dgm:presLayoutVars>
          <dgm:bulletEnabled val="1"/>
        </dgm:presLayoutVars>
      </dgm:prSet>
      <dgm:spPr/>
      <dgm:t>
        <a:bodyPr/>
        <a:lstStyle/>
        <a:p>
          <a:endParaRPr lang="zh-CN" altLang="en-US"/>
        </a:p>
      </dgm:t>
    </dgm:pt>
    <dgm:pt modelId="{880B0EEC-631A-44B4-A808-7A77AD7F0918}" type="pres">
      <dgm:prSet presAssocID="{C199233E-6E14-4200-9FD4-680A580F625F}" presName="sibTrans" presStyleCnt="0"/>
      <dgm:spPr/>
      <dgm:t>
        <a:bodyPr/>
        <a:lstStyle/>
        <a:p>
          <a:endParaRPr lang="zh-CN" altLang="en-US"/>
        </a:p>
      </dgm:t>
    </dgm:pt>
    <dgm:pt modelId="{C8BC8C39-2A0E-453D-92D2-BE14C2CDB821}" type="pres">
      <dgm:prSet presAssocID="{2F427962-34BE-42E9-BBC0-03E9750ABD62}" presName="node" presStyleLbl="node1" presStyleIdx="1" presStyleCnt="2">
        <dgm:presLayoutVars>
          <dgm:bulletEnabled val="1"/>
        </dgm:presLayoutVars>
      </dgm:prSet>
      <dgm:spPr/>
      <dgm:t>
        <a:bodyPr/>
        <a:lstStyle/>
        <a:p>
          <a:endParaRPr lang="zh-CN" altLang="en-US"/>
        </a:p>
      </dgm:t>
    </dgm:pt>
  </dgm:ptLst>
  <dgm:cxnLst>
    <dgm:cxn modelId="{563121F3-8270-4BC1-BDC2-6D14198BCA83}" type="presOf" srcId="{AE803B05-04A9-4D30-8B18-21F218406A38}" destId="{C8BC8C39-2A0E-453D-92D2-BE14C2CDB821}" srcOrd="0" destOrd="1" presId="urn:microsoft.com/office/officeart/2005/8/layout/hList6"/>
    <dgm:cxn modelId="{3C5C43E3-13ED-42E3-B026-64E2B9CA54DA}" type="presOf" srcId="{9E8B6F83-A200-4713-853A-1990389C2788}" destId="{C8BC8C39-2A0E-453D-92D2-BE14C2CDB821}" srcOrd="0" destOrd="2" presId="urn:microsoft.com/office/officeart/2005/8/layout/hList6"/>
    <dgm:cxn modelId="{F1EBD538-7AA5-450C-97F8-BCAE79ACE712}" type="presOf" srcId="{1D5A21CF-3C11-4326-82DA-D9EBFA3C1959}" destId="{C8BC8C39-2A0E-453D-92D2-BE14C2CDB821}" srcOrd="0" destOrd="3" presId="urn:microsoft.com/office/officeart/2005/8/layout/hList6"/>
    <dgm:cxn modelId="{01E40CA4-68CF-4668-BA1D-EF857F262B3D}" srcId="{2F427962-34BE-42E9-BBC0-03E9750ABD62}" destId="{1D5A21CF-3C11-4326-82DA-D9EBFA3C1959}" srcOrd="2" destOrd="0" parTransId="{99BBAE36-7B01-482D-B4B7-8A64E9BBEDD6}" sibTransId="{22DCC019-2E66-44D1-A832-812F9BA3F7A4}"/>
    <dgm:cxn modelId="{A40B2A29-6994-4A6F-9954-551C7280E0C0}" type="presOf" srcId="{23D7AE2D-8046-4328-A8F4-AF88C76038B0}" destId="{79DC9AF2-46D3-46C9-9FD9-4CD0DE05883E}" srcOrd="0" destOrd="0" presId="urn:microsoft.com/office/officeart/2005/8/layout/hList6"/>
    <dgm:cxn modelId="{3D23DDCF-406D-45CC-9F8E-01909888EE74}" type="presOf" srcId="{F4B26677-33C7-471D-A5CB-AA571F700A54}" destId="{79DC9AF2-46D3-46C9-9FD9-4CD0DE05883E}" srcOrd="0" destOrd="3" presId="urn:microsoft.com/office/officeart/2005/8/layout/hList6"/>
    <dgm:cxn modelId="{98A493C3-5036-4367-8F4B-E7D284B2EEB7}" type="presOf" srcId="{717E73CA-D90C-4CA7-ADAD-B67705EDAB95}" destId="{79DC9AF2-46D3-46C9-9FD9-4CD0DE05883E}" srcOrd="0" destOrd="2" presId="urn:microsoft.com/office/officeart/2005/8/layout/hList6"/>
    <dgm:cxn modelId="{410928EC-D26A-4EFB-9603-6C4D3775A0FC}" type="presOf" srcId="{C1D2FC7A-4D8B-4FB1-8AF6-2FBD557B470B}" destId="{0C3AD105-0D4F-466D-993C-1DBC6110BD0A}" srcOrd="0" destOrd="0" presId="urn:microsoft.com/office/officeart/2005/8/layout/hList6"/>
    <dgm:cxn modelId="{859C96C6-EA0F-483B-A250-7D58736CD4AE}" srcId="{23D7AE2D-8046-4328-A8F4-AF88C76038B0}" destId="{F4B26677-33C7-471D-A5CB-AA571F700A54}" srcOrd="2" destOrd="0" parTransId="{79D947B6-258D-4B7C-9F6B-AFCC45B4A7A2}" sibTransId="{86E91308-6401-44E2-AB3D-4A811DB66309}"/>
    <dgm:cxn modelId="{9EEAF64A-5583-42D9-A7E3-066E3475957C}" srcId="{23D7AE2D-8046-4328-A8F4-AF88C76038B0}" destId="{717E73CA-D90C-4CA7-ADAD-B67705EDAB95}" srcOrd="1" destOrd="0" parTransId="{48015B0D-5507-478C-A402-D4634DE8C916}" sibTransId="{83233A5F-FBE9-45D1-9443-E424CF76E3B9}"/>
    <dgm:cxn modelId="{C0A568E3-A705-42CE-B7CF-A762B7D0D314}" type="presOf" srcId="{C262B9E3-DC0B-485C-8A3A-AB2796A0ADC8}" destId="{79DC9AF2-46D3-46C9-9FD9-4CD0DE05883E}" srcOrd="0" destOrd="4" presId="urn:microsoft.com/office/officeart/2005/8/layout/hList6"/>
    <dgm:cxn modelId="{9CB53AFA-EE8F-4830-8BDF-5DC04C86A2C6}" type="presOf" srcId="{2F427962-34BE-42E9-BBC0-03E9750ABD62}" destId="{C8BC8C39-2A0E-453D-92D2-BE14C2CDB821}" srcOrd="0" destOrd="0" presId="urn:microsoft.com/office/officeart/2005/8/layout/hList6"/>
    <dgm:cxn modelId="{1D60FD2B-AB78-49C1-A3DD-29D98699FCEF}" type="presOf" srcId="{EBC77C0A-1AAF-42CA-BC64-9D8FA61805CB}" destId="{79DC9AF2-46D3-46C9-9FD9-4CD0DE05883E}" srcOrd="0" destOrd="1" presId="urn:microsoft.com/office/officeart/2005/8/layout/hList6"/>
    <dgm:cxn modelId="{BBE7C418-5634-48AF-9652-02C68B0C6B45}" srcId="{2F427962-34BE-42E9-BBC0-03E9750ABD62}" destId="{9E8B6F83-A200-4713-853A-1990389C2788}" srcOrd="1" destOrd="0" parTransId="{6B5EE93E-EEBD-4CC7-BE72-DDE300DB70C7}" sibTransId="{7551A5F5-3E39-4D39-9E8A-32FCC0F210F1}"/>
    <dgm:cxn modelId="{EEFE885F-EC7B-405D-A293-BAA01FCD9AF1}" srcId="{2F427962-34BE-42E9-BBC0-03E9750ABD62}" destId="{AE803B05-04A9-4D30-8B18-21F218406A38}" srcOrd="0" destOrd="0" parTransId="{B93241F8-9F65-4F68-9021-A7D2C87B92FC}" sibTransId="{41EB9788-363C-48F7-AE20-CBFCF511BAA0}"/>
    <dgm:cxn modelId="{0DC573C3-8558-4E70-AFD6-0426A6D022C4}" srcId="{23D7AE2D-8046-4328-A8F4-AF88C76038B0}" destId="{EBC77C0A-1AAF-42CA-BC64-9D8FA61805CB}" srcOrd="0" destOrd="0" parTransId="{F26AB4F9-4336-4655-820B-4ECF1D692066}" sibTransId="{BD6D66BB-FD96-485B-A347-CAC97885B259}"/>
    <dgm:cxn modelId="{26B33ADF-FDCD-40FB-BBD7-389A3E8FAAA9}" srcId="{C1D2FC7A-4D8B-4FB1-8AF6-2FBD557B470B}" destId="{23D7AE2D-8046-4328-A8F4-AF88C76038B0}" srcOrd="0" destOrd="0" parTransId="{1C029EFB-9E7B-4061-BB0B-36ADE608E154}" sibTransId="{C199233E-6E14-4200-9FD4-680A580F625F}"/>
    <dgm:cxn modelId="{F60B79FF-6B80-4DE1-B048-62BDA0B0D13B}" srcId="{23D7AE2D-8046-4328-A8F4-AF88C76038B0}" destId="{C262B9E3-DC0B-485C-8A3A-AB2796A0ADC8}" srcOrd="3" destOrd="0" parTransId="{203D52D0-DABA-4C1C-BFD8-1F78C89DD126}" sibTransId="{3E7DDFF3-48CB-4624-9B18-FC0CDA93E3A1}"/>
    <dgm:cxn modelId="{50AF7397-874C-4258-BA02-2CE8457A6640}" srcId="{C1D2FC7A-4D8B-4FB1-8AF6-2FBD557B470B}" destId="{2F427962-34BE-42E9-BBC0-03E9750ABD62}" srcOrd="1" destOrd="0" parTransId="{5E501660-1BDB-4668-BE75-9D0B57C23A21}" sibTransId="{01D758C8-FC1A-456D-8520-D03289DC6B69}"/>
    <dgm:cxn modelId="{C37E092E-6D5A-44E8-84A3-13DD1BE85743}" type="presParOf" srcId="{0C3AD105-0D4F-466D-993C-1DBC6110BD0A}" destId="{79DC9AF2-46D3-46C9-9FD9-4CD0DE05883E}" srcOrd="0" destOrd="0" presId="urn:microsoft.com/office/officeart/2005/8/layout/hList6"/>
    <dgm:cxn modelId="{12B5F061-DE30-480D-BECC-98D32A2D2309}" type="presParOf" srcId="{0C3AD105-0D4F-466D-993C-1DBC6110BD0A}" destId="{880B0EEC-631A-44B4-A808-7A77AD7F0918}" srcOrd="1" destOrd="0" presId="urn:microsoft.com/office/officeart/2005/8/layout/hList6"/>
    <dgm:cxn modelId="{57695304-7ACC-4EEB-9D94-FA28D799DAE3}" type="presParOf" srcId="{0C3AD105-0D4F-466D-993C-1DBC6110BD0A}" destId="{C8BC8C39-2A0E-453D-92D2-BE14C2CDB821}" srcOrd="2" destOrd="0" presId="urn:microsoft.com/office/officeart/2005/8/layout/hList6"/>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C9AF2-46D3-46C9-9FD9-4CD0DE05883E}">
      <dsp:nvSpPr>
        <dsp:cNvPr id="0" name=""/>
        <dsp:cNvSpPr/>
      </dsp:nvSpPr>
      <dsp:spPr>
        <a:xfrm rot="16200000">
          <a:off x="-454222" y="457311"/>
          <a:ext cx="3886200" cy="2971576"/>
        </a:xfrm>
        <a:prstGeom prst="flowChartManualOperati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0" rIns="177800" bIns="0" numCol="1" spcCol="1270" anchor="t" anchorCtr="0">
          <a:noAutofit/>
        </a:bodyPr>
        <a:lstStyle/>
        <a:p>
          <a:pPr lvl="0" algn="l" defTabSz="1244600">
            <a:lnSpc>
              <a:spcPct val="90000"/>
            </a:lnSpc>
            <a:spcBef>
              <a:spcPct val="0"/>
            </a:spcBef>
            <a:spcAft>
              <a:spcPct val="35000"/>
            </a:spcAft>
          </a:pPr>
          <a:r>
            <a:rPr lang="zh-CN" altLang="en-US" sz="2800" b="1" kern="1200" dirty="0" smtClean="0">
              <a:solidFill>
                <a:schemeClr val="tx2"/>
              </a:solidFill>
            </a:rPr>
            <a:t>国际知名</a:t>
          </a:r>
          <a:r>
            <a:rPr lang="en-US" altLang="zh-CN" sz="2800" b="1" kern="1200" dirty="0" smtClean="0">
              <a:solidFill>
                <a:schemeClr val="tx2"/>
              </a:solidFill>
            </a:rPr>
            <a:t>ERP</a:t>
          </a:r>
          <a:r>
            <a:rPr lang="zh-CN" altLang="en-US" sz="2800" b="1" kern="1200" dirty="0" smtClean="0">
              <a:solidFill>
                <a:schemeClr val="tx2"/>
              </a:solidFill>
            </a:rPr>
            <a:t>开发商 </a:t>
          </a:r>
          <a:endParaRPr lang="zh-CN" altLang="en-US" sz="2800" b="1" kern="1200" dirty="0">
            <a:solidFill>
              <a:schemeClr val="tx2"/>
            </a:solidFill>
          </a:endParaRPr>
        </a:p>
        <a:p>
          <a:pPr marL="285750" lvl="1" indent="-285750" algn="l" defTabSz="1244600">
            <a:lnSpc>
              <a:spcPct val="90000"/>
            </a:lnSpc>
            <a:spcBef>
              <a:spcPct val="0"/>
            </a:spcBef>
            <a:spcAft>
              <a:spcPct val="15000"/>
            </a:spcAft>
            <a:buChar char="••"/>
          </a:pPr>
          <a:r>
            <a:rPr lang="en-US" sz="2800" b="1" kern="1200" dirty="0" smtClean="0">
              <a:solidFill>
                <a:schemeClr val="tx2"/>
              </a:solidFill>
            </a:rPr>
            <a:t>SAP </a:t>
          </a:r>
          <a:endParaRPr lang="en-US" sz="2800" b="1" kern="1200" dirty="0">
            <a:solidFill>
              <a:schemeClr val="tx2"/>
            </a:solidFill>
          </a:endParaRPr>
        </a:p>
        <a:p>
          <a:pPr marL="285750" lvl="1" indent="-285750" algn="l" defTabSz="1244600">
            <a:lnSpc>
              <a:spcPct val="90000"/>
            </a:lnSpc>
            <a:spcBef>
              <a:spcPct val="0"/>
            </a:spcBef>
            <a:spcAft>
              <a:spcPct val="15000"/>
            </a:spcAft>
            <a:buChar char="••"/>
          </a:pPr>
          <a:r>
            <a:rPr lang="en-US" sz="2800" b="1" kern="1200" dirty="0" smtClean="0">
              <a:solidFill>
                <a:schemeClr val="tx2"/>
              </a:solidFill>
            </a:rPr>
            <a:t>ORACLE</a:t>
          </a:r>
          <a:endParaRPr lang="zh-CN" altLang="en-US" sz="2800" b="1" kern="1200" dirty="0" smtClean="0">
            <a:solidFill>
              <a:schemeClr val="tx2"/>
            </a:solidFill>
          </a:endParaRPr>
        </a:p>
        <a:p>
          <a:pPr marL="285750" lvl="1" indent="-285750" algn="l" defTabSz="1244600">
            <a:lnSpc>
              <a:spcPct val="90000"/>
            </a:lnSpc>
            <a:spcBef>
              <a:spcPct val="0"/>
            </a:spcBef>
            <a:spcAft>
              <a:spcPct val="15000"/>
            </a:spcAft>
            <a:buChar char="••"/>
          </a:pPr>
          <a:r>
            <a:rPr lang="en-US" sz="2800" b="1" kern="1200" dirty="0" smtClean="0">
              <a:solidFill>
                <a:schemeClr val="tx2"/>
              </a:solidFill>
            </a:rPr>
            <a:t>PeopleSoft</a:t>
          </a:r>
          <a:endParaRPr lang="zh-CN" altLang="en-US" sz="2800" b="1" kern="1200" dirty="0">
            <a:solidFill>
              <a:schemeClr val="tx2"/>
            </a:solidFill>
          </a:endParaRPr>
        </a:p>
        <a:p>
          <a:pPr marL="285750" lvl="1" indent="-285750" algn="l" defTabSz="1244600">
            <a:lnSpc>
              <a:spcPct val="90000"/>
            </a:lnSpc>
            <a:spcBef>
              <a:spcPct val="0"/>
            </a:spcBef>
            <a:spcAft>
              <a:spcPct val="15000"/>
            </a:spcAft>
            <a:buChar char="••"/>
          </a:pPr>
          <a:r>
            <a:rPr lang="en-US" altLang="zh-CN" sz="2800" b="1" kern="1200" dirty="0" smtClean="0">
              <a:solidFill>
                <a:schemeClr val="tx2"/>
              </a:solidFill>
            </a:rPr>
            <a:t>…</a:t>
          </a:r>
          <a:endParaRPr lang="zh-CN" altLang="en-US" sz="2800" b="1" kern="1200" dirty="0">
            <a:solidFill>
              <a:schemeClr val="tx2"/>
            </a:solidFill>
          </a:endParaRPr>
        </a:p>
      </dsp:txBody>
      <dsp:txXfrm rot="5400000">
        <a:off x="3090" y="777239"/>
        <a:ext cx="2971576" cy="2331720"/>
      </dsp:txXfrm>
    </dsp:sp>
    <dsp:sp modelId="{C8BC8C39-2A0E-453D-92D2-BE14C2CDB821}">
      <dsp:nvSpPr>
        <dsp:cNvPr id="0" name=""/>
        <dsp:cNvSpPr/>
      </dsp:nvSpPr>
      <dsp:spPr>
        <a:xfrm rot="16200000">
          <a:off x="2740222" y="457311"/>
          <a:ext cx="3886200" cy="2971576"/>
        </a:xfrm>
        <a:prstGeom prst="flowChartManualOperation">
          <a:avLst/>
        </a:prstGeom>
        <a:gradFill rotWithShape="0">
          <a:gsLst>
            <a:gs pos="0">
              <a:schemeClr val="accent3">
                <a:hueOff val="13475535"/>
                <a:satOff val="76211"/>
                <a:lumOff val="-71959"/>
                <a:alphaOff val="0"/>
                <a:shade val="51000"/>
                <a:satMod val="130000"/>
              </a:schemeClr>
            </a:gs>
            <a:gs pos="80000">
              <a:schemeClr val="accent3">
                <a:hueOff val="13475535"/>
                <a:satOff val="76211"/>
                <a:lumOff val="-71959"/>
                <a:alphaOff val="0"/>
                <a:shade val="93000"/>
                <a:satMod val="130000"/>
              </a:schemeClr>
            </a:gs>
            <a:gs pos="100000">
              <a:schemeClr val="accent3">
                <a:hueOff val="13475535"/>
                <a:satOff val="76211"/>
                <a:lumOff val="-719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0" rIns="177800" bIns="0" numCol="1" spcCol="1270" anchor="t" anchorCtr="0">
          <a:noAutofit/>
        </a:bodyPr>
        <a:lstStyle/>
        <a:p>
          <a:pPr lvl="0" algn="l" defTabSz="1244600">
            <a:lnSpc>
              <a:spcPct val="90000"/>
            </a:lnSpc>
            <a:spcBef>
              <a:spcPct val="0"/>
            </a:spcBef>
            <a:spcAft>
              <a:spcPct val="35000"/>
            </a:spcAft>
          </a:pPr>
          <a:r>
            <a:rPr lang="zh-CN" altLang="en-US" sz="2800" b="1" kern="1200" dirty="0" smtClean="0"/>
            <a:t>中国知名</a:t>
          </a:r>
          <a:r>
            <a:rPr lang="en-US" altLang="zh-CN" sz="2800" b="1" kern="1200" dirty="0" smtClean="0"/>
            <a:t>ERP</a:t>
          </a:r>
          <a:r>
            <a:rPr lang="zh-CN" altLang="en-US" sz="2800" b="1" kern="1200" dirty="0" smtClean="0"/>
            <a:t>开发商 </a:t>
          </a:r>
          <a:endParaRPr lang="zh-CN" altLang="en-US" sz="2800" b="1" kern="1200" dirty="0"/>
        </a:p>
        <a:p>
          <a:pPr marL="285750" lvl="1" indent="-285750" algn="l" defTabSz="1244600">
            <a:lnSpc>
              <a:spcPct val="90000"/>
            </a:lnSpc>
            <a:spcBef>
              <a:spcPct val="0"/>
            </a:spcBef>
            <a:spcAft>
              <a:spcPct val="15000"/>
            </a:spcAft>
            <a:buChar char="••"/>
          </a:pPr>
          <a:r>
            <a:rPr lang="zh-CN" altLang="en-US" sz="2800" b="1" kern="1200" dirty="0" smtClean="0"/>
            <a:t>用友软件 </a:t>
          </a:r>
          <a:endParaRPr lang="zh-CN" altLang="en-US" sz="2800" b="1" kern="1200" dirty="0"/>
        </a:p>
        <a:p>
          <a:pPr marL="285750" lvl="1" indent="-285750" algn="l" defTabSz="1244600">
            <a:lnSpc>
              <a:spcPct val="90000"/>
            </a:lnSpc>
            <a:spcBef>
              <a:spcPct val="0"/>
            </a:spcBef>
            <a:spcAft>
              <a:spcPct val="15000"/>
            </a:spcAft>
            <a:buChar char="••"/>
          </a:pPr>
          <a:r>
            <a:rPr lang="zh-CN" altLang="en-US" sz="2800" b="1" kern="1200" dirty="0" smtClean="0"/>
            <a:t>金蝶国际</a:t>
          </a:r>
          <a:endParaRPr lang="zh-CN" altLang="en-US" sz="2800" b="1" kern="1200" dirty="0"/>
        </a:p>
        <a:p>
          <a:pPr marL="285750" lvl="1" indent="-285750" algn="l" defTabSz="1244600">
            <a:lnSpc>
              <a:spcPct val="90000"/>
            </a:lnSpc>
            <a:spcBef>
              <a:spcPct val="0"/>
            </a:spcBef>
            <a:spcAft>
              <a:spcPct val="15000"/>
            </a:spcAft>
            <a:buChar char="••"/>
          </a:pPr>
          <a:r>
            <a:rPr lang="en-US" altLang="zh-CN" sz="2800" b="1" kern="1200" dirty="0" smtClean="0"/>
            <a:t>…</a:t>
          </a:r>
          <a:r>
            <a:rPr lang="zh-CN" altLang="en-US" sz="2800" b="1" kern="1200" dirty="0" smtClean="0"/>
            <a:t> </a:t>
          </a:r>
          <a:endParaRPr lang="zh-CN" altLang="en-US" sz="2800" b="1" kern="1200" dirty="0"/>
        </a:p>
      </dsp:txBody>
      <dsp:txXfrm rot="5400000">
        <a:off x="3197534" y="777239"/>
        <a:ext cx="2971576" cy="233172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B602BE-71A8-4323-9BFF-DCF5E3064325}" type="datetimeFigureOut">
              <a:rPr lang="zh-CN" altLang="en-US" smtClean="0"/>
              <a:pPr/>
              <a:t>2017/11/30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1108E1-CDCB-4E8C-99DE-1BD32F1386A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p:spPr>
      </p:sp>
      <p:sp>
        <p:nvSpPr>
          <p:cNvPr id="225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dirty="0" smtClean="0"/>
              <a:t>相关领域</a:t>
            </a:r>
          </a:p>
          <a:p>
            <a:pPr eaLnBrk="1" hangingPunct="1"/>
            <a:r>
              <a:rPr lang="en-US" altLang="zh-CN" dirty="0" smtClean="0"/>
              <a:t>•</a:t>
            </a:r>
            <a:r>
              <a:rPr lang="zh-CN" altLang="en-US" dirty="0" smtClean="0"/>
              <a:t>机器学习</a:t>
            </a:r>
          </a:p>
          <a:p>
            <a:pPr eaLnBrk="1" hangingPunct="1"/>
            <a:r>
              <a:rPr lang="en-US" altLang="zh-CN" dirty="0" smtClean="0"/>
              <a:t>•</a:t>
            </a:r>
            <a:r>
              <a:rPr lang="zh-CN" altLang="en-US" dirty="0" smtClean="0"/>
              <a:t>概率统计</a:t>
            </a:r>
          </a:p>
          <a:p>
            <a:pPr eaLnBrk="1" hangingPunct="1"/>
            <a:r>
              <a:rPr lang="en-US" altLang="zh-CN" dirty="0" smtClean="0"/>
              <a:t>•</a:t>
            </a:r>
            <a:r>
              <a:rPr lang="zh-CN" altLang="en-US" dirty="0" smtClean="0"/>
              <a:t>数据库</a:t>
            </a:r>
          </a:p>
          <a:p>
            <a:pPr eaLnBrk="1" hangingPunct="1"/>
            <a:r>
              <a:rPr lang="en-US" altLang="zh-CN" dirty="0" smtClean="0"/>
              <a:t>•</a:t>
            </a:r>
            <a:r>
              <a:rPr lang="zh-CN" altLang="en-US" dirty="0" smtClean="0"/>
              <a:t>信息检索</a:t>
            </a:r>
          </a:p>
          <a:p>
            <a:pPr eaLnBrk="1" hangingPunct="1"/>
            <a:r>
              <a:rPr lang="en-US" altLang="zh-CN" dirty="0" smtClean="0"/>
              <a:t>•</a:t>
            </a:r>
            <a:r>
              <a:rPr lang="zh-CN" altLang="en-US" dirty="0" smtClean="0"/>
              <a:t>推荐系统</a:t>
            </a:r>
          </a:p>
          <a:p>
            <a:pPr eaLnBrk="1" hangingPunct="1"/>
            <a:r>
              <a:rPr lang="en-US" altLang="zh-CN" dirty="0" smtClean="0"/>
              <a:t>•</a:t>
            </a:r>
            <a:r>
              <a:rPr lang="zh-CN" altLang="en-US" dirty="0" smtClean="0"/>
              <a:t>自然语言处理</a:t>
            </a:r>
          </a:p>
        </p:txBody>
      </p:sp>
      <p:sp>
        <p:nvSpPr>
          <p:cNvPr id="2253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E06EFBA-BCC1-4006-8E3B-D92822F1F974}" type="slidenum">
              <a:rPr lang="zh-CN" altLang="en-US" smtClean="0">
                <a:ea typeface="宋体" pitchFamily="2" charset="-122"/>
              </a:rPr>
              <a:pPr/>
              <a:t>1</a:t>
            </a:fld>
            <a:endParaRPr lang="zh-CN" altLang="en-US" smtClean="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293D14D-9336-411B-893D-4FA35BA4A467}" type="slidenum">
              <a:rPr lang="en-US" altLang="zh-CN"/>
              <a:pPr eaLnBrk="1" hangingPunct="1"/>
              <a:t>18</a:t>
            </a:fld>
            <a:endParaRPr lang="en-US" altLang="zh-CN"/>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a:t>
            </a:r>
            <a:r>
              <a:rPr lang="en-US" altLang="zh-CN" smtClean="0">
                <a:latin typeface="Arial" panose="020B0604020202020204" pitchFamily="34" charset="0"/>
              </a:rPr>
              <a:t>1</a:t>
            </a:r>
            <a:r>
              <a:rPr lang="zh-CN" altLang="en-US" smtClean="0">
                <a:latin typeface="Arial" panose="020B0604020202020204" pitchFamily="34" charset="0"/>
              </a:rPr>
              <a:t>）以前是按计划组织生产，现在的企业生产时绝大多数还是按订单生产，订单量大时可能加班加点，物料的消耗也会加大</a:t>
            </a:r>
          </a:p>
          <a:p>
            <a:r>
              <a:rPr lang="zh-CN" altLang="en-US" smtClean="0">
                <a:latin typeface="Arial" panose="020B0604020202020204" pitchFamily="34" charset="0"/>
              </a:rPr>
              <a:t>（</a:t>
            </a:r>
            <a:r>
              <a:rPr lang="en-US" altLang="zh-CN" smtClean="0">
                <a:latin typeface="Arial" panose="020B0604020202020204" pitchFamily="34" charset="0"/>
              </a:rPr>
              <a:t>2</a:t>
            </a:r>
            <a:r>
              <a:rPr lang="zh-CN" altLang="en-US" smtClean="0">
                <a:latin typeface="Arial" panose="020B0604020202020204" pitchFamily="34" charset="0"/>
              </a:rPr>
              <a:t>）现在市场变化莫测，这一点也很难满足</a:t>
            </a:r>
          </a:p>
          <a:p>
            <a:r>
              <a:rPr lang="zh-CN" altLang="en-US" smtClean="0">
                <a:latin typeface="Arial" panose="020B0604020202020204" pitchFamily="34" charset="0"/>
              </a:rPr>
              <a:t>（</a:t>
            </a:r>
            <a:r>
              <a:rPr lang="en-US" altLang="zh-CN" smtClean="0">
                <a:latin typeface="Arial" panose="020B0604020202020204" pitchFamily="34" charset="0"/>
              </a:rPr>
              <a:t>4</a:t>
            </a:r>
            <a:r>
              <a:rPr lang="zh-CN" altLang="en-US" smtClean="0">
                <a:latin typeface="Arial" panose="020B0604020202020204" pitchFamily="34" charset="0"/>
              </a:rPr>
              <a:t>）也就是说这个模型是假设企业有足够的资金来购买原材料的基础上建立的。</a:t>
            </a:r>
          </a:p>
          <a:p>
            <a:endParaRPr lang="en-US" altLang="zh-CN" smtClean="0">
              <a:latin typeface="Arial" panose="020B0604020202020204" pitchFamily="34" charset="0"/>
            </a:endParaRPr>
          </a:p>
        </p:txBody>
      </p:sp>
    </p:spTree>
    <p:extLst>
      <p:ext uri="{BB962C8B-B14F-4D97-AF65-F5344CB8AC3E}">
        <p14:creationId xmlns="" xmlns:p14="http://schemas.microsoft.com/office/powerpoint/2010/main" val="120506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51F359E-B449-44EA-90FF-27E907DFF193}" type="slidenum">
              <a:rPr lang="en-US" altLang="zh-CN"/>
              <a:pPr eaLnBrk="1" hangingPunct="1"/>
              <a:t>21</a:t>
            </a:fld>
            <a:endParaRPr lang="en-US" altLang="zh-CN"/>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这是管理史上的一大进步，他不是说盲目的依靠增加库存来保证需求，而是根据实际需求来采购物料。</a:t>
            </a:r>
          </a:p>
        </p:txBody>
      </p:sp>
    </p:spTree>
    <p:extLst>
      <p:ext uri="{BB962C8B-B14F-4D97-AF65-F5344CB8AC3E}">
        <p14:creationId xmlns="" xmlns:p14="http://schemas.microsoft.com/office/powerpoint/2010/main" val="1582416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13EAD20-C8BE-419C-8B20-A410098B596F}" type="slidenum">
              <a:rPr lang="en-US" altLang="zh-CN"/>
              <a:pPr eaLnBrk="1" hangingPunct="1"/>
              <a:t>27</a:t>
            </a:fld>
            <a:endParaRPr lang="en-US" altLang="zh-CN"/>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smtClean="0">
                <a:latin typeface="Arial" panose="020B0604020202020204" pitchFamily="34" charset="0"/>
              </a:rPr>
              <a:t>1</a:t>
            </a:r>
            <a:r>
              <a:rPr lang="zh-CN" altLang="en-US" dirty="0" smtClean="0">
                <a:latin typeface="Arial" panose="020B0604020202020204" pitchFamily="34" charset="0"/>
              </a:rPr>
              <a:t>、产品结构是多层次和树状结构的，其最长的一条加工路线决定了产品的加工周期。</a:t>
            </a:r>
            <a:r>
              <a:rPr lang="en-US" altLang="zh-CN" dirty="0" smtClean="0">
                <a:latin typeface="Arial" panose="020B0604020202020204" pitchFamily="34" charset="0"/>
              </a:rPr>
              <a:t>16</a:t>
            </a:r>
          </a:p>
          <a:p>
            <a:r>
              <a:rPr lang="zh-CN" altLang="en-US" dirty="0" smtClean="0">
                <a:latin typeface="Arial" panose="020B0604020202020204" pitchFamily="34" charset="0"/>
              </a:rPr>
              <a:t>与此类似的有统筹学理论，木桶理论，网络中的关键路径</a:t>
            </a:r>
          </a:p>
        </p:txBody>
      </p:sp>
    </p:spTree>
    <p:extLst>
      <p:ext uri="{BB962C8B-B14F-4D97-AF65-F5344CB8AC3E}">
        <p14:creationId xmlns="" xmlns:p14="http://schemas.microsoft.com/office/powerpoint/2010/main" val="614926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180000"/>
              </a:lnSpc>
            </a:pPr>
            <a:r>
              <a:rPr lang="zh-CN" altLang="en-US" dirty="0" smtClean="0">
                <a:latin typeface="Arial" panose="020B0604020202020204" pitchFamily="34" charset="0"/>
              </a:rPr>
              <a:t>在制定物料需求计划时，首先应考虑产品的结构信息，得到需求后，再考虑物料的库存信息，从而得出各层次物料的实际需求量，这样就避免了原料采购的盲目性。</a:t>
            </a:r>
          </a:p>
          <a:p>
            <a:pPr>
              <a:lnSpc>
                <a:spcPct val="180000"/>
              </a:lnSpc>
            </a:pPr>
            <a:r>
              <a:rPr lang="zh-CN" altLang="en-US" dirty="0" smtClean="0">
                <a:latin typeface="Arial" panose="020B0604020202020204" pitchFamily="34" charset="0"/>
              </a:rPr>
              <a:t>然后根据物料需求计划分别制定物料采购计划和安排加工计划。</a:t>
            </a:r>
          </a:p>
          <a:p>
            <a:endParaRPr lang="zh-CN" altLang="en-US" dirty="0" smtClean="0">
              <a:latin typeface="Arial" panose="020B0604020202020204" pitchFamily="34" charset="0"/>
            </a:endParaRPr>
          </a:p>
        </p:txBody>
      </p:sp>
      <p:sp>
        <p:nvSpPr>
          <p:cNvPr id="137220"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925EDFE-6727-4DB4-BE0A-47588FA38856}" type="slidenum">
              <a:rPr lang="en-US" altLang="zh-CN"/>
              <a:pPr eaLnBrk="1" hangingPunct="1"/>
              <a:t>29</a:t>
            </a:fld>
            <a:endParaRPr lang="en-US" altLang="zh-CN"/>
          </a:p>
        </p:txBody>
      </p:sp>
    </p:spTree>
    <p:extLst>
      <p:ext uri="{BB962C8B-B14F-4D97-AF65-F5344CB8AC3E}">
        <p14:creationId xmlns="" xmlns:p14="http://schemas.microsoft.com/office/powerpoint/2010/main" val="387439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0491353-54BC-4C35-80D9-B61334512D8F}" type="slidenum">
              <a:rPr lang="en-US" altLang="zh-CN"/>
              <a:pPr eaLnBrk="1" hangingPunct="1"/>
              <a:t>31</a:t>
            </a:fld>
            <a:endParaRPr lang="en-US" altLang="zh-CN"/>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由于现代工业产品的结构及其复杂，一台产品常常由成千上万那种零件和部件构成，用手工方法不可能在短期内确定如此众多的零部件及相应的制造资源的需要数量和需要时间。据报道，在使用电子计算机以前，美国有些公司用手工计算各种零部件的需要数量和时间，一般需要</a:t>
            </a:r>
            <a:r>
              <a:rPr lang="en-US" altLang="zh-CN" dirty="0" smtClean="0">
                <a:latin typeface="Arial" panose="020B0604020202020204" pitchFamily="34" charset="0"/>
              </a:rPr>
              <a:t>6</a:t>
            </a:r>
            <a:r>
              <a:rPr lang="zh-CN" altLang="en-US" dirty="0" smtClean="0">
                <a:latin typeface="Arial" panose="020B0604020202020204" pitchFamily="34" charset="0"/>
              </a:rPr>
              <a:t>周到</a:t>
            </a:r>
            <a:r>
              <a:rPr lang="en-US" altLang="zh-CN" dirty="0" smtClean="0">
                <a:latin typeface="Arial" panose="020B0604020202020204" pitchFamily="34" charset="0"/>
              </a:rPr>
              <a:t>13</a:t>
            </a:r>
            <a:r>
              <a:rPr lang="zh-CN" altLang="en-US" dirty="0" smtClean="0">
                <a:latin typeface="Arial" panose="020B0604020202020204" pitchFamily="34" charset="0"/>
              </a:rPr>
              <a:t>周时间。人们称这样编制生产作业计划的方式为“季度订货系统”。由于这样制定的计划只能每季度更新一次，计划不可能很细、很准，而且计划的应变性很差。</a:t>
            </a:r>
          </a:p>
          <a:p>
            <a:r>
              <a:rPr lang="zh-CN" altLang="en-US" dirty="0" smtClean="0">
                <a:latin typeface="Arial" panose="020B0604020202020204" pitchFamily="34" charset="0"/>
              </a:rPr>
              <a:t> 由于企业处于不断变化的环境之中，实际情况必然偏离计划的要求，其原因可能是对产品的需求预测不准确，引起产品交货时间和交货数量的改变；也可能是外协件、外购件和原材料的供应不及时；还可能是其他一些偶然因素，如出废品、设备故障，工人缺勤等等，使生产不能按计划进行。</a:t>
            </a:r>
            <a:endParaRPr lang="en-US" altLang="zh-CN" dirty="0" smtClean="0">
              <a:latin typeface="Arial" panose="020B0604020202020204" pitchFamily="34" charset="0"/>
            </a:endParaRPr>
          </a:p>
          <a:p>
            <a:endParaRPr lang="zh-CN" altLang="en-US" dirty="0" smtClean="0">
              <a:latin typeface="Arial" panose="020B0604020202020204" pitchFamily="34" charset="0"/>
            </a:endParaRPr>
          </a:p>
          <a:p>
            <a:r>
              <a:rPr lang="zh-CN" altLang="en-US" dirty="0" smtClean="0">
                <a:latin typeface="Arial" panose="020B0604020202020204" pitchFamily="34" charset="0"/>
              </a:rPr>
              <a:t>  当计划与实际情况已经出现了较大偏差，通过主观努力已不可能达到计划的要求，或者计划本身不能完全反映市场需求时，必须修订计划。但是修订计划和制定计划一样费事，计划制定得越细致，修改计划的工作量就越大，越困难。而且，修订计划要求在很短的时间内完成，否则，修订的计划跟不上变化。显然，不使用电子计算机，单靠手工方式是无法及时对计划作出修改和调整的。</a:t>
            </a:r>
            <a:r>
              <a:rPr lang="en-US" altLang="zh-CN" dirty="0" err="1" smtClean="0">
                <a:latin typeface="Arial" panose="020B0604020202020204" pitchFamily="34" charset="0"/>
              </a:rPr>
              <a:t>mrp</a:t>
            </a:r>
            <a:r>
              <a:rPr lang="zh-CN" altLang="en-US" dirty="0" smtClean="0">
                <a:latin typeface="Arial" panose="020B0604020202020204" pitchFamily="34" charset="0"/>
              </a:rPr>
              <a:t>的出现，是电子计算机应用于生产管理的结果。</a:t>
            </a:r>
          </a:p>
          <a:p>
            <a:endParaRPr lang="en-US" altLang="zh-CN" dirty="0" smtClean="0">
              <a:latin typeface="Arial" panose="020B0604020202020204" pitchFamily="34" charset="0"/>
            </a:endParaRPr>
          </a:p>
        </p:txBody>
      </p:sp>
    </p:spTree>
    <p:extLst>
      <p:ext uri="{BB962C8B-B14F-4D97-AF65-F5344CB8AC3E}">
        <p14:creationId xmlns="" xmlns:p14="http://schemas.microsoft.com/office/powerpoint/2010/main" val="324544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C3021AE-A3AB-4F3A-A5CC-A54FCDA4A3A7}" type="slidenum">
              <a:rPr lang="en-US" altLang="zh-CN"/>
              <a:pPr eaLnBrk="1" hangingPunct="1"/>
              <a:t>33</a:t>
            </a:fld>
            <a:endParaRPr lang="en-US" altLang="zh-CN"/>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200000"/>
              </a:lnSpc>
              <a:spcBef>
                <a:spcPct val="0"/>
              </a:spcBef>
            </a:pPr>
            <a:r>
              <a:rPr lang="en-US" altLang="zh-CN" smtClean="0">
                <a:latin typeface="Arial" panose="020B0604020202020204" pitchFamily="34" charset="0"/>
              </a:rPr>
              <a:t>       60</a:t>
            </a:r>
            <a:r>
              <a:rPr lang="zh-CN" altLang="en-US" smtClean="0">
                <a:latin typeface="Arial" panose="020B0604020202020204" pitchFamily="34" charset="0"/>
              </a:rPr>
              <a:t>年代时段式</a:t>
            </a:r>
            <a:r>
              <a:rPr lang="en-US" altLang="zh-CN" smtClean="0">
                <a:latin typeface="Arial" panose="020B0604020202020204" pitchFamily="34" charset="0"/>
              </a:rPr>
              <a:t>MRP</a:t>
            </a:r>
            <a:r>
              <a:rPr lang="zh-CN" altLang="en-US" smtClean="0">
                <a:latin typeface="Arial" panose="020B0604020202020204" pitchFamily="34" charset="0"/>
              </a:rPr>
              <a:t>能根据有关数据计算出相关物料需求的准确时间与数量，但它还不够完善，其主要缺陷是没有考虑到生产企业现有的生产能力和采购的有关条件的约束。因此，计算出来的物料需求的日期有可能因设备和工时的不足而没有能力生产，或者因原料的不足而无法生产。同时，它也缺乏根据计划实施情况的反馈信息对计划进行调整的功能。</a:t>
            </a:r>
          </a:p>
        </p:txBody>
      </p:sp>
    </p:spTree>
    <p:extLst>
      <p:ext uri="{BB962C8B-B14F-4D97-AF65-F5344CB8AC3E}">
        <p14:creationId xmlns="" xmlns:p14="http://schemas.microsoft.com/office/powerpoint/2010/main" val="2166598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latin typeface="Arial" panose="020B0604020202020204" pitchFamily="34" charset="0"/>
              </a:rPr>
              <a:t>产能负荷分析（</a:t>
            </a:r>
            <a:r>
              <a:rPr lang="en-US" altLang="zh-CN" dirty="0" err="1" smtClean="0">
                <a:latin typeface="Arial" panose="020B0604020202020204" pitchFamily="34" charset="0"/>
              </a:rPr>
              <a:t>rccp</a:t>
            </a:r>
            <a:r>
              <a:rPr lang="zh-CN" altLang="en-US" dirty="0" smtClean="0">
                <a:latin typeface="Arial" panose="020B0604020202020204" pitchFamily="34" charset="0"/>
              </a:rPr>
              <a:t>，粗能力计划）</a:t>
            </a:r>
          </a:p>
          <a:p>
            <a:r>
              <a:rPr lang="zh-CN" altLang="en-US" dirty="0" smtClean="0">
                <a:latin typeface="Arial" panose="020B0604020202020204" pitchFamily="34" charset="0"/>
              </a:rPr>
              <a:t>能力需求计划（</a:t>
            </a:r>
            <a:r>
              <a:rPr lang="en-US" altLang="zh-CN" dirty="0" err="1" smtClean="0">
                <a:latin typeface="Arial" panose="020B0604020202020204" pitchFamily="34" charset="0"/>
              </a:rPr>
              <a:t>crp</a:t>
            </a:r>
            <a:r>
              <a:rPr lang="zh-CN" altLang="en-US" dirty="0" smtClean="0">
                <a:latin typeface="Arial" panose="020B0604020202020204" pitchFamily="34" charset="0"/>
              </a:rPr>
              <a:t>）细化能力计划</a:t>
            </a:r>
          </a:p>
          <a:p>
            <a:r>
              <a:rPr lang="zh-CN" altLang="en-US" dirty="0" smtClean="0">
                <a:latin typeface="Arial" panose="020B0604020202020204" pitchFamily="34" charset="0"/>
              </a:rPr>
              <a:t>企业根据发展的需要与市场需求来制定企业生产规划，根据生产规划，制定主生产计划，同时进行能力与负荷的分析</a:t>
            </a:r>
            <a:r>
              <a:rPr lang="en-US" altLang="zh-CN" dirty="0" smtClean="0">
                <a:latin typeface="Arial" panose="020B0604020202020204" pitchFamily="34" charset="0"/>
              </a:rPr>
              <a:t>(</a:t>
            </a:r>
            <a:r>
              <a:rPr lang="zh-CN" altLang="en-US" dirty="0" smtClean="0">
                <a:latin typeface="Arial" panose="020B0604020202020204" pitchFamily="34" charset="0"/>
              </a:rPr>
              <a:t>这个过程主要是对关键资源也成为瓶颈资源进行能力与负荷分析的过程</a:t>
            </a:r>
            <a:r>
              <a:rPr lang="en-US" altLang="zh-CN" dirty="0" smtClean="0">
                <a:latin typeface="Arial" panose="020B0604020202020204" pitchFamily="34" charset="0"/>
              </a:rPr>
              <a:t>)</a:t>
            </a:r>
            <a:r>
              <a:rPr lang="zh-CN" altLang="en-US" dirty="0" smtClean="0">
                <a:latin typeface="Arial" panose="020B0604020202020204" pitchFamily="34" charset="0"/>
              </a:rPr>
              <a:t>。</a:t>
            </a:r>
          </a:p>
          <a:p>
            <a:r>
              <a:rPr lang="zh-CN" altLang="en-US" dirty="0" smtClean="0">
                <a:latin typeface="Arial" panose="020B0604020202020204" pitchFamily="34" charset="0"/>
              </a:rPr>
              <a:t>经过粗能力分析之后，发现以前的计划不可行，有两种方案，一种是不生产这种产品，而是调整计划。然后再根据主生产计划、企业的物料库存信息、产品结构清单等信息来制定物料需求计划。由物料需求计划、产品生产工艺路线和车间各加工工序能力数据，生成对能力的需求计划，通过对各加工工序的能力平衡，调整物料需求计划。</a:t>
            </a:r>
          </a:p>
          <a:p>
            <a:r>
              <a:rPr lang="zh-CN" altLang="en-US" dirty="0" smtClean="0">
                <a:latin typeface="Arial" panose="020B0604020202020204" pitchFamily="34" charset="0"/>
              </a:rPr>
              <a:t>如果这个阶段无法平衡能力，还有可能修改主生产计划。采购与车间作业按照平衡能力后的物料需求计划执行。</a:t>
            </a:r>
          </a:p>
          <a:p>
            <a:endParaRPr lang="zh-CN" altLang="en-US" dirty="0"/>
          </a:p>
        </p:txBody>
      </p:sp>
      <p:sp>
        <p:nvSpPr>
          <p:cNvPr id="4" name="灯片编号占位符 3"/>
          <p:cNvSpPr>
            <a:spLocks noGrp="1"/>
          </p:cNvSpPr>
          <p:nvPr>
            <p:ph type="sldNum" sz="quarter" idx="10"/>
          </p:nvPr>
        </p:nvSpPr>
        <p:spPr/>
        <p:txBody>
          <a:bodyPr/>
          <a:lstStyle/>
          <a:p>
            <a:fld id="{C51108E1-CDCB-4E8C-99DE-1BD32F1386A9}" type="slidenum">
              <a:rPr lang="zh-CN" altLang="en-US" smtClean="0"/>
              <a:pPr/>
              <a:t>35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D9B1640-9B50-44C7-B827-2F86D3069434}" type="slidenum">
              <a:rPr lang="en-US" altLang="zh-CN"/>
              <a:pPr eaLnBrk="1" hangingPunct="1"/>
              <a:t>38</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片生产过程中伴随着物流、资金流和信息流</a:t>
            </a:r>
          </a:p>
          <a:p>
            <a:r>
              <a:rPr lang="en-US" altLang="zh-CN" smtClean="0">
                <a:latin typeface="Arial" panose="020B0604020202020204" pitchFamily="34" charset="0"/>
              </a:rPr>
              <a:t>1</a:t>
            </a:r>
            <a:r>
              <a:rPr lang="zh-CN" altLang="en-US" smtClean="0">
                <a:latin typeface="Arial" panose="020B0604020202020204" pitchFamily="34" charset="0"/>
              </a:rPr>
              <a:t>、闭环</a:t>
            </a:r>
            <a:r>
              <a:rPr lang="en-US" altLang="zh-CN" smtClean="0">
                <a:latin typeface="Arial" panose="020B0604020202020204" pitchFamily="34" charset="0"/>
              </a:rPr>
              <a:t>MRP</a:t>
            </a:r>
            <a:r>
              <a:rPr lang="zh-CN" altLang="en-US" smtClean="0">
                <a:latin typeface="Arial" panose="020B0604020202020204" pitchFamily="34" charset="0"/>
              </a:rPr>
              <a:t>系统的出现，使生产活动方面的各种子系统得到了统一。</a:t>
            </a:r>
          </a:p>
          <a:p>
            <a:r>
              <a:rPr lang="en-US" altLang="zh-CN" smtClean="0">
                <a:latin typeface="Arial" panose="020B0604020202020204" pitchFamily="34" charset="0"/>
              </a:rPr>
              <a:t>2</a:t>
            </a:r>
            <a:r>
              <a:rPr lang="zh-CN" altLang="en-US" smtClean="0">
                <a:latin typeface="Arial" panose="020B0604020202020204" pitchFamily="34" charset="0"/>
              </a:rPr>
              <a:t>、但这还不够，因为在企业的管理中，生产管理只是一个方面，它所涉及的仅仅是物流，而与物流密切相关的还有资金流。这在许多企业中是由财会人员另行管理的，这就造成了数据的重复录入与存贮，甚至造成数据的不一致性。</a:t>
            </a:r>
          </a:p>
          <a:p>
            <a:endParaRPr lang="en-US" altLang="zh-CN" smtClean="0">
              <a:latin typeface="Arial" panose="020B0604020202020204" pitchFamily="34" charset="0"/>
            </a:endParaRPr>
          </a:p>
        </p:txBody>
      </p:sp>
    </p:spTree>
    <p:extLst>
      <p:ext uri="{BB962C8B-B14F-4D97-AF65-F5344CB8AC3E}">
        <p14:creationId xmlns="" xmlns:p14="http://schemas.microsoft.com/office/powerpoint/2010/main" val="3919598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844121D-6C3C-4C57-A74E-5CD89F5802B2}" type="slidenum">
              <a:rPr lang="en-US" altLang="zh-CN"/>
              <a:pPr eaLnBrk="1" hangingPunct="1"/>
              <a:t>39</a:t>
            </a:fld>
            <a:endParaRPr lang="en-US" altLang="zh-CN"/>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 xmlns:p14="http://schemas.microsoft.com/office/powerpoint/2010/main" val="3588344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B393617-F305-4535-BFEE-FE9C3952FC09}" type="slidenum">
              <a:rPr lang="en-US" altLang="zh-CN"/>
              <a:pPr eaLnBrk="1" hangingPunct="1"/>
              <a:t>40</a:t>
            </a:fld>
            <a:endParaRPr lang="en-US" altLang="zh-CN"/>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制造业对企业资源应进行有效计划，而</a:t>
            </a:r>
            <a:r>
              <a:rPr lang="en-US" altLang="zh-CN" smtClean="0">
                <a:latin typeface="Arial" panose="020B0604020202020204" pitchFamily="34" charset="0"/>
              </a:rPr>
              <a:t>MRP II</a:t>
            </a:r>
            <a:r>
              <a:rPr lang="zh-CN" altLang="en-US" smtClean="0">
                <a:latin typeface="Arial" panose="020B0604020202020204" pitchFamily="34" charset="0"/>
              </a:rPr>
              <a:t>对此具有一整套方法，它是一个围绕企业的基本经营目标，以生产计划为主线，对企业制造的各种资源进行统一计划和控制的有效系统，也就综合企业物流，信息流和资金流并使之畅通的动态反馈系统。 </a:t>
            </a:r>
          </a:p>
          <a:p>
            <a:endParaRPr lang="en-US" altLang="zh-CN" smtClean="0">
              <a:latin typeface="Arial" panose="020B0604020202020204" pitchFamily="34" charset="0"/>
            </a:endParaRPr>
          </a:p>
          <a:p>
            <a:r>
              <a:rPr lang="en-US" altLang="zh-CN" smtClean="0">
                <a:latin typeface="Arial" panose="020B0604020202020204" pitchFamily="34" charset="0"/>
              </a:rPr>
              <a:t>MRP II</a:t>
            </a:r>
            <a:r>
              <a:rPr lang="zh-CN" altLang="en-US" smtClean="0">
                <a:latin typeface="Arial" panose="020B0604020202020204" pitchFamily="34" charset="0"/>
              </a:rPr>
              <a:t>集成了应收、应付、成本及总帐的财务管理。其采购作业根据采购单、供应商信息、收货单及入库单形成</a:t>
            </a:r>
            <a:r>
              <a:rPr lang="zh-CN" altLang="en-US" b="1" smtClean="0">
                <a:latin typeface="Arial" panose="020B0604020202020204" pitchFamily="34" charset="0"/>
              </a:rPr>
              <a:t>应付款信息。</a:t>
            </a:r>
            <a:r>
              <a:rPr lang="zh-CN" altLang="en-US" smtClean="0">
                <a:latin typeface="Arial" panose="020B0604020202020204" pitchFamily="34" charset="0"/>
              </a:rPr>
              <a:t>销售商品后，会根据客户信息、销售订单信息及产品出库单信息形成</a:t>
            </a:r>
            <a:r>
              <a:rPr lang="zh-CN" altLang="en-US" b="1" smtClean="0">
                <a:latin typeface="Arial" panose="020B0604020202020204" pitchFamily="34" charset="0"/>
              </a:rPr>
              <a:t>应收款信息。</a:t>
            </a:r>
            <a:r>
              <a:rPr lang="zh-CN" altLang="en-US" smtClean="0">
                <a:latin typeface="Arial" panose="020B0604020202020204" pitchFamily="34" charset="0"/>
              </a:rPr>
              <a:t>可根据采购作业成本，生产作业信息、产品结构信息，库存领料信息等生成</a:t>
            </a:r>
            <a:r>
              <a:rPr lang="zh-CN" altLang="en-US" b="1" smtClean="0">
                <a:latin typeface="Arial" panose="020B0604020202020204" pitchFamily="34" charset="0"/>
              </a:rPr>
              <a:t>成本信息</a:t>
            </a:r>
            <a:r>
              <a:rPr lang="zh-CN" altLang="en-US" smtClean="0">
                <a:latin typeface="Arial" panose="020B0604020202020204" pitchFamily="34" charset="0"/>
              </a:rPr>
              <a:t>。把应付款信息、应收款信息、生产成本信息和其它信息及入</a:t>
            </a:r>
            <a:r>
              <a:rPr lang="zh-CN" altLang="en-US" b="1" smtClean="0">
                <a:latin typeface="Arial" panose="020B0604020202020204" pitchFamily="34" charset="0"/>
              </a:rPr>
              <a:t>总帐</a:t>
            </a:r>
            <a:r>
              <a:rPr lang="zh-CN" altLang="en-US" smtClean="0">
                <a:latin typeface="Arial" panose="020B0604020202020204" pitchFamily="34" charset="0"/>
              </a:rPr>
              <a:t>。</a:t>
            </a:r>
          </a:p>
        </p:txBody>
      </p:sp>
    </p:spTree>
    <p:extLst>
      <p:ext uri="{BB962C8B-B14F-4D97-AF65-F5344CB8AC3E}">
        <p14:creationId xmlns="" xmlns:p14="http://schemas.microsoft.com/office/powerpoint/2010/main" val="320292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129028"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8638A33-9D80-4EE5-8995-B0002E78A3C6}" type="slidenum">
              <a:rPr lang="en-US" altLang="zh-CN"/>
              <a:pPr eaLnBrk="1" hangingPunct="1"/>
              <a:t>2</a:t>
            </a:fld>
            <a:endParaRPr lang="en-US" altLang="zh-CN"/>
          </a:p>
        </p:txBody>
      </p:sp>
    </p:spTree>
    <p:extLst>
      <p:ext uri="{BB962C8B-B14F-4D97-AF65-F5344CB8AC3E}">
        <p14:creationId xmlns="" xmlns:p14="http://schemas.microsoft.com/office/powerpoint/2010/main" val="167210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2B3EC68-A6EA-4C2C-94DE-F8EEF0BBA6E1}" type="slidenum">
              <a:rPr lang="en-US" altLang="zh-CN"/>
              <a:pPr eaLnBrk="1" hangingPunct="1"/>
              <a:t>53</a:t>
            </a:fld>
            <a:endParaRPr lang="en-US" altLang="zh-CN"/>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在市场经济体制下，企业间的竞争是综合实力的竞争，要求企业具有更强的资金实力，有更快的市场反应速度。因此管理信息系统与理论仅停留在对制造部分的信息集成与理论研究上是远远不够的，在全面质量管理，企业所有资源（分销资源、人力资源、服务资源等）管理，市场信息管理，以及工作流处理等方面， </a:t>
            </a:r>
            <a:r>
              <a:rPr lang="en-US" altLang="zh-CN" b="1" smtClean="0">
                <a:latin typeface="Arial" panose="020B0604020202020204" pitchFamily="34" charset="0"/>
              </a:rPr>
              <a:t>MRPII</a:t>
            </a:r>
            <a:r>
              <a:rPr lang="zh-CN" altLang="en-US" smtClean="0">
                <a:latin typeface="Arial" panose="020B0604020202020204" pitchFamily="34" charset="0"/>
              </a:rPr>
              <a:t>已无法实现。</a:t>
            </a:r>
          </a:p>
        </p:txBody>
      </p:sp>
    </p:spTree>
    <p:extLst>
      <p:ext uri="{BB962C8B-B14F-4D97-AF65-F5344CB8AC3E}">
        <p14:creationId xmlns="" xmlns:p14="http://schemas.microsoft.com/office/powerpoint/2010/main" val="391230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C7B21E-6345-4371-BB6F-927A62CECF69}" type="slidenum">
              <a:rPr lang="en-US" altLang="zh-CN"/>
              <a:pPr eaLnBrk="1" hangingPunct="1"/>
              <a:t>54</a:t>
            </a:fld>
            <a:endParaRPr lang="en-US" altLang="zh-CN"/>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2</a:t>
            </a:r>
            <a:r>
              <a:rPr lang="zh-CN" altLang="en-US" smtClean="0">
                <a:latin typeface="Arial" panose="020B0604020202020204" pitchFamily="34" charset="0"/>
              </a:rPr>
              <a:t>。现在的企业不断地兼并和联合，导致大型企业集团和跨国集团不断涌现，企业的规模越来越大，这就要求集团与集团之间，集团内多工厂建统一规划，协调生产步骤，汇总信息，调整集团内部资源，这些既要独立，又要统一的资源共享管理是</a:t>
            </a:r>
            <a:r>
              <a:rPr lang="en-US" altLang="zh-CN" b="1" smtClean="0">
                <a:latin typeface="Arial" panose="020B0604020202020204" pitchFamily="34" charset="0"/>
              </a:rPr>
              <a:t>MRPII</a:t>
            </a:r>
            <a:r>
              <a:rPr lang="zh-CN" altLang="en-US" smtClean="0">
                <a:latin typeface="Arial" panose="020B0604020202020204" pitchFamily="34" charset="0"/>
              </a:rPr>
              <a:t>目前无法解决的。</a:t>
            </a:r>
          </a:p>
          <a:p>
            <a:r>
              <a:rPr lang="en-US" altLang="zh-CN" smtClean="0">
                <a:latin typeface="Arial" panose="020B0604020202020204" pitchFamily="34" charset="0"/>
              </a:rPr>
              <a:t>3</a:t>
            </a:r>
            <a:r>
              <a:rPr lang="zh-CN" altLang="en-US" smtClean="0">
                <a:latin typeface="Arial" panose="020B0604020202020204" pitchFamily="34" charset="0"/>
              </a:rPr>
              <a:t>。随着信息技术的飞速发展，尤其是</a:t>
            </a:r>
            <a:r>
              <a:rPr lang="en-US" altLang="zh-CN" smtClean="0">
                <a:latin typeface="Arial" panose="020B0604020202020204" pitchFamily="34" charset="0"/>
              </a:rPr>
              <a:t>Internet</a:t>
            </a:r>
            <a:r>
              <a:rPr lang="zh-CN" altLang="en-US" smtClean="0">
                <a:latin typeface="Arial" panose="020B0604020202020204" pitchFamily="34" charset="0"/>
              </a:rPr>
              <a:t>的发展和应用，企业与客户，企业与供应商甚至是竞争对手之间都要求对市场信息快速反应，信息共享，越来越多的企业之间的业务在互联网上进行。</a:t>
            </a:r>
          </a:p>
          <a:p>
            <a:endParaRPr lang="en-US" altLang="zh-CN" smtClean="0">
              <a:latin typeface="Arial" panose="020B0604020202020204" pitchFamily="34" charset="0"/>
            </a:endParaRPr>
          </a:p>
        </p:txBody>
      </p:sp>
    </p:spTree>
    <p:extLst>
      <p:ext uri="{BB962C8B-B14F-4D97-AF65-F5344CB8AC3E}">
        <p14:creationId xmlns="" xmlns:p14="http://schemas.microsoft.com/office/powerpoint/2010/main" val="776592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C5D3C4-833D-4AF9-8EBF-1EE847316379}" type="slidenum">
              <a:rPr lang="en-US" altLang="zh-CN"/>
              <a:pPr eaLnBrk="1" hangingPunct="1"/>
              <a:t>58</a:t>
            </a:fld>
            <a:endParaRPr lang="en-US" altLang="zh-CN"/>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 xmlns:p14="http://schemas.microsoft.com/office/powerpoint/2010/main" val="3609544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34B5AB-3869-4981-A2AC-5CBC24B7EB81}" type="slidenum">
              <a:rPr lang="zh-CN" altLang="en-US" smtClean="0"/>
              <a:pPr/>
              <a:t>77</a:t>
            </a:fld>
            <a:endParaRPr lang="en-US" altLang="zh-CN"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a:spcBef>
                <a:spcPct val="0"/>
              </a:spcBef>
            </a:pPr>
            <a:r>
              <a:rPr lang="en-US" altLang="zh-CN" smtClean="0"/>
              <a:t>111111111</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lnSpc>
                <a:spcPct val="110000"/>
              </a:lnSpc>
            </a:pPr>
            <a:r>
              <a:rPr lang="en-US" altLang="zh-CN" sz="1200" b="1" dirty="0" smtClean="0">
                <a:ea typeface="楷体_GB2312" pitchFamily="49" charset="-122"/>
              </a:rPr>
              <a:t>…</a:t>
            </a:r>
            <a:endParaRPr lang="en-US" altLang="zh-CN" sz="1200" b="1" dirty="0" smtClean="0">
              <a:latin typeface="楷体_GB2312" pitchFamily="49" charset="-122"/>
              <a:ea typeface="楷体_GB2312" pitchFamily="49" charset="-122"/>
            </a:endParaRPr>
          </a:p>
          <a:p>
            <a:pPr eaLnBrk="1" hangingPunct="1">
              <a:lnSpc>
                <a:spcPct val="120000"/>
              </a:lnSpc>
            </a:pPr>
            <a:r>
              <a:rPr lang="zh-CN" altLang="en-US" sz="1200" b="1" dirty="0" smtClean="0">
                <a:latin typeface="楷体_GB2312" pitchFamily="49" charset="-122"/>
                <a:ea typeface="楷体_GB2312" pitchFamily="49" charset="-122"/>
              </a:rPr>
              <a:t>送走了所有客人，妻子拿着计算器，准确算出了今天的各项成本</a:t>
            </a:r>
            <a:r>
              <a:rPr lang="zh-CN" altLang="en-US" sz="1200" b="1" dirty="0" smtClean="0">
                <a:solidFill>
                  <a:schemeClr val="hlink"/>
                </a:solidFill>
                <a:latin typeface="楷体_GB2312" pitchFamily="49" charset="-122"/>
                <a:ea typeface="楷体_GB2312" pitchFamily="49" charset="-122"/>
              </a:rPr>
              <a:t>（成本核算）</a:t>
            </a:r>
            <a:r>
              <a:rPr lang="zh-CN" altLang="en-US" sz="1200" b="1" dirty="0" smtClean="0">
                <a:latin typeface="楷体_GB2312" pitchFamily="49" charset="-122"/>
                <a:ea typeface="楷体_GB2312" pitchFamily="49" charset="-122"/>
              </a:rPr>
              <a:t>和节余原材料</a:t>
            </a:r>
            <a:r>
              <a:rPr lang="zh-CN" altLang="en-US" sz="1200" b="1" dirty="0" smtClean="0">
                <a:solidFill>
                  <a:schemeClr val="hlink"/>
                </a:solidFill>
                <a:latin typeface="楷体_GB2312" pitchFamily="49" charset="-122"/>
                <a:ea typeface="楷体_GB2312" pitchFamily="49" charset="-122"/>
              </a:rPr>
              <a:t>（车间退料）</a:t>
            </a:r>
            <a:r>
              <a:rPr lang="zh-CN" altLang="en-US" sz="1200" b="1" dirty="0" smtClean="0">
                <a:latin typeface="楷体_GB2312" pitchFamily="49" charset="-122"/>
                <a:ea typeface="楷体_GB2312" pitchFamily="49" charset="-122"/>
              </a:rPr>
              <a:t>，并记入了日记账</a:t>
            </a:r>
            <a:r>
              <a:rPr lang="zh-CN" altLang="en-US" sz="1200" b="1" dirty="0" smtClean="0">
                <a:solidFill>
                  <a:schemeClr val="hlink"/>
                </a:solidFill>
                <a:latin typeface="楷体_GB2312" pitchFamily="49" charset="-122"/>
                <a:ea typeface="楷体_GB2312" pitchFamily="49" charset="-122"/>
              </a:rPr>
              <a:t>（总帐）</a:t>
            </a:r>
            <a:r>
              <a:rPr lang="zh-CN" altLang="en-US" sz="1200" b="1" dirty="0" smtClean="0">
                <a:latin typeface="楷体_GB2312" pitchFamily="49" charset="-122"/>
                <a:ea typeface="楷体_GB2312" pitchFamily="49" charset="-122"/>
              </a:rPr>
              <a:t>，把结果念给丈夫听</a:t>
            </a:r>
            <a:r>
              <a:rPr lang="zh-CN" altLang="en-US" sz="1200" b="1" dirty="0" smtClean="0">
                <a:solidFill>
                  <a:schemeClr val="hlink"/>
                </a:solidFill>
                <a:latin typeface="楷体_GB2312" pitchFamily="49" charset="-122"/>
                <a:ea typeface="楷体_GB2312" pitchFamily="49" charset="-122"/>
              </a:rPr>
              <a:t>（给领导报表）</a:t>
            </a:r>
            <a:r>
              <a:rPr lang="zh-CN" altLang="en-US" sz="1200" b="1" dirty="0" smtClean="0">
                <a:latin typeface="楷体_GB2312" pitchFamily="49" charset="-122"/>
                <a:ea typeface="楷体_GB2312" pitchFamily="49" charset="-122"/>
              </a:rPr>
              <a:t>，丈夫说道：</a:t>
            </a:r>
            <a:r>
              <a:rPr lang="zh-CN" altLang="en-US" sz="1200" b="1" dirty="0" smtClean="0">
                <a:ea typeface="楷体_GB2312" pitchFamily="49" charset="-122"/>
              </a:rPr>
              <a:t>“</a:t>
            </a:r>
            <a:r>
              <a:rPr lang="zh-CN" altLang="en-US" sz="1200" b="1" dirty="0" smtClean="0">
                <a:latin typeface="楷体_GB2312" pitchFamily="49" charset="-122"/>
                <a:ea typeface="楷体_GB2312" pitchFamily="49" charset="-122"/>
              </a:rPr>
              <a:t>值得，花了</a:t>
            </a:r>
            <a:r>
              <a:rPr lang="en-US" altLang="zh-CN" sz="1200" b="1" dirty="0" smtClean="0">
                <a:latin typeface="楷体_GB2312" pitchFamily="49" charset="-122"/>
                <a:ea typeface="楷体_GB2312" pitchFamily="49" charset="-122"/>
              </a:rPr>
              <a:t>145.59</a:t>
            </a:r>
            <a:r>
              <a:rPr lang="zh-CN" altLang="en-US" sz="1200" b="1" dirty="0" smtClean="0">
                <a:latin typeface="楷体_GB2312" pitchFamily="49" charset="-122"/>
                <a:ea typeface="楷体_GB2312" pitchFamily="49" charset="-122"/>
              </a:rPr>
              <a:t>元，请了好几个朋友，增进了朋友之间的感情</a:t>
            </a:r>
            <a:r>
              <a:rPr lang="zh-CN" altLang="en-US" sz="1200" b="1" dirty="0" smtClean="0">
                <a:ea typeface="楷体_GB2312" pitchFamily="49" charset="-122"/>
              </a:rPr>
              <a:t>”</a:t>
            </a:r>
            <a:r>
              <a:rPr lang="zh-CN" altLang="en-US" sz="1200" b="1" dirty="0" smtClean="0">
                <a:solidFill>
                  <a:schemeClr val="hlink"/>
                </a:solidFill>
                <a:latin typeface="楷体_GB2312" pitchFamily="49" charset="-122"/>
                <a:ea typeface="楷体_GB2312" pitchFamily="49" charset="-122"/>
              </a:rPr>
              <a:t>（经济效益分析）</a:t>
            </a:r>
          </a:p>
          <a:p>
            <a:pPr eaLnBrk="1" hangingPunct="1">
              <a:lnSpc>
                <a:spcPct val="110000"/>
              </a:lnSpc>
            </a:pPr>
            <a:r>
              <a:rPr lang="en-US" altLang="zh-CN" sz="1200" b="1" dirty="0" smtClean="0">
                <a:ea typeface="楷体_GB2312" pitchFamily="49" charset="-122"/>
              </a:rPr>
              <a:t>…</a:t>
            </a:r>
            <a:endParaRPr lang="en-US" altLang="zh-CN" sz="1200" b="1" dirty="0" smtClean="0">
              <a:latin typeface="楷体_GB2312" pitchFamily="49" charset="-122"/>
              <a:ea typeface="楷体_GB2312" pitchFamily="49" charset="-122"/>
            </a:endParaRPr>
          </a:p>
          <a:p>
            <a:pPr eaLnBrk="1" hangingPunct="1">
              <a:lnSpc>
                <a:spcPct val="120000"/>
              </a:lnSpc>
            </a:pPr>
            <a:r>
              <a:rPr lang="zh-CN" altLang="en-US" sz="1200" b="1" dirty="0" smtClean="0">
                <a:latin typeface="楷体_GB2312" pitchFamily="49" charset="-122"/>
                <a:ea typeface="楷体_GB2312" pitchFamily="49" charset="-122"/>
              </a:rPr>
              <a:t>种种原因妻子和丈夫吵架，造成整个</a:t>
            </a:r>
            <a:r>
              <a:rPr lang="en-US" altLang="zh-CN" sz="1200" b="1" dirty="0" smtClean="0">
                <a:latin typeface="楷体_GB2312" pitchFamily="49" charset="-122"/>
                <a:ea typeface="楷体_GB2312" pitchFamily="49" charset="-122"/>
              </a:rPr>
              <a:t>ERP</a:t>
            </a:r>
            <a:r>
              <a:rPr lang="zh-CN" altLang="en-US" sz="1200" b="1" dirty="0" smtClean="0">
                <a:latin typeface="楷体_GB2312" pitchFamily="49" charset="-122"/>
                <a:ea typeface="楷体_GB2312" pitchFamily="49" charset="-122"/>
              </a:rPr>
              <a:t>系统岌岌可危，请来著名的</a:t>
            </a:r>
            <a:r>
              <a:rPr lang="en-US" altLang="zh-CN" sz="1200" b="1" dirty="0" smtClean="0">
                <a:latin typeface="楷体_GB2312" pitchFamily="49" charset="-122"/>
                <a:ea typeface="楷体_GB2312" pitchFamily="49" charset="-122"/>
              </a:rPr>
              <a:t>ERP</a:t>
            </a:r>
            <a:r>
              <a:rPr lang="zh-CN" altLang="en-US" sz="1200" b="1" dirty="0" smtClean="0">
                <a:latin typeface="楷体_GB2312" pitchFamily="49" charset="-122"/>
                <a:ea typeface="楷体_GB2312" pitchFamily="49" charset="-122"/>
              </a:rPr>
              <a:t>咨询公司，结果妻子和某咨询顾问好上了</a:t>
            </a:r>
            <a:r>
              <a:rPr lang="zh-CN" altLang="en-US" sz="1200" b="1" dirty="0" smtClean="0">
                <a:solidFill>
                  <a:schemeClr val="hlink"/>
                </a:solidFill>
                <a:latin typeface="楷体_GB2312" pitchFamily="49" charset="-122"/>
                <a:ea typeface="楷体_GB2312" pitchFamily="49" charset="-122"/>
              </a:rPr>
              <a:t>（部门主管跳槽到了咨询公司）</a:t>
            </a:r>
          </a:p>
          <a:p>
            <a:pPr eaLnBrk="1" hangingPunct="1">
              <a:lnSpc>
                <a:spcPct val="110000"/>
              </a:lnSpc>
            </a:pPr>
            <a:r>
              <a:rPr lang="en-US" altLang="zh-CN" sz="1200" b="1" dirty="0" smtClean="0">
                <a:ea typeface="楷体_GB2312" pitchFamily="49" charset="-122"/>
              </a:rPr>
              <a:t>…</a:t>
            </a:r>
            <a:endParaRPr lang="en-US" altLang="zh-CN" sz="1200" b="1" dirty="0" smtClean="0">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C51108E1-CDCB-4E8C-99DE-1BD32F1386A9}" type="slidenum">
              <a:rPr lang="zh-CN" altLang="en-US" smtClean="0"/>
              <a:pPr/>
              <a:t>101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129028"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8638A33-9D80-4EE5-8995-B0002E78A3C6}" type="slidenum">
              <a:rPr lang="en-US" altLang="zh-CN"/>
              <a:pPr eaLnBrk="1" hangingPunct="1"/>
              <a:t>102</a:t>
            </a:fld>
            <a:endParaRPr lang="en-US" altLang="zh-CN"/>
          </a:p>
        </p:txBody>
      </p:sp>
    </p:spTree>
    <p:extLst>
      <p:ext uri="{BB962C8B-B14F-4D97-AF65-F5344CB8AC3E}">
        <p14:creationId xmlns="" xmlns:p14="http://schemas.microsoft.com/office/powerpoint/2010/main" val="167210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924700-4661-472A-B67D-2611E27F8AF9}" type="slidenum">
              <a:rPr lang="en-US" altLang="zh-CN"/>
              <a:pPr eaLnBrk="1" hangingPunct="1"/>
              <a:t>106</a:t>
            </a:fld>
            <a:endParaRPr lang="en-US" altLang="zh-CN"/>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如果在项目早期就要求高层领导深入到项目的细节，既不现实也不科学。领导的深度介入应选择在项目进入阶段性转折时期或是问题和矛盾集中暴露的关键时期，以利用绝对权威来调动和协调公司各方面力量推动项目的实施。</a:t>
            </a:r>
          </a:p>
        </p:txBody>
      </p:sp>
    </p:spTree>
    <p:extLst>
      <p:ext uri="{BB962C8B-B14F-4D97-AF65-F5344CB8AC3E}">
        <p14:creationId xmlns="" xmlns:p14="http://schemas.microsoft.com/office/powerpoint/2010/main" val="330102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DC44FA9-1972-4C23-BF14-4778FA32C377}" type="slidenum">
              <a:rPr lang="en-US" altLang="zh-CN"/>
              <a:pPr eaLnBrk="1" hangingPunct="1"/>
              <a:t>108</a:t>
            </a:fld>
            <a:endParaRPr lang="en-US" altLang="zh-CN"/>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业务部门是信息系统的最终使用者，要与</a:t>
            </a:r>
            <a:r>
              <a:rPr lang="en-US" altLang="zh-CN" smtClean="0">
                <a:latin typeface="Arial" panose="020B0604020202020204" pitchFamily="34" charset="0"/>
              </a:rPr>
              <a:t>IT</a:t>
            </a:r>
            <a:r>
              <a:rPr lang="zh-CN" altLang="en-US" smtClean="0">
                <a:latin typeface="Arial" panose="020B0604020202020204" pitchFamily="34" charset="0"/>
              </a:rPr>
              <a:t>部门作为一个有机的整体来推进项目，而且业务部门更应成为项目的主导者。 </a:t>
            </a:r>
          </a:p>
        </p:txBody>
      </p:sp>
    </p:spTree>
    <p:extLst>
      <p:ext uri="{BB962C8B-B14F-4D97-AF65-F5344CB8AC3E}">
        <p14:creationId xmlns="" xmlns:p14="http://schemas.microsoft.com/office/powerpoint/2010/main" val="3704898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63A1F4A-AFB7-43FD-A988-6219A466CE03}" type="slidenum">
              <a:rPr lang="en-US" altLang="zh-CN"/>
              <a:pPr eaLnBrk="1" hangingPunct="1"/>
              <a:t>109</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 xmlns:p14="http://schemas.microsoft.com/office/powerpoint/2010/main" val="3643712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2FEBD71-DFE9-44FC-BDE6-9C8D2E47F9E3}" type="slidenum">
              <a:rPr lang="en-US" altLang="zh-CN"/>
              <a:pPr eaLnBrk="1" hangingPunct="1"/>
              <a:t>110</a:t>
            </a:fld>
            <a:endParaRPr lang="en-US" altLang="zh-CN"/>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smtClean="0">
                <a:latin typeface="Arial" panose="020B0604020202020204" pitchFamily="34" charset="0"/>
              </a:rPr>
              <a:t>       (1)</a:t>
            </a:r>
            <a:r>
              <a:rPr lang="zh-CN" altLang="en-US" dirty="0" smtClean="0">
                <a:latin typeface="Arial" panose="020B0604020202020204" pitchFamily="34" charset="0"/>
              </a:rPr>
              <a:t>搭班子。主要是确定项目组关键岗位的人选。首先是项目总监；二是项目经理的人选；三是大型管理项目还应有项目经理助理和各专业组组长班子确定了，就要有明确的议事决策程序和决策落实推进程序，这样通过机制有效规范和保障了班子做事方式。</a:t>
            </a:r>
          </a:p>
          <a:p>
            <a:r>
              <a:rPr lang="zh-CN" altLang="en-US" dirty="0" smtClean="0">
                <a:latin typeface="Arial" panose="020B0604020202020204" pitchFamily="34" charset="0"/>
              </a:rPr>
              <a:t>　　</a:t>
            </a:r>
            <a:r>
              <a:rPr lang="en-US" altLang="zh-CN" dirty="0" smtClean="0">
                <a:latin typeface="Arial" panose="020B0604020202020204" pitchFamily="34" charset="0"/>
              </a:rPr>
              <a:t>(2)</a:t>
            </a:r>
            <a:r>
              <a:rPr lang="zh-CN" altLang="en-US" dirty="0" smtClean="0">
                <a:latin typeface="Arial" panose="020B0604020202020204" pitchFamily="34" charset="0"/>
              </a:rPr>
              <a:t>定战略。制定</a:t>
            </a:r>
            <a:r>
              <a:rPr lang="en-US" altLang="zh-CN" dirty="0" smtClean="0">
                <a:latin typeface="Arial" panose="020B0604020202020204" pitchFamily="34" charset="0"/>
              </a:rPr>
              <a:t>ERP</a:t>
            </a:r>
            <a:r>
              <a:rPr lang="zh-CN" altLang="en-US" dirty="0" smtClean="0">
                <a:latin typeface="Arial" panose="020B0604020202020204" pitchFamily="34" charset="0"/>
              </a:rPr>
              <a:t>项目的战略目标时必须从公司的现实需要出发。现实需要是项目成功最重要的源动力。没有现实需要只有长远需要，项目的推进力度会大打折扣，当然也要同公司长远的目标相结合。联想实施</a:t>
            </a:r>
            <a:r>
              <a:rPr lang="en-US" altLang="zh-CN" dirty="0" smtClean="0">
                <a:latin typeface="Arial" panose="020B0604020202020204" pitchFamily="34" charset="0"/>
              </a:rPr>
              <a:t>ERP</a:t>
            </a:r>
            <a:r>
              <a:rPr lang="zh-CN" altLang="en-US" dirty="0" smtClean="0">
                <a:latin typeface="Arial" panose="020B0604020202020204" pitchFamily="34" charset="0"/>
              </a:rPr>
              <a:t>与公司未来的体制、进入</a:t>
            </a:r>
            <a:r>
              <a:rPr lang="en-US" altLang="zh-CN" dirty="0" smtClean="0">
                <a:latin typeface="Arial" panose="020B0604020202020204" pitchFamily="34" charset="0"/>
              </a:rPr>
              <a:t>500</a:t>
            </a:r>
            <a:r>
              <a:rPr lang="zh-CN" altLang="en-US" dirty="0" smtClean="0">
                <a:latin typeface="Arial" panose="020B0604020202020204" pitchFamily="34" charset="0"/>
              </a:rPr>
              <a:t>强的战略目标有直接关系。事业部体制要求业务上规范统一，决策及时高效，这就需要公司具有强大的管理基础和信息平台。联想</a:t>
            </a:r>
            <a:r>
              <a:rPr lang="en-US" altLang="zh-CN" dirty="0" smtClean="0">
                <a:latin typeface="Arial" panose="020B0604020202020204" pitchFamily="34" charset="0"/>
              </a:rPr>
              <a:t>ERP</a:t>
            </a:r>
            <a:r>
              <a:rPr lang="zh-CN" altLang="en-US" dirty="0" smtClean="0">
                <a:latin typeface="Arial" panose="020B0604020202020204" pitchFamily="34" charset="0"/>
              </a:rPr>
              <a:t>项目实施目标与公司的长远发展战略目标保持了一致性。最为关键的是，</a:t>
            </a:r>
            <a:r>
              <a:rPr lang="en-US" altLang="zh-CN" dirty="0" smtClean="0">
                <a:latin typeface="Arial" panose="020B0604020202020204" pitchFamily="34" charset="0"/>
              </a:rPr>
              <a:t>ERP</a:t>
            </a:r>
            <a:r>
              <a:rPr lang="zh-CN" altLang="en-US" dirty="0" smtClean="0">
                <a:latin typeface="Arial" panose="020B0604020202020204" pitchFamily="34" charset="0"/>
              </a:rPr>
              <a:t>项目目标与公司长远战略目标之间有操作层面的清晰联系。另外，制定战略目标必须坚持现实可能的原则。首先清楚公司有没有可能调集资源迅速组成一支可塑造的队伍；其次是公司已有的管理基础能否经受大型管理项目实施和管理变革的考验；再次是公司的业务在多大程度上能承受项目造成的冲击，在财务上能否支撑。在制定战略目标时最后要考虑的是制定目标要分层次、分阶段。</a:t>
            </a:r>
          </a:p>
          <a:p>
            <a:r>
              <a:rPr lang="zh-CN" altLang="en-US" dirty="0" smtClean="0">
                <a:latin typeface="Arial" panose="020B0604020202020204" pitchFamily="34" charset="0"/>
              </a:rPr>
              <a:t>　　</a:t>
            </a:r>
            <a:r>
              <a:rPr lang="en-US" altLang="zh-CN" dirty="0" smtClean="0">
                <a:latin typeface="Arial" panose="020B0604020202020204" pitchFamily="34" charset="0"/>
              </a:rPr>
              <a:t>(3)</a:t>
            </a:r>
            <a:r>
              <a:rPr lang="zh-CN" altLang="en-US" dirty="0" smtClean="0">
                <a:latin typeface="Arial" panose="020B0604020202020204" pitchFamily="34" charset="0"/>
              </a:rPr>
              <a:t>带队伍。在班子成员确定、战略目标明确基础上，关键是考虑如何带领这支实施队伍将</a:t>
            </a:r>
            <a:r>
              <a:rPr lang="en-US" altLang="zh-CN" dirty="0" smtClean="0">
                <a:latin typeface="Arial" panose="020B0604020202020204" pitchFamily="34" charset="0"/>
              </a:rPr>
              <a:t>ERP</a:t>
            </a:r>
            <a:r>
              <a:rPr lang="zh-CN" altLang="en-US" dirty="0" smtClean="0">
                <a:latin typeface="Arial" panose="020B0604020202020204" pitchFamily="34" charset="0"/>
              </a:rPr>
              <a:t>项目做成。这里主要考虑的是要明确每一成员的角色，发挥每一个人的特长；注重培训和培养；激励是员工成长的加速器；形成良好的沟通方式和交流氛围。</a:t>
            </a:r>
          </a:p>
        </p:txBody>
      </p:sp>
    </p:spTree>
    <p:extLst>
      <p:ext uri="{BB962C8B-B14F-4D97-AF65-F5344CB8AC3E}">
        <p14:creationId xmlns="" xmlns:p14="http://schemas.microsoft.com/office/powerpoint/2010/main" val="1414755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F93DD3-10AD-4993-832E-B715533E2124}" type="slidenum">
              <a:rPr lang="en-US" altLang="zh-CN"/>
              <a:pPr eaLnBrk="1" hangingPunct="1"/>
              <a:t>5</a:t>
            </a:fld>
            <a:endParaRPr lang="en-US" altLang="zh-CN"/>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z="1000" dirty="0" smtClean="0">
                <a:latin typeface="Arial" panose="020B0604020202020204" pitchFamily="34" charset="0"/>
              </a:rPr>
              <a:t></a:t>
            </a:r>
            <a:r>
              <a:rPr lang="zh-CN" altLang="en-US" sz="1000" dirty="0" smtClean="0">
                <a:latin typeface="Arial" panose="020B0604020202020204" pitchFamily="34" charset="0"/>
              </a:rPr>
              <a:t>目前，整体的零部件数量基本保持在</a:t>
            </a:r>
            <a:r>
              <a:rPr lang="en-US" altLang="zh-CN" sz="1000" dirty="0" smtClean="0">
                <a:latin typeface="Arial" panose="020B0604020202020204" pitchFamily="34" charset="0"/>
              </a:rPr>
              <a:t>3</a:t>
            </a:r>
            <a:r>
              <a:rPr lang="zh-CN" altLang="en-US" sz="1000" dirty="0" smtClean="0">
                <a:latin typeface="Arial" panose="020B0604020202020204" pitchFamily="34" charset="0"/>
              </a:rPr>
              <a:t>万个左右，包括细小的螺丝钉在内。汽车结构分四大部分，每一部分又有具体的分类。</a:t>
            </a:r>
            <a:br>
              <a:rPr lang="zh-CN" altLang="en-US" sz="1000" dirty="0" smtClean="0">
                <a:latin typeface="Arial" panose="020B0604020202020204" pitchFamily="34" charset="0"/>
              </a:rPr>
            </a:br>
            <a:r>
              <a:rPr lang="zh-CN" altLang="en-US" sz="1000" dirty="0" smtClean="0">
                <a:latin typeface="Arial" panose="020B0604020202020204" pitchFamily="34" charset="0"/>
              </a:rPr>
              <a:t/>
            </a:r>
            <a:br>
              <a:rPr lang="zh-CN" altLang="en-US" sz="1000" dirty="0" smtClean="0">
                <a:latin typeface="Arial" panose="020B0604020202020204" pitchFamily="34" charset="0"/>
              </a:rPr>
            </a:br>
            <a:r>
              <a:rPr lang="zh-CN" altLang="en-US" sz="1000" dirty="0" smtClean="0">
                <a:latin typeface="Arial" panose="020B0604020202020204" pitchFamily="34" charset="0"/>
              </a:rPr>
              <a:t></a:t>
            </a:r>
            <a:r>
              <a:rPr lang="en-US" altLang="zh-CN" sz="1000" dirty="0" smtClean="0">
                <a:latin typeface="Arial" panose="020B0604020202020204" pitchFamily="34" charset="0"/>
              </a:rPr>
              <a:t>1</a:t>
            </a:r>
            <a:r>
              <a:rPr lang="zh-CN" altLang="en-US" sz="1000" dirty="0" smtClean="0">
                <a:latin typeface="Arial" panose="020B0604020202020204" pitchFamily="34" charset="0"/>
              </a:rPr>
              <a:t>．发动机：曲柄连杆机构、配气机构、燃料供给系、冷却系、润滑系、点火系起动系。</a:t>
            </a:r>
            <a:br>
              <a:rPr lang="zh-CN" altLang="en-US" sz="1000" dirty="0" smtClean="0">
                <a:latin typeface="Arial" panose="020B0604020202020204" pitchFamily="34" charset="0"/>
              </a:rPr>
            </a:br>
            <a:r>
              <a:rPr lang="zh-CN" altLang="en-US" sz="1000" dirty="0" smtClean="0">
                <a:latin typeface="Arial" panose="020B0604020202020204" pitchFamily="34" charset="0"/>
              </a:rPr>
              <a:t/>
            </a:r>
            <a:br>
              <a:rPr lang="zh-CN" altLang="en-US" sz="1000" dirty="0" smtClean="0">
                <a:latin typeface="Arial" panose="020B0604020202020204" pitchFamily="34" charset="0"/>
              </a:rPr>
            </a:br>
            <a:r>
              <a:rPr lang="zh-CN" altLang="en-US" sz="1000" dirty="0" smtClean="0">
                <a:latin typeface="Arial" panose="020B0604020202020204" pitchFamily="34" charset="0"/>
              </a:rPr>
              <a:t></a:t>
            </a:r>
            <a:r>
              <a:rPr lang="en-US" altLang="zh-CN" sz="1000" dirty="0" smtClean="0">
                <a:latin typeface="Arial" panose="020B0604020202020204" pitchFamily="34" charset="0"/>
              </a:rPr>
              <a:t>2</a:t>
            </a:r>
            <a:r>
              <a:rPr lang="zh-CN" altLang="en-US" sz="1000" dirty="0" smtClean="0">
                <a:latin typeface="Arial" panose="020B0604020202020204" pitchFamily="34" charset="0"/>
              </a:rPr>
              <a:t>．底盘：底盘作用是支承、安装汽车发动机及其各部件、总成，形成汽车的整体造型，并接受发动机的动力，使汽车产生运动，保证正常行驶。底盘由传动系、行驶系、转向系和制动系四部分组成。</a:t>
            </a:r>
            <a:br>
              <a:rPr lang="zh-CN" altLang="en-US" sz="1000" dirty="0" smtClean="0">
                <a:latin typeface="Arial" panose="020B0604020202020204" pitchFamily="34" charset="0"/>
              </a:rPr>
            </a:br>
            <a:r>
              <a:rPr lang="zh-CN" altLang="en-US" sz="1000" dirty="0" smtClean="0">
                <a:latin typeface="Arial" panose="020B0604020202020204" pitchFamily="34" charset="0"/>
              </a:rPr>
              <a:t/>
            </a:r>
            <a:br>
              <a:rPr lang="zh-CN" altLang="en-US" sz="1000" dirty="0" smtClean="0">
                <a:latin typeface="Arial" panose="020B0604020202020204" pitchFamily="34" charset="0"/>
              </a:rPr>
            </a:br>
            <a:r>
              <a:rPr lang="zh-CN" altLang="en-US" sz="1000" dirty="0" smtClean="0">
                <a:latin typeface="Arial" panose="020B0604020202020204" pitchFamily="34" charset="0"/>
              </a:rPr>
              <a:t></a:t>
            </a:r>
            <a:r>
              <a:rPr lang="en-US" altLang="zh-CN" sz="1000" dirty="0" smtClean="0">
                <a:latin typeface="Arial" panose="020B0604020202020204" pitchFamily="34" charset="0"/>
              </a:rPr>
              <a:t>3</a:t>
            </a:r>
            <a:r>
              <a:rPr lang="zh-CN" altLang="en-US" sz="1000" dirty="0" smtClean="0">
                <a:latin typeface="Arial" panose="020B0604020202020204" pitchFamily="34" charset="0"/>
              </a:rPr>
              <a:t>．车身：车身安装在底盘的车架上，用以驾驶员、旅客乘坐或装载货物。轿车、客车的车身一般是整体结构，货车车身一般是由驾驶室和货厢两部分组成。</a:t>
            </a:r>
            <a:br>
              <a:rPr lang="zh-CN" altLang="en-US" sz="1000" dirty="0" smtClean="0">
                <a:latin typeface="Arial" panose="020B0604020202020204" pitchFamily="34" charset="0"/>
              </a:rPr>
            </a:br>
            <a:r>
              <a:rPr lang="zh-CN" altLang="en-US" sz="1000" dirty="0" smtClean="0">
                <a:latin typeface="Arial" panose="020B0604020202020204" pitchFamily="34" charset="0"/>
              </a:rPr>
              <a:t/>
            </a:r>
            <a:br>
              <a:rPr lang="zh-CN" altLang="en-US" sz="1000" dirty="0" smtClean="0">
                <a:latin typeface="Arial" panose="020B0604020202020204" pitchFamily="34" charset="0"/>
              </a:rPr>
            </a:br>
            <a:r>
              <a:rPr lang="zh-CN" altLang="en-US" sz="1000" dirty="0" smtClean="0">
                <a:latin typeface="Arial" panose="020B0604020202020204" pitchFamily="34" charset="0"/>
              </a:rPr>
              <a:t></a:t>
            </a:r>
            <a:r>
              <a:rPr lang="en-US" altLang="zh-CN" sz="1000" dirty="0" smtClean="0">
                <a:latin typeface="Arial" panose="020B0604020202020204" pitchFamily="34" charset="0"/>
              </a:rPr>
              <a:t>4</a:t>
            </a:r>
            <a:r>
              <a:rPr lang="zh-CN" altLang="en-US" sz="1000" dirty="0" smtClean="0">
                <a:latin typeface="Arial" panose="020B0604020202020204" pitchFamily="34" charset="0"/>
              </a:rPr>
              <a:t>．电气设备：电气设备由电源和用电设备两大部分组成。电源包括蓄电池和发电机；用电设备包括发动机的起动系、汽油机的点火系和其他用电装置。</a:t>
            </a:r>
            <a:br>
              <a:rPr lang="zh-CN" altLang="en-US" sz="1000" dirty="0" smtClean="0">
                <a:latin typeface="Arial" panose="020B0604020202020204" pitchFamily="34" charset="0"/>
              </a:rPr>
            </a:br>
            <a:r>
              <a:rPr lang="zh-CN" altLang="en-US" sz="1000" dirty="0" smtClean="0">
                <a:latin typeface="Arial" panose="020B0604020202020204" pitchFamily="34" charset="0"/>
              </a:rPr>
              <a:t/>
            </a:r>
            <a:br>
              <a:rPr lang="zh-CN" altLang="en-US" sz="1000" dirty="0" smtClean="0">
                <a:latin typeface="Arial" panose="020B0604020202020204" pitchFamily="34" charset="0"/>
              </a:rPr>
            </a:br>
            <a:r>
              <a:rPr lang="zh-CN" altLang="en-US" sz="1000" dirty="0" smtClean="0">
                <a:latin typeface="Arial" panose="020B0604020202020204" pitchFamily="34" charset="0"/>
              </a:rPr>
              <a:t>现在，汽车设计总是极力地小型化，以达到尽可能少占空间的目的。为了节省空间，汽车的设计主要围绕乘客进行的。 </a:t>
            </a:r>
          </a:p>
          <a:p>
            <a:pPr eaLnBrk="1" hangingPunct="1">
              <a:lnSpc>
                <a:spcPct val="90000"/>
              </a:lnSpc>
            </a:pPr>
            <a:endParaRPr lang="zh-CN" altLang="en-US" sz="1000" dirty="0" smtClean="0">
              <a:latin typeface="Arial" panose="020B0604020202020204" pitchFamily="34" charset="0"/>
            </a:endParaRPr>
          </a:p>
          <a:p>
            <a:pPr eaLnBrk="1" hangingPunct="1">
              <a:lnSpc>
                <a:spcPct val="90000"/>
              </a:lnSpc>
            </a:pPr>
            <a:r>
              <a:rPr lang="zh-CN" altLang="en-US" sz="1000" dirty="0" smtClean="0">
                <a:latin typeface="Arial" panose="020B0604020202020204" pitchFamily="34" charset="0"/>
              </a:rPr>
              <a:t>体的数目我肯定说不准，但我可以告诉你，一辆中档的轿车由五千多个零件组成。汽车大的零部件总成共</a:t>
            </a:r>
            <a:r>
              <a:rPr lang="en-US" altLang="zh-CN" sz="1000" dirty="0" smtClean="0">
                <a:latin typeface="Arial" panose="020B0604020202020204" pitchFamily="34" charset="0"/>
              </a:rPr>
              <a:t>70</a:t>
            </a:r>
            <a:r>
              <a:rPr lang="zh-CN" altLang="en-US" sz="1000" dirty="0" smtClean="0">
                <a:latin typeface="Arial" panose="020B0604020202020204" pitchFamily="34" charset="0"/>
              </a:rPr>
              <a:t>多（按国家编制的零配件目录编号计算）。其中每一个总成部件，少则由几十个零件组成（如一根最普通的筒式减震器），多则由几百上千的零件组成（如发动机）。以上所提到的数目还不包括成百上千的互换及通用标准件（螺栓、螺母和垫片一类等等）。</a:t>
            </a:r>
            <a:br>
              <a:rPr lang="zh-CN" altLang="en-US" sz="1000" dirty="0" smtClean="0">
                <a:latin typeface="Arial" panose="020B0604020202020204" pitchFamily="34" charset="0"/>
              </a:rPr>
            </a:br>
            <a:r>
              <a:rPr lang="zh-CN" altLang="en-US" sz="1000" dirty="0" smtClean="0">
                <a:latin typeface="Arial" panose="020B0604020202020204" pitchFamily="34" charset="0"/>
              </a:rPr>
              <a:t/>
            </a:r>
            <a:br>
              <a:rPr lang="zh-CN" altLang="en-US" sz="1000" dirty="0" smtClean="0">
                <a:latin typeface="Arial" panose="020B0604020202020204" pitchFamily="34" charset="0"/>
              </a:rPr>
            </a:br>
            <a:r>
              <a:rPr lang="zh-CN" altLang="en-US" sz="1000" dirty="0" smtClean="0">
                <a:latin typeface="Arial" panose="020B0604020202020204" pitchFamily="34" charset="0"/>
              </a:rPr>
              <a:t>如果把螺栓、螺母和垫片一类的小件也算上，一辆普通轿车大概由两万左右个零件组成 </a:t>
            </a:r>
            <a:br>
              <a:rPr lang="zh-CN" altLang="en-US" sz="1000" dirty="0" smtClean="0">
                <a:latin typeface="Arial" panose="020B0604020202020204" pitchFamily="34" charset="0"/>
              </a:rPr>
            </a:br>
            <a:r>
              <a:rPr lang="zh-CN" altLang="en-US" sz="1000" dirty="0" smtClean="0">
                <a:latin typeface="Arial" panose="020B0604020202020204" pitchFamily="34" charset="0"/>
              </a:rPr>
              <a:t/>
            </a:r>
            <a:br>
              <a:rPr lang="zh-CN" altLang="en-US" sz="1000" dirty="0" smtClean="0">
                <a:latin typeface="Arial" panose="020B0604020202020204" pitchFamily="34" charset="0"/>
              </a:rPr>
            </a:br>
            <a:endParaRPr lang="zh-CN" altLang="en-US" sz="1000" dirty="0" smtClean="0">
              <a:latin typeface="Arial" panose="020B0604020202020204" pitchFamily="34" charset="0"/>
            </a:endParaRPr>
          </a:p>
        </p:txBody>
      </p:sp>
    </p:spTree>
    <p:extLst>
      <p:ext uri="{BB962C8B-B14F-4D97-AF65-F5344CB8AC3E}">
        <p14:creationId xmlns="" xmlns:p14="http://schemas.microsoft.com/office/powerpoint/2010/main" val="2009954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1A7772-D50F-4164-8681-B90D9D0ADB18}" type="slidenum">
              <a:rPr lang="en-US" altLang="zh-CN"/>
              <a:pPr eaLnBrk="1" hangingPunct="1"/>
              <a:t>111</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静态数据：</a:t>
            </a:r>
          </a:p>
          <a:p>
            <a:r>
              <a:rPr lang="zh-CN" altLang="en-US" smtClean="0">
                <a:latin typeface="Arial" panose="020B0604020202020204" pitchFamily="34" charset="0"/>
              </a:rPr>
              <a:t>举个例子，北伟公司是我们的分销商，北伟公司的名字、联系方式、税务账号、交货地址、代理协议的编号等等一大堆的信息都得梳理清楚。另外是供应商的信息、员工的信息等等。否则财务如何报销？到库房你怎么能领东西？这些相对来讲还是容易的，我们还有一万多种物料，而每一种物料有</a:t>
            </a:r>
            <a:r>
              <a:rPr lang="en-US" altLang="zh-CN" smtClean="0">
                <a:latin typeface="Arial" panose="020B0604020202020204" pitchFamily="34" charset="0"/>
              </a:rPr>
              <a:t>80</a:t>
            </a:r>
            <a:r>
              <a:rPr lang="zh-CN" altLang="en-US" smtClean="0">
                <a:latin typeface="Arial" panose="020B0604020202020204" pitchFamily="34" charset="0"/>
              </a:rPr>
              <a:t>多个选项，联想以前这些物料也有编码，但物料的可选项很少，只有十几个，财务核算时候要找数据、销售的时候要找数据，这就是</a:t>
            </a:r>
            <a:r>
              <a:rPr lang="en-US" altLang="zh-CN" smtClean="0">
                <a:latin typeface="Arial" panose="020B0604020202020204" pitchFamily="34" charset="0"/>
              </a:rPr>
              <a:t>BOM</a:t>
            </a:r>
            <a:r>
              <a:rPr lang="zh-CN" altLang="en-US" smtClean="0">
                <a:latin typeface="Arial" panose="020B0604020202020204" pitchFamily="34" charset="0"/>
              </a:rPr>
              <a:t>，即物料清单。 </a:t>
            </a:r>
          </a:p>
        </p:txBody>
      </p:sp>
    </p:spTree>
    <p:extLst>
      <p:ext uri="{BB962C8B-B14F-4D97-AF65-F5344CB8AC3E}">
        <p14:creationId xmlns="" xmlns:p14="http://schemas.microsoft.com/office/powerpoint/2010/main" val="3134225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4FEFD77-92B9-4D72-9689-9CD1CE4E0267}" type="slidenum">
              <a:rPr lang="en-US" altLang="zh-CN"/>
              <a:pPr eaLnBrk="1" hangingPunct="1"/>
              <a:t>112</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 xmlns:p14="http://schemas.microsoft.com/office/powerpoint/2010/main" val="2748091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6409C4A-4900-4116-A0B7-48139C51141F}" type="slidenum">
              <a:rPr lang="en-US" altLang="zh-CN"/>
              <a:pPr eaLnBrk="1" hangingPunct="1"/>
              <a:t>120</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在一年多的时间里，联想集团</a:t>
            </a:r>
            <a:r>
              <a:rPr lang="en-US" altLang="zh-CN" dirty="0" smtClean="0">
                <a:latin typeface="Arial" panose="020B0604020202020204" pitchFamily="34" charset="0"/>
              </a:rPr>
              <a:t>ERP</a:t>
            </a:r>
            <a:r>
              <a:rPr lang="zh-CN" altLang="en-US" dirty="0" smtClean="0">
                <a:latin typeface="Arial" panose="020B0604020202020204" pitchFamily="34" charset="0"/>
              </a:rPr>
              <a:t>项目成功实施。该项目涵盖联想集团生产制造、销售、系统集成三种业务，涉及三大子公司的经营运作。其中生产制造又包含自主研发生产制造、组装和对</a:t>
            </a:r>
            <a:r>
              <a:rPr lang="en-US" altLang="zh-CN" dirty="0" smtClean="0">
                <a:latin typeface="Arial" panose="020B0604020202020204" pitchFamily="34" charset="0"/>
              </a:rPr>
              <a:t>0EM</a:t>
            </a:r>
            <a:r>
              <a:rPr lang="zh-CN" altLang="en-US" dirty="0" smtClean="0">
                <a:latin typeface="Arial" panose="020B0604020202020204" pitchFamily="34" charset="0"/>
              </a:rPr>
              <a:t>生产的管理；销售涉及两大子公司</a:t>
            </a:r>
            <a:r>
              <a:rPr lang="en-US" altLang="zh-CN" dirty="0" smtClean="0">
                <a:latin typeface="Arial" panose="020B0604020202020204" pitchFamily="34" charset="0"/>
              </a:rPr>
              <a:t>4000</a:t>
            </a:r>
            <a:r>
              <a:rPr lang="zh-CN" altLang="en-US" dirty="0" smtClean="0">
                <a:latin typeface="Arial" panose="020B0604020202020204" pitchFamily="34" charset="0"/>
              </a:rPr>
              <a:t>余家代理分销商的管理。第一波</a:t>
            </a:r>
            <a:r>
              <a:rPr lang="en-US" altLang="zh-CN" dirty="0" smtClean="0">
                <a:latin typeface="Arial" panose="020B0604020202020204" pitchFamily="34" charset="0"/>
              </a:rPr>
              <a:t>ERP</a:t>
            </a:r>
            <a:r>
              <a:rPr lang="zh-CN" altLang="en-US" dirty="0" smtClean="0">
                <a:latin typeface="Arial" panose="020B0604020202020204" pitchFamily="34" charset="0"/>
              </a:rPr>
              <a:t>项目的实施模块包括财务会计、管理会计、销售与分销、物料管理、生产计划五大模块和电子商务部分，是国内目前为止一次性实施模块最多的企业。  </a:t>
            </a:r>
            <a:r>
              <a:rPr lang="zh-CN" altLang="en-US" b="1" dirty="0" smtClean="0">
                <a:latin typeface="Arial" panose="020B0604020202020204" pitchFamily="34" charset="0"/>
              </a:rPr>
              <a:t> </a:t>
            </a:r>
          </a:p>
        </p:txBody>
      </p:sp>
    </p:spTree>
    <p:extLst>
      <p:ext uri="{BB962C8B-B14F-4D97-AF65-F5344CB8AC3E}">
        <p14:creationId xmlns="" xmlns:p14="http://schemas.microsoft.com/office/powerpoint/2010/main" val="1832896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51108E1-CDCB-4E8C-99DE-1BD32F1386A9}" type="slidenum">
              <a:rPr lang="zh-CN" altLang="en-US" smtClean="0"/>
              <a:pPr/>
              <a:t>125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113000"/>
              </a:lnSpc>
              <a:spcBef>
                <a:spcPts val="200"/>
              </a:spcBef>
              <a:spcAft>
                <a:spcPts val="200"/>
              </a:spcAft>
            </a:pPr>
            <a:r>
              <a:rPr lang="zh-CN" altLang="en-US" sz="2800" dirty="0" smtClean="0">
                <a:latin typeface="Arial" panose="020B0604020202020204" pitchFamily="34" charset="0"/>
              </a:rPr>
              <a:t>大企业一般拥有基于不同功能、组织层次和业务流程的多个不同的信息系统，它们无法自动的交换信息</a:t>
            </a:r>
            <a:endParaRPr lang="en-US" altLang="zh-CN" sz="2800" dirty="0" smtClean="0">
              <a:latin typeface="Arial" panose="020B0604020202020204" pitchFamily="34" charset="0"/>
            </a:endParaRPr>
          </a:p>
          <a:p>
            <a:pPr lvl="1">
              <a:lnSpc>
                <a:spcPct val="113000"/>
              </a:lnSpc>
              <a:spcBef>
                <a:spcPts val="200"/>
              </a:spcBef>
              <a:spcAft>
                <a:spcPts val="200"/>
              </a:spcAft>
            </a:pPr>
            <a:r>
              <a:rPr lang="zh-CN" altLang="en-US" dirty="0" smtClean="0">
                <a:latin typeface="Arial" panose="020B0604020202020204" pitchFamily="34" charset="0"/>
              </a:rPr>
              <a:t>销售人员不能在任意时间知道他们所处理的订单在仓库中是否有存货</a:t>
            </a:r>
          </a:p>
          <a:p>
            <a:pPr lvl="1">
              <a:lnSpc>
                <a:spcPct val="113000"/>
              </a:lnSpc>
              <a:spcBef>
                <a:spcPts val="200"/>
              </a:spcBef>
              <a:spcAft>
                <a:spcPts val="200"/>
              </a:spcAft>
            </a:pPr>
            <a:r>
              <a:rPr lang="zh-CN" altLang="en-US" dirty="0" smtClean="0">
                <a:latin typeface="Arial" panose="020B0604020202020204" pitchFamily="34" charset="0"/>
              </a:rPr>
              <a:t>客户不能跟踪他们的订单</a:t>
            </a:r>
          </a:p>
          <a:p>
            <a:pPr lvl="1">
              <a:lnSpc>
                <a:spcPct val="113000"/>
              </a:lnSpc>
              <a:spcBef>
                <a:spcPts val="200"/>
              </a:spcBef>
              <a:spcAft>
                <a:spcPts val="200"/>
              </a:spcAft>
            </a:pPr>
            <a:r>
              <a:rPr lang="zh-CN" altLang="en-US" dirty="0" smtClean="0">
                <a:latin typeface="Arial" panose="020B0604020202020204" pitchFamily="34" charset="0"/>
              </a:rPr>
              <a:t>制造部门不能就新的生产计划与财务部门方便的交流</a:t>
            </a:r>
          </a:p>
          <a:p>
            <a:pPr>
              <a:lnSpc>
                <a:spcPct val="113000"/>
              </a:lnSpc>
              <a:spcBef>
                <a:spcPts val="200"/>
              </a:spcBef>
              <a:spcAft>
                <a:spcPts val="200"/>
              </a:spcAft>
            </a:pPr>
            <a:r>
              <a:rPr lang="zh-CN" altLang="en-US" dirty="0" smtClean="0">
                <a:latin typeface="Arial" panose="020B0604020202020204" pitchFamily="34" charset="0"/>
              </a:rPr>
              <a:t>这些来自很多独立系统的数据降低了组织的效率和企业的业绩</a:t>
            </a:r>
            <a:endParaRPr lang="en-US" altLang="zh-CN" dirty="0" smtClean="0">
              <a:latin typeface="Arial" panose="020B0604020202020204" pitchFamily="34" charset="0"/>
            </a:endParaRPr>
          </a:p>
          <a:p>
            <a:pPr>
              <a:lnSpc>
                <a:spcPct val="113000"/>
              </a:lnSpc>
              <a:spcBef>
                <a:spcPts val="200"/>
              </a:spcBef>
              <a:spcAft>
                <a:spcPts val="200"/>
              </a:spcAft>
            </a:pPr>
            <a:endParaRPr lang="en-US" altLang="zh-CN" dirty="0" smtClean="0">
              <a:latin typeface="Arial" panose="020B0604020202020204" pitchFamily="34" charset="0"/>
            </a:endParaRPr>
          </a:p>
          <a:p>
            <a:pPr>
              <a:lnSpc>
                <a:spcPct val="113000"/>
              </a:lnSpc>
              <a:spcBef>
                <a:spcPts val="200"/>
              </a:spcBef>
              <a:spcAft>
                <a:spcPts val="200"/>
              </a:spcAft>
            </a:pPr>
            <a:endParaRPr lang="en-US" altLang="zh-CN" dirty="0" smtClean="0">
              <a:latin typeface="Arial" panose="020B0604020202020204" pitchFamily="34" charset="0"/>
            </a:endParaRPr>
          </a:p>
          <a:p>
            <a:pPr>
              <a:lnSpc>
                <a:spcPct val="113000"/>
              </a:lnSpc>
              <a:spcBef>
                <a:spcPts val="200"/>
              </a:spcBef>
              <a:spcAft>
                <a:spcPts val="200"/>
              </a:spcAft>
            </a:pPr>
            <a:endParaRPr lang="en-US" altLang="zh-CN" dirty="0" smtClean="0">
              <a:latin typeface="Arial" panose="020B0604020202020204" pitchFamily="34" charset="0"/>
            </a:endParaRPr>
          </a:p>
          <a:p>
            <a:pPr>
              <a:lnSpc>
                <a:spcPct val="113000"/>
              </a:lnSpc>
              <a:spcBef>
                <a:spcPts val="200"/>
              </a:spcBef>
              <a:spcAft>
                <a:spcPts val="200"/>
              </a:spcAft>
            </a:pPr>
            <a:endParaRPr lang="en-US" altLang="zh-CN" dirty="0" smtClean="0">
              <a:latin typeface="Arial" panose="020B0604020202020204" pitchFamily="34" charset="0"/>
            </a:endParaRPr>
          </a:p>
          <a:p>
            <a:pPr eaLnBrk="1" hangingPunct="1"/>
            <a:r>
              <a:rPr lang="zh-CN" altLang="en-US" sz="1200" b="1" dirty="0" smtClean="0">
                <a:solidFill>
                  <a:srgbClr val="FF3300"/>
                </a:solidFill>
                <a:latin typeface="Times New Roman" panose="02020603050405020304" pitchFamily="18" charset="0"/>
                <a:ea typeface="楷体_GB2312" pitchFamily="49" charset="-122"/>
              </a:rPr>
              <a:t>技术问题比较容易解决</a:t>
            </a:r>
          </a:p>
          <a:p>
            <a:pPr eaLnBrk="1" hangingPunct="1"/>
            <a:r>
              <a:rPr lang="zh-CN" altLang="en-US" sz="1200" b="1" dirty="0" smtClean="0">
                <a:solidFill>
                  <a:srgbClr val="FF3300"/>
                </a:solidFill>
                <a:latin typeface="Times New Roman" panose="02020603050405020304" pitchFamily="18" charset="0"/>
                <a:ea typeface="楷体_GB2312" pitchFamily="49" charset="-122"/>
              </a:rPr>
              <a:t>人们思想中的因循守旧是信息化最大的障碍</a:t>
            </a:r>
            <a:r>
              <a:rPr lang="zh-CN" altLang="en-US" sz="1200" dirty="0" smtClean="0">
                <a:solidFill>
                  <a:srgbClr val="FF3300"/>
                </a:solidFill>
                <a:latin typeface="Times New Roman" panose="02020603050405020304" pitchFamily="18" charset="0"/>
                <a:ea typeface="楷体_GB2312" pitchFamily="49" charset="-122"/>
              </a:rPr>
              <a:t> </a:t>
            </a:r>
            <a:endParaRPr lang="en-US" altLang="zh-CN" sz="1200" dirty="0" smtClean="0">
              <a:solidFill>
                <a:srgbClr val="FF3300"/>
              </a:solidFill>
              <a:latin typeface="Times New Roman" panose="02020603050405020304" pitchFamily="18" charset="0"/>
              <a:ea typeface="楷体_GB2312" pitchFamily="49" charset="-122"/>
            </a:endParaRPr>
          </a:p>
          <a:p>
            <a:pPr eaLnBrk="1" hangingPunct="1">
              <a:spcBef>
                <a:spcPct val="15000"/>
              </a:spcBef>
            </a:pPr>
            <a:r>
              <a:rPr lang="zh-CN" altLang="en-US" sz="1200" b="1" dirty="0" smtClean="0">
                <a:solidFill>
                  <a:srgbClr val="FF3300"/>
                </a:solidFill>
                <a:latin typeface="Times New Roman" panose="02020603050405020304" pitchFamily="18" charset="0"/>
                <a:ea typeface="楷体_GB2312" pitchFamily="49" charset="-122"/>
              </a:rPr>
              <a:t>最大的敌人就是我们自己</a:t>
            </a:r>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kern="0" dirty="0" smtClean="0"/>
              <a:t>信息化管理是竞争全球化的需要</a:t>
            </a:r>
            <a:endParaRPr lang="en-US" altLang="zh-CN" kern="0" dirty="0" smtClean="0"/>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a:t>
            </a:r>
            <a:r>
              <a:rPr lang="zh-CN" altLang="en-US" sz="1200" b="1" dirty="0" smtClean="0">
                <a:solidFill>
                  <a:srgbClr val="003399"/>
                </a:solidFill>
                <a:latin typeface="Times New Roman" panose="02020603050405020304" pitchFamily="18" charset="0"/>
                <a:ea typeface="楷体_GB2312" pitchFamily="49" charset="-122"/>
                <a:sym typeface="Symbol" pitchFamily="18" charset="2"/>
              </a:rPr>
              <a:t>规范管理</a:t>
            </a:r>
            <a:endParaRPr lang="zh-CN" altLang="en-US" sz="1200" b="1" dirty="0" smtClean="0">
              <a:solidFill>
                <a:srgbClr val="FF0000"/>
              </a:solidFill>
              <a:latin typeface="Times New Roman" panose="02020603050405020304" pitchFamily="18" charset="0"/>
              <a:ea typeface="楷体_GB2312" pitchFamily="49" charset="-122"/>
              <a:sym typeface="Symbol" pitchFamily="18" charset="2"/>
            </a:endParaRPr>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 </a:t>
            </a:r>
            <a:r>
              <a:rPr lang="zh-CN" altLang="en-US" sz="1200" dirty="0" smtClean="0">
                <a:latin typeface="Times New Roman" panose="02020603050405020304" pitchFamily="18" charset="0"/>
                <a:ea typeface="楷体_GB2312" pitchFamily="49" charset="-122"/>
                <a:sym typeface="Symbol" pitchFamily="18" charset="2"/>
              </a:rPr>
              <a:t> “人治”到“法治”</a:t>
            </a:r>
            <a:endParaRPr lang="zh-CN" altLang="en-US" sz="1200" b="1" dirty="0" smtClean="0">
              <a:latin typeface="Times New Roman" panose="02020603050405020304" pitchFamily="18" charset="0"/>
              <a:ea typeface="楷体_GB2312" pitchFamily="49" charset="-122"/>
              <a:sym typeface="Symbol" pitchFamily="18" charset="2"/>
            </a:endParaRPr>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  </a:t>
            </a:r>
            <a:r>
              <a:rPr lang="zh-CN" altLang="en-US" sz="1200" dirty="0" smtClean="0">
                <a:latin typeface="Times New Roman" panose="02020603050405020304" pitchFamily="18" charset="0"/>
                <a:ea typeface="楷体_GB2312" pitchFamily="49" charset="-122"/>
                <a:sym typeface="Symbol" pitchFamily="18" charset="2"/>
              </a:rPr>
              <a:t>国际惯例接轨</a:t>
            </a:r>
            <a:endParaRPr lang="en-US" altLang="zh-CN" sz="1200" dirty="0" smtClean="0">
              <a:latin typeface="Times New Roman" panose="02020603050405020304" pitchFamily="18" charset="0"/>
              <a:ea typeface="楷体_GB2312" pitchFamily="49" charset="-122"/>
              <a:sym typeface="Symbol" pitchFamily="18" charset="2"/>
            </a:endParaRPr>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a:t>
            </a:r>
            <a:r>
              <a:rPr lang="zh-CN" altLang="en-US" sz="1200" b="1" dirty="0" smtClean="0">
                <a:solidFill>
                  <a:srgbClr val="003399"/>
                </a:solidFill>
                <a:latin typeface="Times New Roman" panose="02020603050405020304" pitchFamily="18" charset="0"/>
                <a:ea typeface="楷体_GB2312" pitchFamily="49" charset="-122"/>
                <a:sym typeface="Symbol" pitchFamily="18" charset="2"/>
              </a:rPr>
              <a:t>快速应变</a:t>
            </a:r>
            <a:endParaRPr lang="zh-CN" altLang="en-US" sz="1200" b="1" dirty="0" smtClean="0">
              <a:latin typeface="Times New Roman" panose="02020603050405020304" pitchFamily="18" charset="0"/>
              <a:ea typeface="楷体_GB2312" pitchFamily="49" charset="-122"/>
              <a:sym typeface="Symbol" pitchFamily="18" charset="2"/>
            </a:endParaRPr>
          </a:p>
          <a:p>
            <a:pPr eaLnBrk="1" hangingPunct="1">
              <a:lnSpc>
                <a:spcPct val="110000"/>
              </a:lnSpc>
            </a:pPr>
            <a:r>
              <a:rPr lang="zh-CN" altLang="en-US" sz="1200" dirty="0" smtClean="0">
                <a:latin typeface="Times New Roman" panose="02020603050405020304" pitchFamily="18" charset="0"/>
                <a:ea typeface="楷体_GB2312" pitchFamily="49" charset="-122"/>
                <a:sym typeface="Symbol" pitchFamily="18" charset="2"/>
              </a:rPr>
              <a:t> </a:t>
            </a:r>
            <a:r>
              <a:rPr lang="zh-CN" altLang="en-US" sz="1200" dirty="0" smtClean="0">
                <a:solidFill>
                  <a:srgbClr val="0066CC"/>
                </a:solidFill>
                <a:latin typeface="Times New Roman" panose="02020603050405020304" pitchFamily="18" charset="0"/>
                <a:ea typeface="楷体_GB2312" pitchFamily="49" charset="-122"/>
                <a:sym typeface="Symbol" pitchFamily="18" charset="2"/>
              </a:rPr>
              <a:t>  </a:t>
            </a:r>
            <a:r>
              <a:rPr lang="zh-CN" altLang="en-US" sz="1200" dirty="0" smtClean="0">
                <a:latin typeface="Times New Roman" panose="02020603050405020304" pitchFamily="18" charset="0"/>
                <a:ea typeface="楷体_GB2312" pitchFamily="49" charset="-122"/>
                <a:sym typeface="Symbol" pitchFamily="18" charset="2"/>
              </a:rPr>
              <a:t> </a:t>
            </a:r>
            <a:r>
              <a:rPr lang="zh-CN" altLang="en-US" sz="1200" b="1" dirty="0" smtClean="0">
                <a:solidFill>
                  <a:srgbClr val="FF0000"/>
                </a:solidFill>
                <a:latin typeface="Times New Roman" panose="02020603050405020304" pitchFamily="18" charset="0"/>
                <a:ea typeface="楷体_GB2312" pitchFamily="49" charset="-122"/>
                <a:sym typeface="Symbol" pitchFamily="18" charset="2"/>
              </a:rPr>
              <a:t>时间</a:t>
            </a:r>
            <a:r>
              <a:rPr lang="zh-CN" altLang="en-US" sz="1200" dirty="0" smtClean="0">
                <a:latin typeface="Times New Roman" panose="02020603050405020304" pitchFamily="18" charset="0"/>
                <a:ea typeface="楷体_GB2312" pitchFamily="49" charset="-122"/>
                <a:sym typeface="Symbol" pitchFamily="18" charset="2"/>
              </a:rPr>
              <a:t>是第一位的竞争要素</a:t>
            </a:r>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  </a:t>
            </a:r>
            <a:r>
              <a:rPr lang="zh-CN" altLang="en-US" sz="1200" dirty="0" smtClean="0">
                <a:latin typeface="Times New Roman" panose="02020603050405020304" pitchFamily="18" charset="0"/>
                <a:ea typeface="楷体_GB2312" pitchFamily="49" charset="-122"/>
                <a:sym typeface="Symbol" pitchFamily="18" charset="2"/>
              </a:rPr>
              <a:t>应对内外环境的瞬息万变</a:t>
            </a:r>
            <a:endParaRPr lang="en-US" altLang="zh-CN" sz="1200" dirty="0" smtClean="0">
              <a:latin typeface="Times New Roman" panose="02020603050405020304" pitchFamily="18" charset="0"/>
              <a:ea typeface="楷体_GB2312" pitchFamily="49" charset="-122"/>
              <a:sym typeface="Symbol" pitchFamily="18" charset="2"/>
            </a:endParaRPr>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a:t>
            </a:r>
            <a:r>
              <a:rPr lang="zh-CN" altLang="en-US" sz="1200" b="1" dirty="0" smtClean="0">
                <a:solidFill>
                  <a:srgbClr val="003399"/>
                </a:solidFill>
                <a:latin typeface="Times New Roman" panose="02020603050405020304" pitchFamily="18" charset="0"/>
                <a:ea typeface="楷体_GB2312" pitchFamily="49" charset="-122"/>
                <a:sym typeface="Symbol" pitchFamily="18" charset="2"/>
              </a:rPr>
              <a:t>正确决策</a:t>
            </a:r>
            <a:endParaRPr lang="zh-CN" altLang="en-US" sz="1200" b="1" dirty="0" smtClean="0">
              <a:solidFill>
                <a:srgbClr val="FF0000"/>
              </a:solidFill>
              <a:latin typeface="Times New Roman" panose="02020603050405020304" pitchFamily="18" charset="0"/>
              <a:ea typeface="楷体_GB2312" pitchFamily="49" charset="-122"/>
              <a:sym typeface="Symbol" pitchFamily="18" charset="2"/>
            </a:endParaRPr>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 </a:t>
            </a:r>
            <a:r>
              <a:rPr lang="zh-CN" altLang="en-US" sz="1200" dirty="0" smtClean="0">
                <a:latin typeface="Times New Roman" panose="02020603050405020304" pitchFamily="18" charset="0"/>
                <a:ea typeface="楷体_GB2312" pitchFamily="49" charset="-122"/>
                <a:sym typeface="Symbol" pitchFamily="18" charset="2"/>
              </a:rPr>
              <a:t> 实时信息，决策有据</a:t>
            </a:r>
            <a:endParaRPr lang="zh-CN" altLang="en-US" sz="1200" b="1" dirty="0" smtClean="0">
              <a:latin typeface="Times New Roman" panose="02020603050405020304" pitchFamily="18" charset="0"/>
              <a:ea typeface="楷体_GB2312" pitchFamily="49" charset="-122"/>
              <a:sym typeface="Symbol" pitchFamily="18" charset="2"/>
            </a:endParaRPr>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  </a:t>
            </a:r>
            <a:r>
              <a:rPr lang="zh-CN" altLang="en-US" sz="1200" dirty="0" smtClean="0">
                <a:latin typeface="Times New Roman" panose="02020603050405020304" pitchFamily="18" charset="0"/>
                <a:ea typeface="楷体_GB2312" pitchFamily="49" charset="-122"/>
                <a:sym typeface="Symbol" pitchFamily="18" charset="2"/>
              </a:rPr>
              <a:t>面对挑战，不失良机</a:t>
            </a:r>
            <a:endParaRPr lang="en-US" altLang="zh-CN" sz="1200" dirty="0" smtClean="0">
              <a:latin typeface="Times New Roman" panose="02020603050405020304" pitchFamily="18" charset="0"/>
              <a:ea typeface="楷体_GB2312" pitchFamily="49" charset="-122"/>
              <a:sym typeface="Symbol" pitchFamily="18" charset="2"/>
            </a:endParaRPr>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a:t>
            </a:r>
            <a:r>
              <a:rPr lang="zh-CN" altLang="en-US" sz="1200" b="1" dirty="0" smtClean="0">
                <a:solidFill>
                  <a:srgbClr val="003399"/>
                </a:solidFill>
                <a:latin typeface="Times New Roman" panose="02020603050405020304" pitchFamily="18" charset="0"/>
                <a:ea typeface="楷体_GB2312" pitchFamily="49" charset="-122"/>
                <a:sym typeface="Symbol" pitchFamily="18" charset="2"/>
              </a:rPr>
              <a:t>合作竞争</a:t>
            </a:r>
          </a:p>
          <a:p>
            <a:pPr eaLnBrk="1" hangingPunct="1">
              <a:lnSpc>
                <a:spcPct val="110000"/>
              </a:lnSpc>
            </a:pPr>
            <a:r>
              <a:rPr lang="zh-CN" altLang="en-US" sz="1200" dirty="0" smtClean="0">
                <a:latin typeface="Times New Roman" panose="02020603050405020304" pitchFamily="18" charset="0"/>
                <a:ea typeface="楷体_GB2312" pitchFamily="49" charset="-122"/>
                <a:sym typeface="Symbol" pitchFamily="18" charset="2"/>
              </a:rPr>
              <a:t>  </a:t>
            </a:r>
            <a:r>
              <a:rPr lang="zh-CN" altLang="en-US" sz="1200" dirty="0" smtClean="0">
                <a:solidFill>
                  <a:srgbClr val="0066CC"/>
                </a:solidFill>
                <a:latin typeface="Times New Roman" panose="02020603050405020304" pitchFamily="18" charset="0"/>
                <a:ea typeface="楷体_GB2312" pitchFamily="49" charset="-122"/>
                <a:sym typeface="Symbol" pitchFamily="18" charset="2"/>
              </a:rPr>
              <a:t></a:t>
            </a:r>
            <a:r>
              <a:rPr lang="zh-CN" altLang="en-US" sz="1200" dirty="0" smtClean="0">
                <a:latin typeface="Times New Roman" panose="02020603050405020304" pitchFamily="18" charset="0"/>
                <a:ea typeface="楷体_GB2312" pitchFamily="49" charset="-122"/>
                <a:sym typeface="Symbol" pitchFamily="18" charset="2"/>
              </a:rPr>
              <a:t>  优化</a:t>
            </a:r>
            <a:r>
              <a:rPr lang="en-US" altLang="zh-CN" sz="1200" dirty="0" smtClean="0">
                <a:latin typeface="Times New Roman" panose="02020603050405020304" pitchFamily="18" charset="0"/>
                <a:ea typeface="楷体_GB2312" pitchFamily="49" charset="-122"/>
                <a:sym typeface="Symbol" pitchFamily="18" charset="2"/>
              </a:rPr>
              <a:t>/</a:t>
            </a:r>
            <a:r>
              <a:rPr lang="zh-CN" altLang="en-US" sz="1200" dirty="0" smtClean="0">
                <a:latin typeface="Times New Roman" panose="02020603050405020304" pitchFamily="18" charset="0"/>
                <a:ea typeface="楷体_GB2312" pitchFamily="49" charset="-122"/>
                <a:sym typeface="Symbol" pitchFamily="18" charset="2"/>
              </a:rPr>
              <a:t>强化企业的供需链</a:t>
            </a:r>
          </a:p>
          <a:p>
            <a:pPr eaLnBrk="1" hangingPunct="1">
              <a:lnSpc>
                <a:spcPct val="110000"/>
              </a:lnSpc>
            </a:pPr>
            <a:r>
              <a:rPr lang="zh-CN" altLang="en-US" sz="1200" dirty="0" smtClean="0">
                <a:solidFill>
                  <a:srgbClr val="0066CC"/>
                </a:solidFill>
                <a:latin typeface="Times New Roman" panose="02020603050405020304" pitchFamily="18" charset="0"/>
                <a:ea typeface="楷体_GB2312" pitchFamily="49" charset="-122"/>
                <a:sym typeface="Symbol" pitchFamily="18" charset="2"/>
              </a:rPr>
              <a:t>    </a:t>
            </a:r>
            <a:r>
              <a:rPr lang="zh-CN" altLang="en-US" sz="1200" dirty="0" smtClean="0">
                <a:latin typeface="Times New Roman" panose="02020603050405020304" pitchFamily="18" charset="0"/>
                <a:ea typeface="楷体_GB2312" pitchFamily="49" charset="-122"/>
                <a:sym typeface="Symbol" pitchFamily="18" charset="2"/>
              </a:rPr>
              <a:t>协同运作，双赢</a:t>
            </a:r>
            <a:r>
              <a:rPr lang="en-US" altLang="zh-CN" sz="1200" dirty="0" smtClean="0">
                <a:latin typeface="Times New Roman" panose="02020603050405020304" pitchFamily="18" charset="0"/>
                <a:ea typeface="楷体_GB2312" pitchFamily="49" charset="-122"/>
                <a:sym typeface="Symbol" pitchFamily="18" charset="2"/>
              </a:rPr>
              <a:t>/</a:t>
            </a:r>
            <a:r>
              <a:rPr lang="zh-CN" altLang="en-US" sz="1200" dirty="0" smtClean="0">
                <a:latin typeface="Times New Roman" panose="02020603050405020304" pitchFamily="18" charset="0"/>
                <a:ea typeface="楷体_GB2312" pitchFamily="49" charset="-122"/>
                <a:sym typeface="Symbol" pitchFamily="18" charset="2"/>
              </a:rPr>
              <a:t>多赢</a:t>
            </a:r>
            <a:endParaRPr lang="zh-CN" altLang="en-US" sz="1200" dirty="0" smtClean="0">
              <a:solidFill>
                <a:srgbClr val="0066CC"/>
              </a:solidFill>
              <a:latin typeface="Times New Roman" panose="02020603050405020304" pitchFamily="18" charset="0"/>
              <a:ea typeface="楷体_GB2312" pitchFamily="49" charset="-122"/>
              <a:sym typeface="Symbol" pitchFamily="18" charset="2"/>
            </a:endParaRPr>
          </a:p>
          <a:p>
            <a:pPr>
              <a:lnSpc>
                <a:spcPct val="113000"/>
              </a:lnSpc>
              <a:spcBef>
                <a:spcPts val="200"/>
              </a:spcBef>
              <a:spcAft>
                <a:spcPts val="200"/>
              </a:spcAft>
            </a:pPr>
            <a:endParaRPr lang="zh-CN" altLang="en-US" dirty="0" smtClean="0">
              <a:latin typeface="Arial" panose="020B0604020202020204" pitchFamily="34" charset="0"/>
            </a:endParaRPr>
          </a:p>
        </p:txBody>
      </p:sp>
      <p:sp>
        <p:nvSpPr>
          <p:cNvPr id="131076"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52D7430-FF3F-4140-AAC4-170E644CAFCB}" type="slidenum">
              <a:rPr lang="en-US" altLang="zh-CN"/>
              <a:pPr eaLnBrk="1" hangingPunct="1"/>
              <a:t>6</a:t>
            </a:fld>
            <a:endParaRPr lang="en-US" altLang="zh-CN"/>
          </a:p>
        </p:txBody>
      </p:sp>
    </p:spTree>
    <p:extLst>
      <p:ext uri="{BB962C8B-B14F-4D97-AF65-F5344CB8AC3E}">
        <p14:creationId xmlns="" xmlns:p14="http://schemas.microsoft.com/office/powerpoint/2010/main" val="413232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p:spPr>
        <p:txBody>
          <a:bodyPr/>
          <a:lstStyle/>
          <a:p>
            <a:pPr eaLnBrk="1" hangingPunct="1"/>
            <a:endParaRPr lang="zh-CN" altLang="en-US" smtClean="0"/>
          </a:p>
        </p:txBody>
      </p:sp>
      <p:sp>
        <p:nvSpPr>
          <p:cNvPr id="66564" name="灯片编号占位符 3"/>
          <p:cNvSpPr>
            <a:spLocks noGrp="1"/>
          </p:cNvSpPr>
          <p:nvPr>
            <p:ph type="sldNum" sz="quarter" idx="5"/>
          </p:nvPr>
        </p:nvSpPr>
        <p:spPr>
          <a:noFill/>
        </p:spPr>
        <p:txBody>
          <a:bodyPr/>
          <a:lstStyle/>
          <a:p>
            <a:fld id="{14EEF81D-826B-4DC0-AE94-F1F649563F9A}" type="slidenum">
              <a:rPr lang="en-US" altLang="zh-CN" smtClean="0"/>
              <a:pPr/>
              <a:t>8</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51108E1-CDCB-4E8C-99DE-1BD32F1386A9}" type="slidenum">
              <a:rPr lang="zh-CN" altLang="en-US" smtClean="0"/>
              <a:pPr/>
              <a:t>14</a:t>
            </a:fld>
            <a:endParaRPr lang="zh-CN" altLang="en-US"/>
          </a:p>
        </p:txBody>
      </p:sp>
    </p:spTree>
    <p:extLst>
      <p:ext uri="{BB962C8B-B14F-4D97-AF65-F5344CB8AC3E}">
        <p14:creationId xmlns="" xmlns:p14="http://schemas.microsoft.com/office/powerpoint/2010/main" val="37961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129028"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8638A33-9D80-4EE5-8995-B0002E78A3C6}" type="slidenum">
              <a:rPr lang="en-US" altLang="zh-CN"/>
              <a:pPr eaLnBrk="1" hangingPunct="1"/>
              <a:t>15</a:t>
            </a:fld>
            <a:endParaRPr lang="en-US" altLang="zh-CN"/>
          </a:p>
        </p:txBody>
      </p:sp>
    </p:spTree>
    <p:extLst>
      <p:ext uri="{BB962C8B-B14F-4D97-AF65-F5344CB8AC3E}">
        <p14:creationId xmlns="" xmlns:p14="http://schemas.microsoft.com/office/powerpoint/2010/main" val="167210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51108E1-CDCB-4E8C-99DE-1BD32F1386A9}" type="slidenum">
              <a:rPr lang="zh-CN" altLang="en-US" smtClean="0"/>
              <a:pPr/>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9CB0B0C-8168-4F33-9BF5-DE7726212182}" type="slidenum">
              <a:rPr lang="en-US" altLang="zh-CN"/>
              <a:pPr eaLnBrk="1" hangingPunct="1"/>
              <a:t>17</a:t>
            </a:fld>
            <a:endParaRPr lang="en-US" altLang="zh-CN"/>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 xmlns:p14="http://schemas.microsoft.com/office/powerpoint/2010/main" val="2533433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0" name="Rectangle 18"/>
          <p:cNvSpPr>
            <a:spLocks noChangeArrowheads="1"/>
          </p:cNvSpPr>
          <p:nvPr/>
        </p:nvSpPr>
        <p:spPr bwMode="ltGray">
          <a:xfrm>
            <a:off x="0" y="6611938"/>
            <a:ext cx="9144000" cy="260350"/>
          </a:xfrm>
          <a:prstGeom prst="rect">
            <a:avLst/>
          </a:prstGeom>
          <a:solidFill>
            <a:schemeClr val="accent2"/>
          </a:solidFill>
          <a:ln w="9525">
            <a:noFill/>
            <a:miter lim="800000"/>
            <a:headEnd/>
            <a:tailEnd/>
          </a:ln>
          <a:effectLst/>
        </p:spPr>
        <p:txBody>
          <a:bodyPr wrap="none" anchor="ctr"/>
          <a:lstStyle/>
          <a:p>
            <a:endParaRPr lang="zh-CN" altLang="en-US"/>
          </a:p>
        </p:txBody>
      </p:sp>
      <p:pic>
        <p:nvPicPr>
          <p:cNvPr id="3092" name="Picture 20"/>
          <p:cNvPicPr>
            <a:picLocks noChangeAspect="1" noChangeArrowheads="1"/>
          </p:cNvPicPr>
          <p:nvPr/>
        </p:nvPicPr>
        <p:blipFill>
          <a:blip r:embed="rId2" cstate="print"/>
          <a:srcRect/>
          <a:stretch>
            <a:fillRect/>
          </a:stretch>
        </p:blipFill>
        <p:spPr bwMode="auto">
          <a:xfrm>
            <a:off x="0" y="0"/>
            <a:ext cx="9144000" cy="5373688"/>
          </a:xfrm>
          <a:prstGeom prst="rect">
            <a:avLst/>
          </a:prstGeom>
          <a:noFill/>
        </p:spPr>
      </p:pic>
      <p:sp>
        <p:nvSpPr>
          <p:cNvPr id="3075" name="Rectangle 3"/>
          <p:cNvSpPr>
            <a:spLocks noGrp="1" noChangeArrowheads="1"/>
          </p:cNvSpPr>
          <p:nvPr>
            <p:ph type="subTitle" idx="1"/>
          </p:nvPr>
        </p:nvSpPr>
        <p:spPr bwMode="gray">
          <a:xfrm>
            <a:off x="1371600" y="5867400"/>
            <a:ext cx="6553200" cy="533400"/>
          </a:xfrm>
        </p:spPr>
        <p:txBody>
          <a:bodyPr/>
          <a:lstStyle>
            <a:lvl1pPr marL="0" indent="0" algn="ctr">
              <a:buFont typeface="Wingdings" pitchFamily="2" charset="2"/>
              <a:buNone/>
              <a:defRPr sz="1800" b="1">
                <a:solidFill>
                  <a:schemeClr val="tx2"/>
                </a:solidFill>
                <a:latin typeface="Verdana" pitchFamily="34" charset="0"/>
              </a:defRPr>
            </a:lvl1pPr>
          </a:lstStyle>
          <a:p>
            <a:r>
              <a:rPr lang="zh-CN" altLang="en-US" smtClean="0"/>
              <a:t>单击此处编辑母版副标题样式</a:t>
            </a:r>
            <a:endParaRPr lang="en-US" altLang="zh-CN"/>
          </a:p>
        </p:txBody>
      </p:sp>
      <p:sp>
        <p:nvSpPr>
          <p:cNvPr id="3093" name="Rectangle 21"/>
          <p:cNvSpPr>
            <a:spLocks noGrp="1" noChangeArrowheads="1"/>
          </p:cNvSpPr>
          <p:nvPr>
            <p:ph type="ctrTitle" sz="quarter"/>
          </p:nvPr>
        </p:nvSpPr>
        <p:spPr bwMode="gray">
          <a:xfrm>
            <a:off x="0" y="4868863"/>
            <a:ext cx="9144000" cy="720725"/>
          </a:xfrm>
          <a:gradFill rotWithShape="1">
            <a:gsLst>
              <a:gs pos="0">
                <a:schemeClr val="tx1">
                  <a:gamma/>
                  <a:shade val="46275"/>
                  <a:invGamma/>
                </a:schemeClr>
              </a:gs>
              <a:gs pos="50000">
                <a:schemeClr val="tx1"/>
              </a:gs>
              <a:gs pos="100000">
                <a:schemeClr val="tx1">
                  <a:gamma/>
                  <a:shade val="46275"/>
                  <a:invGamma/>
                </a:schemeClr>
              </a:gs>
            </a:gsLst>
            <a:lin ang="0" scaled="1"/>
          </a:gradFill>
        </p:spPr>
        <p:txBody>
          <a:bodyPr/>
          <a:lstStyle>
            <a:lvl1pPr>
              <a:defRPr sz="4000"/>
            </a:lvl1pPr>
          </a:lstStyle>
          <a:p>
            <a:r>
              <a:rPr lang="zh-CN" altLang="en-US" smtClean="0"/>
              <a:t>单击此处编辑母版标题样式</a:t>
            </a:r>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en-US" altLang="zh-CN"/>
              <a:t>Company Logo</a:t>
            </a:r>
          </a:p>
        </p:txBody>
      </p:sp>
      <p:sp>
        <p:nvSpPr>
          <p:cNvPr id="5" name="灯片编号占位符 4"/>
          <p:cNvSpPr>
            <a:spLocks noGrp="1"/>
          </p:cNvSpPr>
          <p:nvPr>
            <p:ph type="sldNum" sz="quarter" idx="11"/>
          </p:nvPr>
        </p:nvSpPr>
        <p:spPr/>
        <p:txBody>
          <a:bodyPr/>
          <a:lstStyle>
            <a:lvl1pPr>
              <a:defRPr/>
            </a:lvl1pPr>
          </a:lstStyle>
          <a:p>
            <a:fld id="{3EBC3231-6E2E-42FD-B814-F1982C9EDB0B}"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152400"/>
            <a:ext cx="2114550" cy="6248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6191250" cy="6248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en-US" altLang="zh-CN"/>
              <a:t>Company Logo</a:t>
            </a:r>
          </a:p>
        </p:txBody>
      </p:sp>
      <p:sp>
        <p:nvSpPr>
          <p:cNvPr id="5" name="灯片编号占位符 4"/>
          <p:cNvSpPr>
            <a:spLocks noGrp="1"/>
          </p:cNvSpPr>
          <p:nvPr>
            <p:ph type="sldNum" sz="quarter" idx="11"/>
          </p:nvPr>
        </p:nvSpPr>
        <p:spPr/>
        <p:txBody>
          <a:bodyPr/>
          <a:lstStyle>
            <a:lvl1pPr>
              <a:defRPr/>
            </a:lvl1pPr>
          </a:lstStyle>
          <a:p>
            <a:fld id="{75B78F43-6D9E-40F3-AFF4-6AC9E804E7B9}"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84582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152525"/>
            <a:ext cx="8229600" cy="5248275"/>
          </a:xfrm>
        </p:spPr>
        <p:txBody>
          <a:bodyPr/>
          <a:lstStyle/>
          <a:p>
            <a:r>
              <a:rPr lang="zh-CN" altLang="en-US" smtClean="0"/>
              <a:t>单击图标添加表格</a:t>
            </a:r>
            <a:endParaRPr lang="zh-CN" altLang="en-US"/>
          </a:p>
        </p:txBody>
      </p:sp>
      <p:sp>
        <p:nvSpPr>
          <p:cNvPr id="4" name="页脚占位符 3"/>
          <p:cNvSpPr>
            <a:spLocks noGrp="1"/>
          </p:cNvSpPr>
          <p:nvPr>
            <p:ph type="ftr" sz="quarter" idx="10"/>
          </p:nvPr>
        </p:nvSpPr>
        <p:spPr>
          <a:xfrm>
            <a:off x="5867400" y="6461125"/>
            <a:ext cx="2895600" cy="320675"/>
          </a:xfrm>
        </p:spPr>
        <p:txBody>
          <a:bodyPr/>
          <a:lstStyle>
            <a:lvl1pPr>
              <a:defRPr/>
            </a:lvl1pPr>
          </a:lstStyle>
          <a:p>
            <a:r>
              <a:rPr lang="en-US" altLang="zh-CN"/>
              <a:t>Company Logo</a:t>
            </a:r>
          </a:p>
        </p:txBody>
      </p:sp>
      <p:sp>
        <p:nvSpPr>
          <p:cNvPr id="5" name="灯片编号占位符 4"/>
          <p:cNvSpPr>
            <a:spLocks noGrp="1"/>
          </p:cNvSpPr>
          <p:nvPr>
            <p:ph type="sldNum" sz="quarter" idx="11"/>
          </p:nvPr>
        </p:nvSpPr>
        <p:spPr>
          <a:xfrm>
            <a:off x="3505200" y="6461125"/>
            <a:ext cx="2133600" cy="320675"/>
          </a:xfrm>
        </p:spPr>
        <p:txBody>
          <a:bodyPr/>
          <a:lstStyle>
            <a:lvl1pPr>
              <a:defRPr/>
            </a:lvl1pPr>
          </a:lstStyle>
          <a:p>
            <a:fld id="{B5D3F279-5A12-4697-BDE3-EE8B6AC4AA7D}" type="slidenum">
              <a:rPr lang="en-US" altLang="zh-CN"/>
              <a:pPr/>
              <a:t>‹#›</a:t>
            </a:fld>
            <a:endParaRPr lang="en-US" altLang="zh-CN"/>
          </a:p>
        </p:txBody>
      </p:sp>
      <p:sp>
        <p:nvSpPr>
          <p:cNvPr id="6" name="日期占位符 5"/>
          <p:cNvSpPr>
            <a:spLocks noGrp="1"/>
          </p:cNvSpPr>
          <p:nvPr>
            <p:ph type="dt" sz="half" idx="12"/>
          </p:nvPr>
        </p:nvSpPr>
        <p:spPr>
          <a:xfrm>
            <a:off x="14288" y="838200"/>
            <a:ext cx="8458200" cy="228600"/>
          </a:xfrm>
        </p:spPr>
        <p:txBody>
          <a:bodyPr/>
          <a:lstStyle>
            <a:lvl1pPr>
              <a:defRPr/>
            </a:lvl1pPr>
          </a:lstStyle>
          <a:p>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en-US" altLang="zh-CN"/>
              <a:t>Company Logo</a:t>
            </a:r>
          </a:p>
        </p:txBody>
      </p:sp>
      <p:sp>
        <p:nvSpPr>
          <p:cNvPr id="5" name="灯片编号占位符 4"/>
          <p:cNvSpPr>
            <a:spLocks noGrp="1"/>
          </p:cNvSpPr>
          <p:nvPr>
            <p:ph type="sldNum" sz="quarter" idx="11"/>
          </p:nvPr>
        </p:nvSpPr>
        <p:spPr/>
        <p:txBody>
          <a:bodyPr/>
          <a:lstStyle>
            <a:lvl1pPr>
              <a:defRPr/>
            </a:lvl1pPr>
          </a:lstStyle>
          <a:p>
            <a:fld id="{10EA594A-3D0D-4F31-8FE1-19C2C23DDD1C}"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a:defRPr/>
            </a:lvl1pPr>
          </a:lstStyle>
          <a:p>
            <a:r>
              <a:rPr lang="en-US" altLang="zh-CN"/>
              <a:t>Company Logo</a:t>
            </a:r>
          </a:p>
        </p:txBody>
      </p:sp>
      <p:sp>
        <p:nvSpPr>
          <p:cNvPr id="5" name="灯片编号占位符 4"/>
          <p:cNvSpPr>
            <a:spLocks noGrp="1"/>
          </p:cNvSpPr>
          <p:nvPr>
            <p:ph type="sldNum" sz="quarter" idx="11"/>
          </p:nvPr>
        </p:nvSpPr>
        <p:spPr/>
        <p:txBody>
          <a:bodyPr/>
          <a:lstStyle>
            <a:lvl1pPr>
              <a:defRPr/>
            </a:lvl1pPr>
          </a:lstStyle>
          <a:p>
            <a:fld id="{1A89BBC3-8438-453A-99B3-3AC7DCF39091}" type="slidenum">
              <a:rPr lang="en-US" altLang="zh-CN"/>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r>
              <a:rPr lang="en-US" altLang="zh-CN"/>
              <a:t>Company Logo</a:t>
            </a:r>
          </a:p>
        </p:txBody>
      </p:sp>
      <p:sp>
        <p:nvSpPr>
          <p:cNvPr id="6" name="灯片编号占位符 5"/>
          <p:cNvSpPr>
            <a:spLocks noGrp="1"/>
          </p:cNvSpPr>
          <p:nvPr>
            <p:ph type="sldNum" sz="quarter" idx="11"/>
          </p:nvPr>
        </p:nvSpPr>
        <p:spPr/>
        <p:txBody>
          <a:bodyPr/>
          <a:lstStyle>
            <a:lvl1pPr>
              <a:defRPr/>
            </a:lvl1pPr>
          </a:lstStyle>
          <a:p>
            <a:fld id="{1BDA0CD6-A870-4020-B8C6-959F39B01DF3}"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r>
              <a:rPr lang="en-US" altLang="zh-CN"/>
              <a:t>Company Logo</a:t>
            </a:r>
          </a:p>
        </p:txBody>
      </p:sp>
      <p:sp>
        <p:nvSpPr>
          <p:cNvPr id="8" name="灯片编号占位符 7"/>
          <p:cNvSpPr>
            <a:spLocks noGrp="1"/>
          </p:cNvSpPr>
          <p:nvPr>
            <p:ph type="sldNum" sz="quarter" idx="11"/>
          </p:nvPr>
        </p:nvSpPr>
        <p:spPr/>
        <p:txBody>
          <a:bodyPr/>
          <a:lstStyle>
            <a:lvl1pPr>
              <a:defRPr/>
            </a:lvl1pPr>
          </a:lstStyle>
          <a:p>
            <a:fld id="{29EC006E-1DE0-4213-90B6-84595D40E855}" type="slidenum">
              <a:rPr lang="en-US" altLang="zh-CN"/>
              <a:pPr/>
              <a:t>‹#›</a:t>
            </a:fld>
            <a:endParaRPr lang="en-US" altLang="zh-CN"/>
          </a:p>
        </p:txBody>
      </p:sp>
      <p:sp>
        <p:nvSpPr>
          <p:cNvPr id="9" name="日期占位符 8"/>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r>
              <a:rPr lang="en-US" altLang="zh-CN"/>
              <a:t>Company Logo</a:t>
            </a:r>
          </a:p>
        </p:txBody>
      </p:sp>
      <p:sp>
        <p:nvSpPr>
          <p:cNvPr id="4" name="灯片编号占位符 3"/>
          <p:cNvSpPr>
            <a:spLocks noGrp="1"/>
          </p:cNvSpPr>
          <p:nvPr>
            <p:ph type="sldNum" sz="quarter" idx="11"/>
          </p:nvPr>
        </p:nvSpPr>
        <p:spPr/>
        <p:txBody>
          <a:bodyPr/>
          <a:lstStyle>
            <a:lvl1pPr>
              <a:defRPr/>
            </a:lvl1pPr>
          </a:lstStyle>
          <a:p>
            <a:fld id="{7F0780F8-46A9-462D-B35B-E94D138A1491}" type="slidenum">
              <a:rPr lang="en-US" altLang="zh-CN"/>
              <a:pPr/>
              <a:t>‹#›</a:t>
            </a:fld>
            <a:endParaRPr lang="en-US" altLang="zh-CN"/>
          </a:p>
        </p:txBody>
      </p:sp>
      <p:sp>
        <p:nvSpPr>
          <p:cNvPr id="5" name="日期占位符 4"/>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en-US" altLang="zh-CN"/>
              <a:t>Company Logo</a:t>
            </a:r>
          </a:p>
        </p:txBody>
      </p:sp>
      <p:sp>
        <p:nvSpPr>
          <p:cNvPr id="3" name="灯片编号占位符 2"/>
          <p:cNvSpPr>
            <a:spLocks noGrp="1"/>
          </p:cNvSpPr>
          <p:nvPr>
            <p:ph type="sldNum" sz="quarter" idx="11"/>
          </p:nvPr>
        </p:nvSpPr>
        <p:spPr/>
        <p:txBody>
          <a:bodyPr/>
          <a:lstStyle>
            <a:lvl1pPr>
              <a:defRPr/>
            </a:lvl1pPr>
          </a:lstStyle>
          <a:p>
            <a:fld id="{E1205A77-1CFA-49A9-ACD2-09F86F1A3BEA}" type="slidenum">
              <a:rPr lang="en-US" altLang="zh-CN"/>
              <a:pPr/>
              <a:t>‹#›</a:t>
            </a:fld>
            <a:endParaRPr lang="en-US" altLang="zh-CN"/>
          </a:p>
        </p:txBody>
      </p:sp>
      <p:sp>
        <p:nvSpPr>
          <p:cNvPr id="4" name="日期占位符 3"/>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zh-CN"/>
              <a:t>Company Logo</a:t>
            </a:r>
          </a:p>
        </p:txBody>
      </p:sp>
      <p:sp>
        <p:nvSpPr>
          <p:cNvPr id="6" name="灯片编号占位符 5"/>
          <p:cNvSpPr>
            <a:spLocks noGrp="1"/>
          </p:cNvSpPr>
          <p:nvPr>
            <p:ph type="sldNum" sz="quarter" idx="11"/>
          </p:nvPr>
        </p:nvSpPr>
        <p:spPr/>
        <p:txBody>
          <a:bodyPr/>
          <a:lstStyle>
            <a:lvl1pPr>
              <a:defRPr/>
            </a:lvl1pPr>
          </a:lstStyle>
          <a:p>
            <a:fld id="{3183AA7F-A7BA-4F4F-9DC2-F1F61B7A799A}"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zh-CN"/>
              <a:t>Company Logo</a:t>
            </a:r>
          </a:p>
        </p:txBody>
      </p:sp>
      <p:sp>
        <p:nvSpPr>
          <p:cNvPr id="6" name="灯片编号占位符 5"/>
          <p:cNvSpPr>
            <a:spLocks noGrp="1"/>
          </p:cNvSpPr>
          <p:nvPr>
            <p:ph type="sldNum" sz="quarter" idx="11"/>
          </p:nvPr>
        </p:nvSpPr>
        <p:spPr/>
        <p:txBody>
          <a:bodyPr/>
          <a:lstStyle>
            <a:lvl1pPr>
              <a:defRPr/>
            </a:lvl1pPr>
          </a:lstStyle>
          <a:p>
            <a:fld id="{6C7ED8C7-8B2F-4369-A909-E5B8F584E07A}" type="slidenum">
              <a:rPr lang="en-US" altLang="zh-CN"/>
              <a:pPr/>
              <a:t>‹#›</a:t>
            </a:fld>
            <a:endParaRPr lang="en-US" altLang="zh-CN"/>
          </a:p>
        </p:txBody>
      </p:sp>
      <p:sp>
        <p:nvSpPr>
          <p:cNvPr id="7" name="日期占位符 6"/>
          <p:cNvSpPr>
            <a:spLocks noGrp="1"/>
          </p:cNvSpPr>
          <p:nvPr>
            <p:ph type="dt" sz="half" idx="12"/>
          </p:nvPr>
        </p:nvSpPr>
        <p:spPr/>
        <p:txBody>
          <a:bodyPr/>
          <a:lstStyle>
            <a:lvl1pPr>
              <a:defRPr/>
            </a:lvl1pPr>
          </a:lstStyle>
          <a:p>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ltGray">
          <a:xfrm>
            <a:off x="0" y="0"/>
            <a:ext cx="9144000" cy="836613"/>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noFill/>
            <a:miter lim="800000"/>
            <a:headEnd/>
            <a:tailEnd/>
          </a:ln>
          <a:effectLst/>
        </p:spPr>
        <p:txBody>
          <a:bodyPr wrap="none" anchor="ctr"/>
          <a:lstStyle/>
          <a:p>
            <a:endParaRPr lang="zh-CN" altLang="en-US"/>
          </a:p>
        </p:txBody>
      </p:sp>
      <p:sp>
        <p:nvSpPr>
          <p:cNvPr id="1027" name="Rectangle 3"/>
          <p:cNvSpPr>
            <a:spLocks noGrp="1" noChangeArrowheads="1"/>
          </p:cNvSpPr>
          <p:nvPr>
            <p:ph type="body" idx="1"/>
          </p:nvPr>
        </p:nvSpPr>
        <p:spPr bwMode="auto">
          <a:xfrm>
            <a:off x="457200" y="1152525"/>
            <a:ext cx="8229600" cy="524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9" name="Rectangle 5"/>
          <p:cNvSpPr>
            <a:spLocks noGrp="1" noChangeArrowheads="1"/>
          </p:cNvSpPr>
          <p:nvPr>
            <p:ph type="ftr" sz="quarter" idx="3"/>
          </p:nvPr>
        </p:nvSpPr>
        <p:spPr bwMode="auto">
          <a:xfrm>
            <a:off x="58674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latin typeface="+mj-lt"/>
                <a:ea typeface="宋体" pitchFamily="2" charset="-122"/>
              </a:defRPr>
            </a:lvl1pPr>
          </a:lstStyle>
          <a:p>
            <a:r>
              <a:rPr lang="en-US" altLang="zh-CN"/>
              <a:t>Company Logo</a:t>
            </a:r>
          </a:p>
        </p:txBody>
      </p:sp>
      <p:sp>
        <p:nvSpPr>
          <p:cNvPr id="1030" name="Rectangle 6"/>
          <p:cNvSpPr>
            <a:spLocks noGrp="1" noChangeArrowheads="1"/>
          </p:cNvSpPr>
          <p:nvPr>
            <p:ph type="sldNum" sz="quarter" idx="4"/>
          </p:nvPr>
        </p:nvSpPr>
        <p:spPr bwMode="auto">
          <a:xfrm>
            <a:off x="3505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mj-lt"/>
                <a:ea typeface="宋体" pitchFamily="2" charset="-122"/>
              </a:defRPr>
            </a:lvl1pPr>
          </a:lstStyle>
          <a:p>
            <a:fld id="{DB654F7F-C0D2-4F21-8DB4-880F6C1C763F}" type="slidenum">
              <a:rPr lang="en-US" altLang="zh-CN"/>
              <a:pPr/>
              <a:t>‹#›</a:t>
            </a:fld>
            <a:endParaRPr lang="en-US" altLang="zh-CN"/>
          </a:p>
        </p:txBody>
      </p:sp>
      <p:sp>
        <p:nvSpPr>
          <p:cNvPr id="1026" name="Rectangle 2"/>
          <p:cNvSpPr>
            <a:spLocks noGrp="1" noChangeArrowheads="1"/>
          </p:cNvSpPr>
          <p:nvPr>
            <p:ph type="title"/>
          </p:nvPr>
        </p:nvSpPr>
        <p:spPr bwMode="white">
          <a:xfrm>
            <a:off x="304800" y="152400"/>
            <a:ext cx="84582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40" name="Text Box 16"/>
          <p:cNvSpPr txBox="1">
            <a:spLocks noChangeArrowheads="1"/>
          </p:cNvSpPr>
          <p:nvPr/>
        </p:nvSpPr>
        <p:spPr bwMode="gray">
          <a:xfrm>
            <a:off x="0" y="838200"/>
            <a:ext cx="9144000" cy="244475"/>
          </a:xfrm>
          <a:prstGeom prst="rect">
            <a:avLst/>
          </a:prstGeom>
          <a:solidFill>
            <a:schemeClr val="accent2"/>
          </a:solidFill>
          <a:ln w="9525">
            <a:noFill/>
            <a:miter lim="800000"/>
            <a:headEnd/>
            <a:tailEnd/>
          </a:ln>
          <a:effectLst/>
        </p:spPr>
        <p:txBody>
          <a:bodyPr>
            <a:spAutoFit/>
          </a:bodyPr>
          <a:lstStyle/>
          <a:p>
            <a:pPr>
              <a:spcBef>
                <a:spcPct val="50000"/>
              </a:spcBef>
            </a:pPr>
            <a:endParaRPr lang="zh-CN" altLang="zh-CN" sz="1000" b="1">
              <a:solidFill>
                <a:schemeClr val="bg1"/>
              </a:solidFill>
              <a:latin typeface="Verdana" pitchFamily="34" charset="0"/>
            </a:endParaRPr>
          </a:p>
        </p:txBody>
      </p:sp>
      <p:sp>
        <p:nvSpPr>
          <p:cNvPr id="1028" name="Rectangle 4"/>
          <p:cNvSpPr>
            <a:spLocks noGrp="1" noChangeArrowheads="1"/>
          </p:cNvSpPr>
          <p:nvPr>
            <p:ph type="dt" sz="half" idx="2"/>
          </p:nvPr>
        </p:nvSpPr>
        <p:spPr bwMode="gray">
          <a:xfrm>
            <a:off x="14288" y="838200"/>
            <a:ext cx="8458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solidFill>
                  <a:schemeClr val="bg1"/>
                </a:solidFill>
                <a:latin typeface="+mj-lt"/>
                <a:ea typeface="宋体" pitchFamily="2" charset="-122"/>
              </a:defRPr>
            </a:lvl1pPr>
          </a:lstStyle>
          <a:p>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p:nvPr>
        </p:nvSpPr>
        <p:spPr>
          <a:xfrm>
            <a:off x="685800" y="2130425"/>
            <a:ext cx="7772400" cy="1069975"/>
          </a:xfrm>
        </p:spPr>
        <p:txBody>
          <a:bodyPr/>
          <a:lstStyle/>
          <a:p>
            <a:pPr eaLnBrk="1" hangingPunct="1"/>
            <a:r>
              <a:rPr lang="zh-CN" altLang="en-US" sz="3600" dirty="0" smtClean="0">
                <a:latin typeface="微软雅黑" pitchFamily="34" charset="-122"/>
                <a:ea typeface="微软雅黑" pitchFamily="34" charset="-122"/>
              </a:rPr>
              <a:t>企业资源计划</a:t>
            </a:r>
          </a:p>
        </p:txBody>
      </p:sp>
      <p:sp>
        <p:nvSpPr>
          <p:cNvPr id="2051" name="副标题 2"/>
          <p:cNvSpPr>
            <a:spLocks noGrp="1"/>
          </p:cNvSpPr>
          <p:nvPr>
            <p:ph type="subTitle" idx="1"/>
          </p:nvPr>
        </p:nvSpPr>
        <p:spPr>
          <a:xfrm>
            <a:off x="1295400" y="5661248"/>
            <a:ext cx="6553200" cy="533400"/>
          </a:xfrm>
        </p:spPr>
        <p:txBody>
          <a:bodyPr/>
          <a:lstStyle/>
          <a:p>
            <a:pPr eaLnBrk="1" hangingPunct="1"/>
            <a:r>
              <a:rPr lang="zh-CN" altLang="en-US" dirty="0" smtClean="0">
                <a:latin typeface="Times New Roman" pitchFamily="18" charset="0"/>
                <a:ea typeface="微软雅黑" pitchFamily="34" charset="-122"/>
              </a:rPr>
              <a:t>王灿</a:t>
            </a:r>
            <a:endParaRPr lang="en-US" altLang="zh-CN" dirty="0" smtClean="0">
              <a:latin typeface="Times New Roman" pitchFamily="18" charset="0"/>
              <a:ea typeface="微软雅黑" pitchFamily="34" charset="-122"/>
            </a:endParaRPr>
          </a:p>
          <a:p>
            <a:pPr eaLnBrk="1" hangingPunct="1"/>
            <a:r>
              <a:rPr lang="en-US" altLang="zh-CN" dirty="0" smtClean="0">
                <a:latin typeface="Times New Roman" pitchFamily="18" charset="0"/>
                <a:ea typeface="微软雅黑" pitchFamily="34" charset="-122"/>
              </a:rPr>
              <a:t>2017</a:t>
            </a:r>
            <a:r>
              <a:rPr lang="zh-CN" altLang="en-US" dirty="0" smtClean="0">
                <a:latin typeface="Times New Roman" pitchFamily="18" charset="0"/>
                <a:ea typeface="微软雅黑" pitchFamily="34" charset="-122"/>
              </a:rPr>
              <a:t>年秋季</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14"/>
          <p:cNvSpPr>
            <a:spLocks noGrp="1"/>
          </p:cNvSpPr>
          <p:nvPr>
            <p:ph idx="1"/>
          </p:nvPr>
        </p:nvSpPr>
        <p:spPr/>
        <p:txBody>
          <a:bodyPr/>
          <a:lstStyle/>
          <a:p>
            <a:pPr eaLnBrk="1" hangingPunct="1">
              <a:lnSpc>
                <a:spcPct val="113000"/>
              </a:lnSpc>
              <a:spcBef>
                <a:spcPts val="600"/>
              </a:spcBef>
              <a:spcAft>
                <a:spcPts val="600"/>
              </a:spcAft>
            </a:pPr>
            <a:r>
              <a:rPr lang="zh-CN" altLang="en-US" sz="3000" dirty="0" smtClean="0"/>
              <a:t>可以从</a:t>
            </a:r>
            <a:r>
              <a:rPr lang="zh-CN" altLang="en-US" sz="3000" dirty="0" smtClean="0">
                <a:solidFill>
                  <a:srgbClr val="C00000"/>
                </a:solidFill>
              </a:rPr>
              <a:t>管理思想</a:t>
            </a:r>
            <a:r>
              <a:rPr lang="zh-CN" altLang="en-US" sz="3000" dirty="0" smtClean="0"/>
              <a:t>、</a:t>
            </a:r>
            <a:r>
              <a:rPr lang="zh-CN" altLang="en-US" sz="3000" dirty="0" smtClean="0">
                <a:solidFill>
                  <a:srgbClr val="C00000"/>
                </a:solidFill>
              </a:rPr>
              <a:t>软件产品</a:t>
            </a:r>
            <a:r>
              <a:rPr lang="zh-CN" altLang="en-US" sz="3000" dirty="0" smtClean="0"/>
              <a:t>、</a:t>
            </a:r>
            <a:r>
              <a:rPr lang="zh-CN" altLang="en-US" sz="3000" dirty="0" smtClean="0">
                <a:solidFill>
                  <a:srgbClr val="C00000"/>
                </a:solidFill>
              </a:rPr>
              <a:t>管理系统</a:t>
            </a:r>
            <a:r>
              <a:rPr lang="zh-CN" altLang="en-US" sz="3000" dirty="0" smtClean="0"/>
              <a:t>三个层次给出它的定义</a:t>
            </a:r>
          </a:p>
        </p:txBody>
      </p:sp>
      <p:grpSp>
        <p:nvGrpSpPr>
          <p:cNvPr id="2" name="Group 2"/>
          <p:cNvGrpSpPr>
            <a:grpSpLocks/>
          </p:cNvGrpSpPr>
          <p:nvPr/>
        </p:nvGrpSpPr>
        <p:grpSpPr bwMode="auto">
          <a:xfrm>
            <a:off x="1258888" y="3284538"/>
            <a:ext cx="6767512" cy="2376487"/>
            <a:chOff x="793" y="1570"/>
            <a:chExt cx="4263" cy="1497"/>
          </a:xfrm>
        </p:grpSpPr>
        <p:sp>
          <p:nvSpPr>
            <p:cNvPr id="21511" name="Oval 3"/>
            <p:cNvSpPr>
              <a:spLocks noChangeArrowheads="1"/>
            </p:cNvSpPr>
            <p:nvPr/>
          </p:nvSpPr>
          <p:spPr bwMode="auto">
            <a:xfrm>
              <a:off x="793" y="1570"/>
              <a:ext cx="4263" cy="1497"/>
            </a:xfrm>
            <a:prstGeom prst="ellipse">
              <a:avLst/>
            </a:prstGeom>
            <a:solidFill>
              <a:srgbClr val="33CCCC">
                <a:alpha val="21176"/>
              </a:srgbClr>
            </a:solidFill>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p>
          </p:txBody>
        </p:sp>
        <p:sp>
          <p:nvSpPr>
            <p:cNvPr id="21512" name="Rectangle 4"/>
            <p:cNvSpPr>
              <a:spLocks noChangeArrowheads="1"/>
            </p:cNvSpPr>
            <p:nvPr/>
          </p:nvSpPr>
          <p:spPr bwMode="auto">
            <a:xfrm>
              <a:off x="1015" y="2189"/>
              <a:ext cx="953"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t>ERP</a:t>
              </a:r>
              <a:r>
                <a:rPr lang="zh-CN" altLang="en-US" sz="2400" b="1"/>
                <a:t>管理系统</a:t>
              </a:r>
            </a:p>
          </p:txBody>
        </p:sp>
      </p:grpSp>
      <p:sp>
        <p:nvSpPr>
          <p:cNvPr id="12" name="Oval 7"/>
          <p:cNvSpPr>
            <a:spLocks noChangeArrowheads="1"/>
          </p:cNvSpPr>
          <p:nvPr/>
        </p:nvSpPr>
        <p:spPr bwMode="auto">
          <a:xfrm>
            <a:off x="3348038" y="3573463"/>
            <a:ext cx="4537075" cy="1800225"/>
          </a:xfrm>
          <a:prstGeom prst="ellipse">
            <a:avLst/>
          </a:prstGeom>
          <a:solidFill>
            <a:srgbClr val="FF6600">
              <a:alpha val="21176"/>
            </a:srgbClr>
          </a:solidFill>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400" b="1"/>
              <a:t>                       </a:t>
            </a:r>
            <a:r>
              <a:rPr lang="zh-CN" altLang="en-US" sz="2400" b="1"/>
              <a:t>        </a:t>
            </a:r>
          </a:p>
        </p:txBody>
      </p:sp>
      <p:sp>
        <p:nvSpPr>
          <p:cNvPr id="13" name="Oval 8"/>
          <p:cNvSpPr>
            <a:spLocks noChangeArrowheads="1"/>
          </p:cNvSpPr>
          <p:nvPr/>
        </p:nvSpPr>
        <p:spPr bwMode="auto">
          <a:xfrm>
            <a:off x="3419475" y="3933825"/>
            <a:ext cx="2160588" cy="1152525"/>
          </a:xfrm>
          <a:prstGeom prst="ellipse">
            <a:avLst/>
          </a:prstGeom>
          <a:solidFill>
            <a:schemeClr val="accent1">
              <a:alpha val="25882"/>
            </a:schemeClr>
          </a:solidFill>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t>ERP</a:t>
            </a:r>
            <a:r>
              <a:rPr lang="zh-CN" altLang="en-US" sz="2400" b="1"/>
              <a:t>管理思想</a:t>
            </a:r>
          </a:p>
        </p:txBody>
      </p:sp>
      <p:sp>
        <p:nvSpPr>
          <p:cNvPr id="14" name="矩形 13"/>
          <p:cNvSpPr>
            <a:spLocks noChangeArrowheads="1"/>
          </p:cNvSpPr>
          <p:nvPr/>
        </p:nvSpPr>
        <p:spPr bwMode="auto">
          <a:xfrm>
            <a:off x="5791200" y="4267200"/>
            <a:ext cx="20558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t>ERP</a:t>
            </a:r>
            <a:r>
              <a:rPr lang="zh-CN" altLang="en-US" sz="2400" b="1"/>
              <a:t>管理软件</a:t>
            </a:r>
            <a:endParaRPr lang="zh-CN" altLang="en-US" sz="2400"/>
          </a:p>
        </p:txBody>
      </p:sp>
    </p:spTree>
    <p:custDataLst>
      <p:tags r:id="rId1"/>
    </p:custDataLst>
    <p:extLst>
      <p:ext uri="{BB962C8B-B14F-4D97-AF65-F5344CB8AC3E}">
        <p14:creationId xmlns="" xmlns:p14="http://schemas.microsoft.com/office/powerpoint/2010/main" val="3315452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38"/>
          <p:cNvPicPr>
            <a:picLocks noChangeAspect="1" noChangeArrowheads="1"/>
          </p:cNvPicPr>
          <p:nvPr/>
        </p:nvPicPr>
        <p:blipFill>
          <a:blip r:embed="rId2"/>
          <a:srcRect/>
          <a:stretch>
            <a:fillRect/>
          </a:stretch>
        </p:blipFill>
        <p:spPr bwMode="auto">
          <a:xfrm>
            <a:off x="1403350" y="0"/>
            <a:ext cx="5826125" cy="6453188"/>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39"/>
          <p:cNvPicPr>
            <a:picLocks noChangeAspect="1" noChangeArrowheads="1"/>
          </p:cNvPicPr>
          <p:nvPr/>
        </p:nvPicPr>
        <p:blipFill>
          <a:blip r:embed="rId3"/>
          <a:srcRect/>
          <a:stretch>
            <a:fillRect/>
          </a:stretch>
        </p:blipFill>
        <p:spPr bwMode="auto">
          <a:xfrm>
            <a:off x="1403350" y="0"/>
            <a:ext cx="5672138" cy="6383338"/>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57400" y="2959100"/>
            <a:ext cx="762000" cy="665163"/>
            <a:chOff x="1110" y="2656"/>
            <a:chExt cx="1549" cy="1351"/>
          </a:xfrm>
        </p:grpSpPr>
        <p:sp>
          <p:nvSpPr>
            <p:cNvPr id="12316"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2317"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7"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sz="2000"/>
            </a:p>
          </p:txBody>
        </p:sp>
      </p:grpSp>
      <p:grpSp>
        <p:nvGrpSpPr>
          <p:cNvPr id="3" name="Group 6"/>
          <p:cNvGrpSpPr>
            <a:grpSpLocks/>
          </p:cNvGrpSpPr>
          <p:nvPr/>
        </p:nvGrpSpPr>
        <p:grpSpPr bwMode="auto">
          <a:xfrm>
            <a:off x="2057400" y="3873500"/>
            <a:ext cx="762000" cy="665163"/>
            <a:chOff x="3174" y="2656"/>
            <a:chExt cx="1549" cy="1351"/>
          </a:xfrm>
        </p:grpSpPr>
        <p:sp>
          <p:nvSpPr>
            <p:cNvPr id="1231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231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1"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000"/>
            </a:p>
          </p:txBody>
        </p:sp>
      </p:grpSp>
      <p:sp>
        <p:nvSpPr>
          <p:cNvPr id="12293" name="Line 10"/>
          <p:cNvSpPr>
            <a:spLocks noChangeShapeType="1"/>
          </p:cNvSpPr>
          <p:nvPr/>
        </p:nvSpPr>
        <p:spPr bwMode="auto">
          <a:xfrm>
            <a:off x="2667000" y="3568700"/>
            <a:ext cx="4800600" cy="0"/>
          </a:xfrm>
          <a:prstGeom prst="line">
            <a:avLst/>
          </a:prstGeom>
          <a:noFill/>
          <a:ln w="25400">
            <a:solidFill>
              <a:schemeClr val="tx2"/>
            </a:solidFill>
            <a:prstDash val="sysDot"/>
            <a:round/>
            <a:headEnd/>
            <a:tailEnd type="oval"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294" name="Text Box 11"/>
          <p:cNvSpPr txBox="1">
            <a:spLocks noChangeArrowheads="1"/>
          </p:cNvSpPr>
          <p:nvPr/>
        </p:nvSpPr>
        <p:spPr bwMode="auto">
          <a:xfrm>
            <a:off x="3216275" y="3035300"/>
            <a:ext cx="308927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t>ERP</a:t>
            </a:r>
            <a:r>
              <a:rPr lang="zh-CN" altLang="en-US" sz="3200" b="1" dirty="0"/>
              <a:t>的发展历史</a:t>
            </a:r>
          </a:p>
        </p:txBody>
      </p:sp>
      <p:sp>
        <p:nvSpPr>
          <p:cNvPr id="12295" name="Text Box 12"/>
          <p:cNvSpPr txBox="1">
            <a:spLocks noChangeArrowheads="1"/>
          </p:cNvSpPr>
          <p:nvPr/>
        </p:nvSpPr>
        <p:spPr bwMode="gray">
          <a:xfrm>
            <a:off x="2254250" y="3057525"/>
            <a:ext cx="385763"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rPr>
              <a:t>2</a:t>
            </a:r>
          </a:p>
        </p:txBody>
      </p:sp>
      <p:sp>
        <p:nvSpPr>
          <p:cNvPr id="12296" name="Line 13"/>
          <p:cNvSpPr>
            <a:spLocks noChangeShapeType="1"/>
          </p:cNvSpPr>
          <p:nvPr/>
        </p:nvSpPr>
        <p:spPr bwMode="auto">
          <a:xfrm>
            <a:off x="2667000" y="4483100"/>
            <a:ext cx="4800600" cy="0"/>
          </a:xfrm>
          <a:prstGeom prst="line">
            <a:avLst/>
          </a:prstGeom>
          <a:noFill/>
          <a:ln w="25400">
            <a:solidFill>
              <a:schemeClr val="tx2"/>
            </a:solidFill>
            <a:prstDash val="sysDot"/>
            <a:round/>
            <a:headEnd/>
            <a:tailEnd type="oval"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297" name="Text Box 14"/>
          <p:cNvSpPr txBox="1">
            <a:spLocks noChangeArrowheads="1"/>
          </p:cNvSpPr>
          <p:nvPr/>
        </p:nvSpPr>
        <p:spPr bwMode="auto">
          <a:xfrm>
            <a:off x="3216275" y="3949700"/>
            <a:ext cx="350128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smtClean="0">
                <a:solidFill>
                  <a:srgbClr val="FF0066"/>
                </a:solidFill>
              </a:rPr>
              <a:t>ERP</a:t>
            </a:r>
            <a:r>
              <a:rPr lang="zh-CN" altLang="en-US" sz="3200" b="1" dirty="0" smtClean="0">
                <a:solidFill>
                  <a:srgbClr val="FF0066"/>
                </a:solidFill>
              </a:rPr>
              <a:t>的实施及应用</a:t>
            </a:r>
            <a:endParaRPr lang="zh-CN" altLang="en-US" sz="3200" b="1" dirty="0">
              <a:solidFill>
                <a:srgbClr val="FF0066"/>
              </a:solidFill>
            </a:endParaRPr>
          </a:p>
        </p:txBody>
      </p:sp>
      <p:sp>
        <p:nvSpPr>
          <p:cNvPr id="12298" name="Text Box 15"/>
          <p:cNvSpPr txBox="1">
            <a:spLocks noChangeArrowheads="1"/>
          </p:cNvSpPr>
          <p:nvPr/>
        </p:nvSpPr>
        <p:spPr bwMode="gray">
          <a:xfrm>
            <a:off x="2254250" y="3971925"/>
            <a:ext cx="385763"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rPr>
              <a:t>3</a:t>
            </a:r>
          </a:p>
        </p:txBody>
      </p:sp>
      <p:grpSp>
        <p:nvGrpSpPr>
          <p:cNvPr id="4" name="Group 6"/>
          <p:cNvGrpSpPr>
            <a:grpSpLocks/>
          </p:cNvGrpSpPr>
          <p:nvPr/>
        </p:nvGrpSpPr>
        <p:grpSpPr bwMode="auto">
          <a:xfrm>
            <a:off x="2057400" y="2093913"/>
            <a:ext cx="762000" cy="665162"/>
            <a:chOff x="3174" y="2656"/>
            <a:chExt cx="1549" cy="1351"/>
          </a:xfrm>
        </p:grpSpPr>
        <p:sp>
          <p:nvSpPr>
            <p:cNvPr id="12307"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2308"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27"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000"/>
            </a:p>
          </p:txBody>
        </p:sp>
      </p:grpSp>
      <p:sp>
        <p:nvSpPr>
          <p:cNvPr id="12304" name="Line 13"/>
          <p:cNvSpPr>
            <a:spLocks noChangeShapeType="1"/>
          </p:cNvSpPr>
          <p:nvPr/>
        </p:nvSpPr>
        <p:spPr bwMode="auto">
          <a:xfrm>
            <a:off x="2667000" y="2840038"/>
            <a:ext cx="4800600" cy="0"/>
          </a:xfrm>
          <a:prstGeom prst="line">
            <a:avLst/>
          </a:prstGeom>
          <a:noFill/>
          <a:ln w="25400">
            <a:solidFill>
              <a:schemeClr val="tx2"/>
            </a:solidFill>
            <a:prstDash val="sysDot"/>
            <a:round/>
            <a:headEnd/>
            <a:tailEnd type="oval"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305" name="Text Box 14"/>
          <p:cNvSpPr txBox="1">
            <a:spLocks noChangeArrowheads="1"/>
          </p:cNvSpPr>
          <p:nvPr/>
        </p:nvSpPr>
        <p:spPr bwMode="auto">
          <a:xfrm>
            <a:off x="3216275" y="2170113"/>
            <a:ext cx="185261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t>ERP</a:t>
            </a:r>
            <a:r>
              <a:rPr lang="zh-CN" altLang="en-US" sz="3200" b="1" dirty="0"/>
              <a:t>概述</a:t>
            </a:r>
          </a:p>
        </p:txBody>
      </p:sp>
      <p:sp>
        <p:nvSpPr>
          <p:cNvPr id="12306" name="Text Box 12"/>
          <p:cNvSpPr txBox="1">
            <a:spLocks noChangeArrowheads="1"/>
          </p:cNvSpPr>
          <p:nvPr/>
        </p:nvSpPr>
        <p:spPr bwMode="gray">
          <a:xfrm>
            <a:off x="2254250" y="2170113"/>
            <a:ext cx="3857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rPr>
              <a:t>1</a:t>
            </a:r>
          </a:p>
        </p:txBody>
      </p:sp>
      <p:sp>
        <p:nvSpPr>
          <p:cNvPr id="32" name="标题 4"/>
          <p:cNvSpPr txBox="1">
            <a:spLocks/>
          </p:cNvSpPr>
          <p:nvPr/>
        </p:nvSpPr>
        <p:spPr bwMode="white">
          <a:xfrm>
            <a:off x="457200" y="129133"/>
            <a:ext cx="84582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zh-CN" altLang="en-US" kern="0" dirty="0" smtClean="0"/>
              <a:t> 企业资源计划与流程管理</a:t>
            </a:r>
            <a:endParaRPr lang="en-US" kern="0" dirty="0"/>
          </a:p>
        </p:txBody>
      </p:sp>
    </p:spTree>
    <p:extLst>
      <p:ext uri="{BB962C8B-B14F-4D97-AF65-F5344CB8AC3E}">
        <p14:creationId xmlns="" xmlns:p14="http://schemas.microsoft.com/office/powerpoint/2010/main" val="23452150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792163" y="334963"/>
            <a:ext cx="3636962"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chemeClr val="bg1"/>
                </a:solidFill>
                <a:latin typeface="华文中宋" panose="02010600040101010101" pitchFamily="2" charset="-122"/>
                <a:ea typeface="华文中宋" panose="02010600040101010101" pitchFamily="2" charset="-122"/>
              </a:rPr>
              <a:t>成功实施 </a:t>
            </a:r>
            <a:r>
              <a:rPr lang="en-US" altLang="zh-CN" sz="2800" b="1" dirty="0">
                <a:solidFill>
                  <a:schemeClr val="bg1"/>
                </a:solidFill>
                <a:latin typeface="华文中宋" panose="02010600040101010101" pitchFamily="2" charset="-122"/>
                <a:ea typeface="华文中宋" panose="02010600040101010101" pitchFamily="2" charset="-122"/>
              </a:rPr>
              <a:t>ERP </a:t>
            </a:r>
            <a:r>
              <a:rPr lang="zh-CN" altLang="en-US" sz="2800" b="1" dirty="0">
                <a:solidFill>
                  <a:schemeClr val="bg1"/>
                </a:solidFill>
                <a:latin typeface="华文中宋" panose="02010600040101010101" pitchFamily="2" charset="-122"/>
                <a:ea typeface="华文中宋" panose="02010600040101010101" pitchFamily="2" charset="-122"/>
              </a:rPr>
              <a:t>的要素</a:t>
            </a:r>
            <a:endParaRPr lang="zh-CN" altLang="en-US" sz="2000" b="1" dirty="0">
              <a:solidFill>
                <a:schemeClr val="bg1"/>
              </a:solidFill>
              <a:latin typeface="华文中宋" panose="02010600040101010101" pitchFamily="2" charset="-122"/>
              <a:ea typeface="华文中宋" panose="02010600040101010101" pitchFamily="2" charset="-122"/>
            </a:endParaRPr>
          </a:p>
        </p:txBody>
      </p:sp>
      <p:sp>
        <p:nvSpPr>
          <p:cNvPr id="131075" name="Text Box 3"/>
          <p:cNvSpPr txBox="1">
            <a:spLocks noChangeArrowheads="1"/>
          </p:cNvSpPr>
          <p:nvPr/>
        </p:nvSpPr>
        <p:spPr bwMode="auto">
          <a:xfrm>
            <a:off x="827088" y="1016000"/>
            <a:ext cx="7092950" cy="556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一把手工程</a:t>
            </a:r>
          </a:p>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a:t>
            </a:r>
            <a:r>
              <a:rPr lang="zh-CN" altLang="en-US" sz="2400" dirty="0">
                <a:latin typeface="黑体" panose="02010609060101010101" pitchFamily="49" charset="-122"/>
                <a:ea typeface="黑体" panose="02010609060101010101" pitchFamily="49" charset="-122"/>
              </a:rPr>
              <a:t>管理人员</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计算机人员</a:t>
            </a:r>
            <a:r>
              <a:rPr lang="zh-CN" altLang="en-US" sz="2400" b="1" dirty="0">
                <a:latin typeface="黑体" panose="02010609060101010101" pitchFamily="49" charset="-122"/>
                <a:ea typeface="黑体" panose="02010609060101010101" pitchFamily="49" charset="-122"/>
              </a:rPr>
              <a:t>配合</a:t>
            </a:r>
            <a:r>
              <a:rPr lang="zh-CN" altLang="en-US" sz="2400" dirty="0">
                <a:latin typeface="黑体" panose="02010609060101010101" pitchFamily="49" charset="-122"/>
                <a:ea typeface="黑体" panose="02010609060101010101" pitchFamily="49" charset="-122"/>
              </a:rPr>
              <a:t>默契</a:t>
            </a:r>
            <a:endParaRPr lang="zh-CN" altLang="en-US" sz="2400" dirty="0">
              <a:latin typeface="黑体" panose="02010609060101010101" pitchFamily="49" charset="-122"/>
              <a:ea typeface="黑体" panose="02010609060101010101" pitchFamily="49" charset="-122"/>
              <a:sym typeface="Symbol" pitchFamily="18" charset="2"/>
            </a:endParaRPr>
          </a:p>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a:t>
            </a:r>
            <a:r>
              <a:rPr lang="zh-CN" altLang="en-US" sz="2400" dirty="0">
                <a:latin typeface="黑体" panose="02010609060101010101" pitchFamily="49" charset="-122"/>
                <a:ea typeface="黑体" panose="02010609060101010101" pitchFamily="49" charset="-122"/>
              </a:rPr>
              <a:t>得力的项目经理，项目组织</a:t>
            </a:r>
            <a:r>
              <a:rPr lang="zh-CN" altLang="en-US" sz="2400" b="1" dirty="0">
                <a:latin typeface="黑体" panose="02010609060101010101" pitchFamily="49" charset="-122"/>
                <a:ea typeface="黑体" panose="02010609060101010101" pitchFamily="49" charset="-122"/>
              </a:rPr>
              <a:t>人选</a:t>
            </a:r>
            <a:r>
              <a:rPr lang="zh-CN" altLang="en-US" sz="2400" dirty="0">
                <a:latin typeface="黑体" panose="02010609060101010101" pitchFamily="49" charset="-122"/>
                <a:ea typeface="黑体" panose="02010609060101010101" pitchFamily="49" charset="-122"/>
              </a:rPr>
              <a:t>得当</a:t>
            </a:r>
            <a:endParaRPr lang="zh-CN" altLang="en-US" sz="2400" dirty="0">
              <a:latin typeface="黑体" panose="02010609060101010101" pitchFamily="49" charset="-122"/>
              <a:ea typeface="黑体" panose="02010609060101010101" pitchFamily="49" charset="-122"/>
              <a:sym typeface="Symbol" pitchFamily="18" charset="2"/>
            </a:endParaRPr>
          </a:p>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a:t>
            </a:r>
            <a:r>
              <a:rPr lang="zh-CN" altLang="en-US" sz="2400" dirty="0">
                <a:latin typeface="黑体" panose="02010609060101010101" pitchFamily="49" charset="-122"/>
                <a:ea typeface="黑体" panose="02010609060101010101" pitchFamily="49" charset="-122"/>
              </a:rPr>
              <a:t>重视</a:t>
            </a:r>
            <a:r>
              <a:rPr lang="zh-CN" altLang="en-US" sz="2400" b="1" dirty="0">
                <a:latin typeface="黑体" panose="02010609060101010101" pitchFamily="49" charset="-122"/>
                <a:ea typeface="黑体" panose="02010609060101010101" pitchFamily="49" charset="-122"/>
              </a:rPr>
              <a:t>培训</a:t>
            </a:r>
            <a:r>
              <a:rPr lang="zh-CN" altLang="en-US" sz="2400" dirty="0">
                <a:latin typeface="黑体" panose="02010609060101010101" pitchFamily="49" charset="-122"/>
                <a:ea typeface="黑体" panose="02010609060101010101" pitchFamily="49" charset="-122"/>
              </a:rPr>
              <a:t>教育，提高员工素质</a:t>
            </a:r>
          </a:p>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a:t>
            </a:r>
            <a:r>
              <a:rPr lang="zh-CN" altLang="en-US" sz="2400" dirty="0">
                <a:latin typeface="黑体" panose="02010609060101010101" pitchFamily="49" charset="-122"/>
                <a:ea typeface="黑体" panose="02010609060101010101" pitchFamily="49" charset="-122"/>
              </a:rPr>
              <a:t>重视</a:t>
            </a:r>
            <a:r>
              <a:rPr lang="zh-CN" altLang="en-US" sz="2400" b="1" dirty="0">
                <a:latin typeface="黑体" panose="02010609060101010101" pitchFamily="49" charset="-122"/>
                <a:ea typeface="黑体" panose="02010609060101010101" pitchFamily="49" charset="-122"/>
              </a:rPr>
              <a:t>数据</a:t>
            </a:r>
            <a:r>
              <a:rPr lang="zh-CN" altLang="en-US" sz="2400" dirty="0">
                <a:latin typeface="黑体" panose="02010609060101010101" pitchFamily="49" charset="-122"/>
                <a:ea typeface="黑体" panose="02010609060101010101" pitchFamily="49" charset="-122"/>
              </a:rPr>
              <a:t>准确、及时、完整</a:t>
            </a:r>
          </a:p>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a:t>
            </a:r>
            <a:r>
              <a:rPr lang="zh-CN" altLang="en-US" sz="2400" dirty="0">
                <a:latin typeface="黑体" panose="02010609060101010101" pitchFamily="49" charset="-122"/>
                <a:ea typeface="黑体" panose="02010609060101010101" pitchFamily="49" charset="-122"/>
              </a:rPr>
              <a:t>选择适用的软件及长期合作的</a:t>
            </a:r>
            <a:r>
              <a:rPr lang="zh-CN" altLang="en-US" sz="2400" b="1" dirty="0">
                <a:latin typeface="黑体" panose="02010609060101010101" pitchFamily="49" charset="-122"/>
                <a:ea typeface="黑体" panose="02010609060101010101" pitchFamily="49" charset="-122"/>
              </a:rPr>
              <a:t>软件商</a:t>
            </a:r>
            <a:endParaRPr lang="zh-CN" altLang="en-US" sz="2400" dirty="0">
              <a:latin typeface="黑体" panose="02010609060101010101" pitchFamily="49" charset="-122"/>
              <a:ea typeface="黑体" panose="02010609060101010101" pitchFamily="49" charset="-122"/>
            </a:endParaRPr>
          </a:p>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a:t>
            </a:r>
            <a:r>
              <a:rPr lang="zh-CN" altLang="en-US" sz="2400" dirty="0">
                <a:latin typeface="黑体" panose="02010609060101010101" pitchFamily="49" charset="-122"/>
                <a:ea typeface="黑体" panose="02010609060101010101" pitchFamily="49" charset="-122"/>
              </a:rPr>
              <a:t>项目管理</a:t>
            </a:r>
            <a:r>
              <a:rPr lang="zh-CN" altLang="en-US" sz="2400" b="1" dirty="0">
                <a:latin typeface="黑体" panose="02010609060101010101" pitchFamily="49" charset="-122"/>
                <a:ea typeface="黑体" panose="02010609060101010101" pitchFamily="49" charset="-122"/>
              </a:rPr>
              <a:t>实施方法</a:t>
            </a:r>
            <a:r>
              <a:rPr lang="zh-CN" altLang="en-US" sz="2400" dirty="0">
                <a:latin typeface="黑体" panose="02010609060101010101" pitchFamily="49" charset="-122"/>
                <a:ea typeface="黑体" panose="02010609060101010101" pitchFamily="49" charset="-122"/>
              </a:rPr>
              <a:t>和实施指导</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服务支持</a:t>
            </a:r>
          </a:p>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a:t>
            </a:r>
            <a:r>
              <a:rPr lang="zh-CN" altLang="en-US" sz="2400" dirty="0">
                <a:latin typeface="黑体" panose="02010609060101010101" pitchFamily="49" charset="-122"/>
                <a:ea typeface="黑体" panose="02010609060101010101" pitchFamily="49" charset="-122"/>
              </a:rPr>
              <a:t>严格的工作</a:t>
            </a:r>
            <a:r>
              <a:rPr lang="zh-CN" altLang="en-US" sz="2400" b="1" dirty="0">
                <a:latin typeface="黑体" panose="02010609060101010101" pitchFamily="49" charset="-122"/>
                <a:ea typeface="黑体" panose="02010609060101010101" pitchFamily="49" charset="-122"/>
              </a:rPr>
              <a:t>纪律</a:t>
            </a:r>
            <a:r>
              <a:rPr lang="zh-CN" altLang="en-US" sz="2400" dirty="0">
                <a:latin typeface="黑体" panose="02010609060101010101" pitchFamily="49" charset="-122"/>
                <a:ea typeface="黑体" panose="02010609060101010101" pitchFamily="49" charset="-122"/>
              </a:rPr>
              <a:t>，严明的工作准则与规程</a:t>
            </a:r>
          </a:p>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a:t>
            </a:r>
            <a:r>
              <a:rPr lang="zh-CN" altLang="en-US" sz="2400" dirty="0">
                <a:latin typeface="黑体" panose="02010609060101010101" pitchFamily="49" charset="-122"/>
                <a:ea typeface="黑体" panose="02010609060101010101" pitchFamily="49" charset="-122"/>
              </a:rPr>
              <a:t>深化</a:t>
            </a:r>
            <a:r>
              <a:rPr lang="zh-CN" altLang="en-US" sz="2400" b="1" dirty="0">
                <a:latin typeface="黑体" panose="02010609060101010101" pitchFamily="49" charset="-122"/>
                <a:ea typeface="黑体" panose="02010609060101010101" pitchFamily="49" charset="-122"/>
              </a:rPr>
              <a:t>改革</a:t>
            </a:r>
            <a:r>
              <a:rPr lang="zh-CN" altLang="en-US" sz="2400" dirty="0">
                <a:latin typeface="黑体" panose="02010609060101010101" pitchFamily="49" charset="-122"/>
                <a:ea typeface="黑体" panose="02010609060101010101" pitchFamily="49" charset="-122"/>
              </a:rPr>
              <a:t>，重视业务流程重组</a:t>
            </a:r>
          </a:p>
          <a:p>
            <a:pPr eaLnBrk="1" hangingPunct="1">
              <a:lnSpc>
                <a:spcPct val="150000"/>
              </a:lnSpc>
            </a:pPr>
            <a:r>
              <a:rPr lang="zh-CN" altLang="en-US" sz="2400" dirty="0">
                <a:latin typeface="黑体" panose="02010609060101010101" pitchFamily="49" charset="-122"/>
                <a:ea typeface="黑体" panose="02010609060101010101" pitchFamily="49" charset="-122"/>
                <a:sym typeface="Symbol" pitchFamily="18" charset="2"/>
              </a:rPr>
              <a:t>  </a:t>
            </a:r>
            <a:r>
              <a:rPr lang="zh-CN" altLang="en-US" sz="2400" dirty="0">
                <a:latin typeface="黑体" panose="02010609060101010101" pitchFamily="49" charset="-122"/>
                <a:ea typeface="黑体" panose="02010609060101010101" pitchFamily="49" charset="-122"/>
              </a:rPr>
              <a:t>健全</a:t>
            </a:r>
            <a:r>
              <a:rPr lang="zh-CN" altLang="en-US" sz="2400" b="1" dirty="0">
                <a:latin typeface="黑体" panose="02010609060101010101" pitchFamily="49" charset="-122"/>
                <a:ea typeface="黑体" panose="02010609060101010101" pitchFamily="49" charset="-122"/>
              </a:rPr>
              <a:t>激励机制</a:t>
            </a:r>
            <a:r>
              <a:rPr lang="zh-CN" altLang="en-US" sz="2400" dirty="0">
                <a:latin typeface="黑体" panose="02010609060101010101" pitchFamily="49" charset="-122"/>
                <a:ea typeface="黑体" panose="02010609060101010101" pitchFamily="49" charset="-122"/>
              </a:rPr>
              <a:t>，建设复合型人才队伍</a:t>
            </a:r>
          </a:p>
        </p:txBody>
      </p:sp>
      <p:sp>
        <p:nvSpPr>
          <p:cNvPr id="104452" name="Rectangle 6"/>
          <p:cNvSpPr>
            <a:spLocks noChangeArrowheads="1"/>
          </p:cNvSpPr>
          <p:nvPr/>
        </p:nvSpPr>
        <p:spPr bwMode="auto">
          <a:xfrm>
            <a:off x="7115175" y="0"/>
            <a:ext cx="260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3399FF"/>
                </a:solidFill>
                <a:latin typeface="Times New Roman" panose="02020603050405020304" pitchFamily="18" charset="0"/>
                <a:ea typeface="楷体_GB2312" pitchFamily="49" charset="-122"/>
              </a:rPr>
              <a:t> </a:t>
            </a:r>
          </a:p>
        </p:txBody>
      </p:sp>
    </p:spTree>
    <p:extLst>
      <p:ext uri="{BB962C8B-B14F-4D97-AF65-F5344CB8AC3E}">
        <p14:creationId xmlns="" xmlns:p14="http://schemas.microsoft.com/office/powerpoint/2010/main" val="24484327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31075"/>
                                        </p:tgtEl>
                                        <p:attrNameLst>
                                          <p:attrName>style.visibility</p:attrName>
                                        </p:attrNameLst>
                                      </p:cBhvr>
                                      <p:to>
                                        <p:strVal val="visible"/>
                                      </p:to>
                                    </p:set>
                                    <p:animEffect transition="in" filter="barn(outHorizontal)">
                                      <p:cBhvr>
                                        <p:cTn id="7" dur="500"/>
                                        <p:tgtEl>
                                          <p:spTgt spid="13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381000" y="1066800"/>
            <a:ext cx="6172200" cy="7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tx2"/>
                </a:solidFill>
                <a:latin typeface="黑体" panose="02010609060101010101" pitchFamily="49" charset="-122"/>
                <a:ea typeface="华文中宋" panose="02010600040101010101" pitchFamily="2" charset="-122"/>
                <a:sym typeface="Calibri" panose="020F0502020204030204" pitchFamily="34" charset="0"/>
              </a:rPr>
              <a:t>ERP</a:t>
            </a:r>
            <a:r>
              <a:rPr lang="zh-CN" altLang="en-US" sz="3200" b="1" dirty="0">
                <a:solidFill>
                  <a:schemeClr val="tx2"/>
                </a:solidFill>
                <a:latin typeface="黑体" panose="02010609060101010101" pitchFamily="49" charset="-122"/>
                <a:ea typeface="华文中宋" panose="02010600040101010101" pitchFamily="2" charset="-122"/>
                <a:sym typeface="Calibri" panose="020F0502020204030204" pitchFamily="34" charset="0"/>
              </a:rPr>
              <a:t>系统对利润增长因素的影响</a:t>
            </a:r>
          </a:p>
        </p:txBody>
      </p:sp>
      <p:sp>
        <p:nvSpPr>
          <p:cNvPr id="105475" name="Rectangle 3"/>
          <p:cNvSpPr>
            <a:spLocks noChangeArrowheads="1"/>
          </p:cNvSpPr>
          <p:nvPr/>
        </p:nvSpPr>
        <p:spPr bwMode="auto">
          <a:xfrm>
            <a:off x="381000" y="3259138"/>
            <a:ext cx="11049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400" b="1">
                <a:latin typeface="楷体_GB2312" pitchFamily="49" charset="-122"/>
                <a:ea typeface="楷体_GB2312" pitchFamily="49" charset="-122"/>
              </a:rPr>
              <a:t>利润</a:t>
            </a:r>
            <a:r>
              <a:rPr lang="en-US" altLang="zh-CN" sz="2400" b="1">
                <a:latin typeface="楷体_GB2312" pitchFamily="49" charset="-122"/>
                <a:ea typeface="楷体_GB2312" pitchFamily="49" charset="-122"/>
              </a:rPr>
              <a:t>= </a:t>
            </a:r>
          </a:p>
        </p:txBody>
      </p:sp>
      <p:sp>
        <p:nvSpPr>
          <p:cNvPr id="105476" name="Rectangle 4"/>
          <p:cNvSpPr>
            <a:spLocks noChangeArrowheads="1"/>
          </p:cNvSpPr>
          <p:nvPr/>
        </p:nvSpPr>
        <p:spPr bwMode="auto">
          <a:xfrm>
            <a:off x="3470275" y="3001963"/>
            <a:ext cx="1347788"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400" b="1">
                <a:latin typeface="楷体_GB2312" pitchFamily="49" charset="-122"/>
                <a:ea typeface="楷体_GB2312" pitchFamily="49" charset="-122"/>
              </a:rPr>
              <a:t>质量</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rPr>
              <a:t>Q</a:t>
            </a:r>
            <a:r>
              <a:rPr lang="en-US" altLang="zh-CN" sz="2400" b="1">
                <a:latin typeface="楷体_GB2312" pitchFamily="49" charset="-122"/>
                <a:ea typeface="楷体_GB2312" pitchFamily="49" charset="-122"/>
              </a:rPr>
              <a:t>)</a:t>
            </a:r>
          </a:p>
        </p:txBody>
      </p:sp>
      <p:grpSp>
        <p:nvGrpSpPr>
          <p:cNvPr id="105477" name="Group 5"/>
          <p:cNvGrpSpPr>
            <a:grpSpLocks/>
          </p:cNvGrpSpPr>
          <p:nvPr/>
        </p:nvGrpSpPr>
        <p:grpSpPr bwMode="auto">
          <a:xfrm>
            <a:off x="4743450" y="3040063"/>
            <a:ext cx="290513" cy="304800"/>
            <a:chOff x="0" y="0"/>
            <a:chExt cx="192" cy="192"/>
          </a:xfrm>
        </p:grpSpPr>
        <p:sp>
          <p:nvSpPr>
            <p:cNvPr id="105499" name="Line 6"/>
            <p:cNvSpPr>
              <a:spLocks noChangeShapeType="1"/>
            </p:cNvSpPr>
            <p:nvPr/>
          </p:nvSpPr>
          <p:spPr bwMode="auto">
            <a:xfrm>
              <a:off x="0" y="96"/>
              <a:ext cx="192"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500" name="Line 7"/>
            <p:cNvSpPr>
              <a:spLocks noChangeShapeType="1"/>
            </p:cNvSpPr>
            <p:nvPr/>
          </p:nvSpPr>
          <p:spPr bwMode="auto">
            <a:xfrm>
              <a:off x="96" y="0"/>
              <a:ext cx="0" cy="192"/>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105478" name="Rectangle 8"/>
          <p:cNvSpPr>
            <a:spLocks noChangeArrowheads="1"/>
          </p:cNvSpPr>
          <p:nvPr/>
        </p:nvSpPr>
        <p:spPr bwMode="auto">
          <a:xfrm>
            <a:off x="5057775" y="3001963"/>
            <a:ext cx="1281113"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400" b="1">
                <a:latin typeface="楷体_GB2312" pitchFamily="49" charset="-122"/>
                <a:ea typeface="楷体_GB2312" pitchFamily="49" charset="-122"/>
              </a:rPr>
              <a:t>服务</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rPr>
              <a:t>S</a:t>
            </a:r>
            <a:r>
              <a:rPr lang="en-US" altLang="zh-CN" sz="2400" b="1">
                <a:latin typeface="楷体_GB2312" pitchFamily="49" charset="-122"/>
                <a:ea typeface="楷体_GB2312" pitchFamily="49" charset="-122"/>
              </a:rPr>
              <a:t>)</a:t>
            </a:r>
          </a:p>
        </p:txBody>
      </p:sp>
      <p:sp>
        <p:nvSpPr>
          <p:cNvPr id="105479" name="Line 9"/>
          <p:cNvSpPr>
            <a:spLocks noChangeShapeType="1"/>
          </p:cNvSpPr>
          <p:nvPr/>
        </p:nvSpPr>
        <p:spPr bwMode="auto">
          <a:xfrm>
            <a:off x="1666875" y="3481388"/>
            <a:ext cx="4567238"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480" name="Rectangle 10"/>
          <p:cNvSpPr>
            <a:spLocks noChangeArrowheads="1"/>
          </p:cNvSpPr>
          <p:nvPr/>
        </p:nvSpPr>
        <p:spPr bwMode="auto">
          <a:xfrm>
            <a:off x="2311400" y="3646488"/>
            <a:ext cx="1331913"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400" b="1">
                <a:latin typeface="楷体_GB2312" pitchFamily="49" charset="-122"/>
                <a:ea typeface="楷体_GB2312" pitchFamily="49" charset="-122"/>
              </a:rPr>
              <a:t>成本</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rPr>
              <a:t>C</a:t>
            </a:r>
            <a:r>
              <a:rPr lang="en-US" altLang="zh-CN" sz="2400" b="1">
                <a:latin typeface="楷体_GB2312" pitchFamily="49" charset="-122"/>
                <a:ea typeface="楷体_GB2312" pitchFamily="49" charset="-122"/>
              </a:rPr>
              <a:t>)</a:t>
            </a:r>
          </a:p>
        </p:txBody>
      </p:sp>
      <p:sp>
        <p:nvSpPr>
          <p:cNvPr id="105481" name="Rectangle 11"/>
          <p:cNvSpPr>
            <a:spLocks noChangeArrowheads="1"/>
          </p:cNvSpPr>
          <p:nvPr/>
        </p:nvSpPr>
        <p:spPr bwMode="auto">
          <a:xfrm>
            <a:off x="3983038" y="3646488"/>
            <a:ext cx="19304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400" b="1">
                <a:latin typeface="楷体_GB2312" pitchFamily="49" charset="-122"/>
                <a:ea typeface="楷体_GB2312" pitchFamily="49" charset="-122"/>
              </a:rPr>
              <a:t>生产周期</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rPr>
              <a:t>T</a:t>
            </a:r>
            <a:r>
              <a:rPr lang="en-US" altLang="zh-CN" sz="2400" b="1">
                <a:latin typeface="楷体_GB2312" pitchFamily="49" charset="-122"/>
                <a:ea typeface="楷体_GB2312" pitchFamily="49" charset="-122"/>
              </a:rPr>
              <a:t>)</a:t>
            </a:r>
          </a:p>
        </p:txBody>
      </p:sp>
      <p:sp>
        <p:nvSpPr>
          <p:cNvPr id="105482" name="Rectangle 12"/>
          <p:cNvSpPr>
            <a:spLocks noChangeArrowheads="1"/>
          </p:cNvSpPr>
          <p:nvPr/>
        </p:nvSpPr>
        <p:spPr bwMode="auto">
          <a:xfrm>
            <a:off x="6724650" y="3082925"/>
            <a:ext cx="2220913" cy="74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400" b="1">
                <a:latin typeface="楷体_GB2312" pitchFamily="49" charset="-122"/>
                <a:ea typeface="楷体_GB2312" pitchFamily="49" charset="-122"/>
              </a:rPr>
              <a:t>灵活适应性</a:t>
            </a:r>
          </a:p>
          <a:p>
            <a:pPr>
              <a:lnSpc>
                <a:spcPct val="90000"/>
              </a:lnSpc>
            </a:pPr>
            <a:r>
              <a:rPr lang="zh-CN" altLang="en-US" sz="2400" b="1">
                <a:latin typeface="Times New Roman" panose="02020603050405020304" pitchFamily="18" charset="0"/>
                <a:ea typeface="楷体_GB2312" pitchFamily="49" charset="-122"/>
              </a:rPr>
              <a:t>和响应速度</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rPr>
              <a:t>F</a:t>
            </a:r>
            <a:r>
              <a:rPr lang="en-US" altLang="zh-CN" sz="2400" b="1">
                <a:latin typeface="楷体_GB2312" pitchFamily="49" charset="-122"/>
                <a:ea typeface="楷体_GB2312" pitchFamily="49" charset="-122"/>
              </a:rPr>
              <a:t>)</a:t>
            </a:r>
          </a:p>
        </p:txBody>
      </p:sp>
      <p:sp>
        <p:nvSpPr>
          <p:cNvPr id="105483" name="Rectangle 14"/>
          <p:cNvSpPr>
            <a:spLocks noChangeArrowheads="1"/>
          </p:cNvSpPr>
          <p:nvPr/>
        </p:nvSpPr>
        <p:spPr bwMode="auto">
          <a:xfrm>
            <a:off x="1741488" y="3021013"/>
            <a:ext cx="16129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400" b="1">
                <a:latin typeface="楷体_GB2312" pitchFamily="49" charset="-122"/>
                <a:ea typeface="楷体_GB2312" pitchFamily="49" charset="-122"/>
              </a:rPr>
              <a:t>品牌（</a:t>
            </a:r>
            <a:r>
              <a:rPr lang="en-US" altLang="zh-CN" sz="2400" b="1">
                <a:latin typeface="Times New Roman" panose="02020603050405020304" pitchFamily="18" charset="0"/>
              </a:rPr>
              <a:t>B</a:t>
            </a:r>
            <a:r>
              <a:rPr lang="zh-CN" altLang="en-US" sz="2400" b="1">
                <a:latin typeface="Times New Roman" panose="02020603050405020304" pitchFamily="18" charset="0"/>
              </a:rPr>
              <a:t>）</a:t>
            </a:r>
          </a:p>
        </p:txBody>
      </p:sp>
      <p:grpSp>
        <p:nvGrpSpPr>
          <p:cNvPr id="105484" name="Group 15"/>
          <p:cNvGrpSpPr>
            <a:grpSpLocks/>
          </p:cNvGrpSpPr>
          <p:nvPr/>
        </p:nvGrpSpPr>
        <p:grpSpPr bwMode="auto">
          <a:xfrm>
            <a:off x="3152775" y="3021013"/>
            <a:ext cx="292100" cy="304800"/>
            <a:chOff x="0" y="0"/>
            <a:chExt cx="192" cy="192"/>
          </a:xfrm>
        </p:grpSpPr>
        <p:sp>
          <p:nvSpPr>
            <p:cNvPr id="105497" name="Line 16"/>
            <p:cNvSpPr>
              <a:spLocks noChangeShapeType="1"/>
            </p:cNvSpPr>
            <p:nvPr/>
          </p:nvSpPr>
          <p:spPr bwMode="auto">
            <a:xfrm>
              <a:off x="0" y="96"/>
              <a:ext cx="192"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498" name="Line 17"/>
            <p:cNvSpPr>
              <a:spLocks noChangeShapeType="1"/>
            </p:cNvSpPr>
            <p:nvPr/>
          </p:nvSpPr>
          <p:spPr bwMode="auto">
            <a:xfrm>
              <a:off x="96" y="0"/>
              <a:ext cx="0" cy="192"/>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05485" name="Group 18"/>
          <p:cNvGrpSpPr>
            <a:grpSpLocks/>
          </p:cNvGrpSpPr>
          <p:nvPr/>
        </p:nvGrpSpPr>
        <p:grpSpPr bwMode="auto">
          <a:xfrm>
            <a:off x="3579813" y="3668713"/>
            <a:ext cx="292100" cy="304800"/>
            <a:chOff x="0" y="0"/>
            <a:chExt cx="192" cy="192"/>
          </a:xfrm>
        </p:grpSpPr>
        <p:sp>
          <p:nvSpPr>
            <p:cNvPr id="105495" name="Line 19"/>
            <p:cNvSpPr>
              <a:spLocks noChangeShapeType="1"/>
            </p:cNvSpPr>
            <p:nvPr/>
          </p:nvSpPr>
          <p:spPr bwMode="auto">
            <a:xfrm>
              <a:off x="0" y="96"/>
              <a:ext cx="192"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496" name="Line 20"/>
            <p:cNvSpPr>
              <a:spLocks noChangeShapeType="1"/>
            </p:cNvSpPr>
            <p:nvPr/>
          </p:nvSpPr>
          <p:spPr bwMode="auto">
            <a:xfrm>
              <a:off x="96" y="0"/>
              <a:ext cx="0" cy="192"/>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153621" name="Text Box 21"/>
          <p:cNvSpPr txBox="1">
            <a:spLocks noChangeArrowheads="1"/>
          </p:cNvSpPr>
          <p:nvPr/>
        </p:nvSpPr>
        <p:spPr bwMode="auto">
          <a:xfrm>
            <a:off x="1981200" y="2422525"/>
            <a:ext cx="4238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66FF"/>
                </a:solidFill>
                <a:latin typeface="Times New Roman" panose="02020603050405020304" pitchFamily="18" charset="0"/>
                <a:sym typeface="Wingdings" panose="05000000000000000000" pitchFamily="2" charset="2"/>
              </a:rPr>
              <a:t></a:t>
            </a:r>
            <a:endParaRPr lang="zh-CN" altLang="en-US" sz="2400" b="1">
              <a:latin typeface="Times New Roman" panose="02020603050405020304" pitchFamily="18" charset="0"/>
            </a:endParaRPr>
          </a:p>
        </p:txBody>
      </p:sp>
      <p:sp>
        <p:nvSpPr>
          <p:cNvPr id="105487" name="Text Box 22"/>
          <p:cNvSpPr txBox="1">
            <a:spLocks noChangeArrowheads="1"/>
          </p:cNvSpPr>
          <p:nvPr/>
        </p:nvSpPr>
        <p:spPr bwMode="auto">
          <a:xfrm>
            <a:off x="6461125" y="96838"/>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a typeface="楷体_GB2312" pitchFamily="49" charset="-122"/>
            </a:endParaRPr>
          </a:p>
        </p:txBody>
      </p:sp>
      <p:sp>
        <p:nvSpPr>
          <p:cNvPr id="105488" name="Text Box 23"/>
          <p:cNvSpPr txBox="1">
            <a:spLocks noChangeArrowheads="1"/>
          </p:cNvSpPr>
          <p:nvPr/>
        </p:nvSpPr>
        <p:spPr bwMode="auto">
          <a:xfrm>
            <a:off x="7423150" y="0"/>
            <a:ext cx="260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3399FF"/>
                </a:solidFill>
                <a:latin typeface="Times New Roman" panose="02020603050405020304" pitchFamily="18" charset="0"/>
                <a:ea typeface="楷体_GB2312" pitchFamily="49" charset="-122"/>
              </a:rPr>
              <a:t> </a:t>
            </a:r>
          </a:p>
        </p:txBody>
      </p:sp>
      <p:sp>
        <p:nvSpPr>
          <p:cNvPr id="153624" name="Text Box 24"/>
          <p:cNvSpPr txBox="1">
            <a:spLocks noChangeArrowheads="1"/>
          </p:cNvSpPr>
          <p:nvPr/>
        </p:nvSpPr>
        <p:spPr bwMode="auto">
          <a:xfrm>
            <a:off x="5181600" y="2422525"/>
            <a:ext cx="4238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Times New Roman" panose="02020603050405020304" pitchFamily="18" charset="0"/>
                <a:sym typeface="Wingdings" panose="05000000000000000000" pitchFamily="2" charset="2"/>
              </a:rPr>
              <a:t></a:t>
            </a:r>
            <a:endParaRPr lang="zh-CN" altLang="en-US" sz="2400" b="1">
              <a:solidFill>
                <a:srgbClr val="FF0000"/>
              </a:solidFill>
              <a:latin typeface="Times New Roman" panose="02020603050405020304" pitchFamily="18" charset="0"/>
            </a:endParaRPr>
          </a:p>
        </p:txBody>
      </p:sp>
      <p:sp>
        <p:nvSpPr>
          <p:cNvPr id="153625" name="Text Box 25"/>
          <p:cNvSpPr txBox="1">
            <a:spLocks noChangeArrowheads="1"/>
          </p:cNvSpPr>
          <p:nvPr/>
        </p:nvSpPr>
        <p:spPr bwMode="auto">
          <a:xfrm>
            <a:off x="3673475" y="2422525"/>
            <a:ext cx="4238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66FF"/>
                </a:solidFill>
                <a:latin typeface="Times New Roman" panose="02020603050405020304" pitchFamily="18" charset="0"/>
                <a:sym typeface="Wingdings" panose="05000000000000000000" pitchFamily="2" charset="2"/>
              </a:rPr>
              <a:t></a:t>
            </a:r>
            <a:endParaRPr lang="zh-CN" altLang="en-US" sz="2400" b="1">
              <a:latin typeface="Times New Roman" panose="02020603050405020304" pitchFamily="18" charset="0"/>
            </a:endParaRPr>
          </a:p>
        </p:txBody>
      </p:sp>
      <p:sp>
        <p:nvSpPr>
          <p:cNvPr id="153626" name="Text Box 26"/>
          <p:cNvSpPr txBox="1">
            <a:spLocks noChangeArrowheads="1"/>
          </p:cNvSpPr>
          <p:nvPr/>
        </p:nvSpPr>
        <p:spPr bwMode="auto">
          <a:xfrm>
            <a:off x="4525963" y="4098925"/>
            <a:ext cx="4238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Times New Roman" panose="02020603050405020304" pitchFamily="18" charset="0"/>
                <a:sym typeface="Wingdings" panose="05000000000000000000" pitchFamily="2" charset="2"/>
              </a:rPr>
              <a:t></a:t>
            </a:r>
            <a:endParaRPr lang="zh-CN" altLang="en-US" sz="2400" b="1">
              <a:solidFill>
                <a:srgbClr val="FF0000"/>
              </a:solidFill>
              <a:latin typeface="Times New Roman" panose="02020603050405020304" pitchFamily="18" charset="0"/>
            </a:endParaRPr>
          </a:p>
        </p:txBody>
      </p:sp>
      <p:sp>
        <p:nvSpPr>
          <p:cNvPr id="153627" name="Text Box 27"/>
          <p:cNvSpPr txBox="1">
            <a:spLocks noChangeArrowheads="1"/>
          </p:cNvSpPr>
          <p:nvPr/>
        </p:nvSpPr>
        <p:spPr bwMode="auto">
          <a:xfrm>
            <a:off x="2500313" y="4098925"/>
            <a:ext cx="4238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Times New Roman" panose="02020603050405020304" pitchFamily="18" charset="0"/>
                <a:sym typeface="Wingdings" panose="05000000000000000000" pitchFamily="2" charset="2"/>
              </a:rPr>
              <a:t></a:t>
            </a:r>
            <a:endParaRPr lang="zh-CN" altLang="en-US" sz="2400" b="1">
              <a:solidFill>
                <a:srgbClr val="FF0000"/>
              </a:solidFill>
              <a:latin typeface="Times New Roman" panose="02020603050405020304" pitchFamily="18" charset="0"/>
            </a:endParaRPr>
          </a:p>
        </p:txBody>
      </p:sp>
      <p:sp>
        <p:nvSpPr>
          <p:cNvPr id="153628" name="Text Box 28"/>
          <p:cNvSpPr txBox="1">
            <a:spLocks noChangeArrowheads="1"/>
          </p:cNvSpPr>
          <p:nvPr/>
        </p:nvSpPr>
        <p:spPr bwMode="auto">
          <a:xfrm>
            <a:off x="7024688" y="2728913"/>
            <a:ext cx="7397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Times New Roman" panose="02020603050405020304" pitchFamily="18" charset="0"/>
                <a:sym typeface="Wingdings" panose="05000000000000000000" pitchFamily="2" charset="2"/>
              </a:rPr>
              <a:t> </a:t>
            </a:r>
          </a:p>
        </p:txBody>
      </p:sp>
      <p:sp>
        <p:nvSpPr>
          <p:cNvPr id="105494" name="Text Box 29"/>
          <p:cNvSpPr txBox="1">
            <a:spLocks noChangeArrowheads="1"/>
          </p:cNvSpPr>
          <p:nvPr/>
        </p:nvSpPr>
        <p:spPr bwMode="auto">
          <a:xfrm>
            <a:off x="6308725" y="3221038"/>
            <a:ext cx="4921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楷体_GB2312" pitchFamily="49" charset="-122"/>
              </a:rPr>
              <a:t>×</a:t>
            </a:r>
          </a:p>
        </p:txBody>
      </p:sp>
    </p:spTree>
    <p:extLst>
      <p:ext uri="{BB962C8B-B14F-4D97-AF65-F5344CB8AC3E}">
        <p14:creationId xmlns="" xmlns:p14="http://schemas.microsoft.com/office/powerpoint/2010/main" val="2563372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21"/>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25"/>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2" name="CAMERA.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24"/>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3627"/>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3626"/>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3628"/>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1" grpId="0" autoUpdateAnimBg="0"/>
      <p:bldP spid="153624" grpId="0" autoUpdateAnimBg="0"/>
      <p:bldP spid="153625" grpId="0" autoUpdateAnimBg="0"/>
      <p:bldP spid="153626" grpId="0" autoUpdateAnimBg="0"/>
      <p:bldP spid="153627" grpId="0" autoUpdateAnimBg="0"/>
      <p:bldP spid="153628"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rrowheads="1"/>
          </p:cNvSpPr>
          <p:nvPr>
            <p:ph type="title"/>
          </p:nvPr>
        </p:nvSpPr>
        <p:spPr>
          <a:xfrm>
            <a:off x="468313" y="422275"/>
            <a:ext cx="8229600" cy="630238"/>
          </a:xfrm>
        </p:spPr>
        <p:txBody>
          <a:bodyPr/>
          <a:lstStyle/>
          <a:p>
            <a:pPr eaLnBrk="1" hangingPunct="1">
              <a:defRPr/>
            </a:pPr>
            <a:r>
              <a:rPr lang="zh-CN" altLang="en-US" sz="3000" dirty="0">
                <a:latin typeface="华文中宋" pitchFamily="2" charset="-122"/>
                <a:ea typeface="华文中宋" pitchFamily="2" charset="-122"/>
              </a:rPr>
              <a:t>案例</a:t>
            </a:r>
            <a:r>
              <a:rPr lang="en-US" altLang="zh-CN" sz="3000" dirty="0">
                <a:latin typeface="华文中宋" pitchFamily="2" charset="-122"/>
                <a:ea typeface="华文中宋" pitchFamily="2" charset="-122"/>
              </a:rPr>
              <a:t>1:</a:t>
            </a:r>
            <a:r>
              <a:rPr lang="zh-CN" altLang="en-US" sz="3000" dirty="0">
                <a:latin typeface="华文中宋" pitchFamily="2" charset="-122"/>
                <a:ea typeface="华文中宋" pitchFamily="2" charset="-122"/>
              </a:rPr>
              <a:t>联想</a:t>
            </a:r>
            <a:r>
              <a:rPr lang="en-US" altLang="zh-CN" sz="3000" dirty="0">
                <a:latin typeface="华文中宋" pitchFamily="2" charset="-122"/>
                <a:ea typeface="华文中宋" pitchFamily="2" charset="-122"/>
              </a:rPr>
              <a:t>ERP</a:t>
            </a:r>
            <a:r>
              <a:rPr lang="zh-CN" altLang="en-US" sz="3000" dirty="0">
                <a:latin typeface="华文中宋" pitchFamily="2" charset="-122"/>
                <a:ea typeface="华文中宋" pitchFamily="2" charset="-122"/>
              </a:rPr>
              <a:t>成功后的回忆</a:t>
            </a:r>
          </a:p>
        </p:txBody>
      </p:sp>
      <p:sp>
        <p:nvSpPr>
          <p:cNvPr id="106499" name="Text Box 3"/>
          <p:cNvSpPr txBox="1">
            <a:spLocks noChangeArrowheads="1"/>
          </p:cNvSpPr>
          <p:nvPr/>
        </p:nvSpPr>
        <p:spPr bwMode="auto">
          <a:xfrm>
            <a:off x="684213" y="1557338"/>
            <a:ext cx="7775575" cy="425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90000"/>
              </a:lnSpc>
            </a:pPr>
            <a:r>
              <a:rPr lang="en-US" altLang="zh-CN" sz="2000" b="1" dirty="0">
                <a:latin typeface="楷体_GB2312" pitchFamily="49" charset="-122"/>
                <a:ea typeface="楷体_GB2312" pitchFamily="49" charset="-122"/>
              </a:rPr>
              <a:t>    </a:t>
            </a:r>
            <a:r>
              <a:rPr lang="zh-CN" altLang="en-US" sz="2400" b="1" dirty="0">
                <a:latin typeface="Times New Roman" panose="02020603050405020304" pitchFamily="18" charset="0"/>
                <a:ea typeface="楷体_GB2312" pitchFamily="49" charset="-122"/>
              </a:rPr>
              <a:t>从</a:t>
            </a:r>
            <a:r>
              <a:rPr lang="en-US" altLang="zh-CN" sz="2400" b="1" dirty="0">
                <a:latin typeface="Times New Roman" panose="02020603050405020304" pitchFamily="18" charset="0"/>
                <a:ea typeface="楷体_GB2312" pitchFamily="49" charset="-122"/>
              </a:rPr>
              <a:t>1998</a:t>
            </a:r>
            <a:r>
              <a:rPr lang="zh-CN" altLang="en-US" sz="2400" b="1" dirty="0">
                <a:latin typeface="Times New Roman" panose="02020603050405020304" pitchFamily="18" charset="0"/>
                <a:ea typeface="楷体_GB2312" pitchFamily="49" charset="-122"/>
              </a:rPr>
              <a:t>年</a:t>
            </a:r>
            <a:r>
              <a:rPr lang="en-US" altLang="zh-CN" sz="2400" b="1" dirty="0">
                <a:latin typeface="Times New Roman" panose="02020603050405020304" pitchFamily="18" charset="0"/>
                <a:ea typeface="楷体_GB2312" pitchFamily="49" charset="-122"/>
              </a:rPr>
              <a:t>11</a:t>
            </a:r>
            <a:r>
              <a:rPr lang="zh-CN" altLang="en-US" sz="2400" b="1" dirty="0">
                <a:latin typeface="Times New Roman" panose="02020603050405020304" pitchFamily="18" charset="0"/>
                <a:ea typeface="楷体_GB2312" pitchFamily="49" charset="-122"/>
              </a:rPr>
              <a:t>月</a:t>
            </a:r>
            <a:r>
              <a:rPr lang="en-US" altLang="zh-CN" sz="2400" b="1" dirty="0">
                <a:latin typeface="Times New Roman" panose="02020603050405020304" pitchFamily="18" charset="0"/>
                <a:ea typeface="楷体_GB2312" pitchFamily="49" charset="-122"/>
              </a:rPr>
              <a:t>9</a:t>
            </a:r>
            <a:r>
              <a:rPr lang="zh-CN" altLang="en-US" sz="2400" b="1" dirty="0">
                <a:latin typeface="Times New Roman" panose="02020603050405020304" pitchFamily="18" charset="0"/>
                <a:ea typeface="楷体_GB2312" pitchFamily="49" charset="-122"/>
              </a:rPr>
              <a:t>日</a:t>
            </a:r>
            <a:r>
              <a:rPr lang="en-US" altLang="zh-CN" sz="2400" b="1" dirty="0">
                <a:latin typeface="Times New Roman" panose="02020603050405020304" pitchFamily="18" charset="0"/>
                <a:ea typeface="楷体_GB2312" pitchFamily="49" charset="-122"/>
              </a:rPr>
              <a:t>ERP</a:t>
            </a:r>
            <a:r>
              <a:rPr lang="zh-CN" altLang="en-US" sz="2400" b="1" dirty="0">
                <a:latin typeface="Times New Roman" panose="02020603050405020304" pitchFamily="18" charset="0"/>
                <a:ea typeface="楷体_GB2312" pitchFamily="49" charset="-122"/>
              </a:rPr>
              <a:t>项目正式启动到</a:t>
            </a:r>
            <a:r>
              <a:rPr lang="en-US" altLang="zh-CN" sz="2400" b="1" dirty="0">
                <a:latin typeface="Times New Roman" panose="02020603050405020304" pitchFamily="18" charset="0"/>
                <a:ea typeface="楷体_GB2312" pitchFamily="49" charset="-122"/>
              </a:rPr>
              <a:t>2000</a:t>
            </a:r>
            <a:r>
              <a:rPr lang="zh-CN" altLang="en-US" sz="2400" b="1" dirty="0">
                <a:latin typeface="Times New Roman" panose="02020603050405020304" pitchFamily="18" charset="0"/>
                <a:ea typeface="楷体_GB2312" pitchFamily="49" charset="-122"/>
              </a:rPr>
              <a:t>年</a:t>
            </a:r>
            <a:r>
              <a:rPr lang="en-US" altLang="zh-CN" sz="2400" b="1" dirty="0">
                <a:latin typeface="Times New Roman" panose="02020603050405020304" pitchFamily="18" charset="0"/>
                <a:ea typeface="楷体_GB2312" pitchFamily="49" charset="-122"/>
              </a:rPr>
              <a:t>1</a:t>
            </a:r>
            <a:r>
              <a:rPr lang="zh-CN" altLang="en-US" sz="2400" b="1" dirty="0">
                <a:latin typeface="Times New Roman" panose="02020603050405020304" pitchFamily="18" charset="0"/>
                <a:ea typeface="楷体_GB2312" pitchFamily="49" charset="-122"/>
              </a:rPr>
              <a:t>月</a:t>
            </a:r>
            <a:r>
              <a:rPr lang="en-US" altLang="zh-CN" sz="2400" b="1" dirty="0">
                <a:latin typeface="Times New Roman" panose="02020603050405020304" pitchFamily="18" charset="0"/>
                <a:ea typeface="楷体_GB2312" pitchFamily="49" charset="-122"/>
              </a:rPr>
              <a:t>5</a:t>
            </a:r>
            <a:r>
              <a:rPr lang="zh-CN" altLang="en-US" sz="2400" b="1" dirty="0">
                <a:latin typeface="Times New Roman" panose="02020603050405020304" pitchFamily="18" charset="0"/>
                <a:ea typeface="楷体_GB2312" pitchFamily="49" charset="-122"/>
              </a:rPr>
              <a:t>日成功上线，</a:t>
            </a:r>
            <a:r>
              <a:rPr lang="en-US" altLang="zh-CN" sz="2400" b="1" dirty="0">
                <a:latin typeface="Times New Roman" panose="02020603050405020304" pitchFamily="18" charset="0"/>
                <a:ea typeface="楷体_GB2312" pitchFamily="49" charset="-122"/>
              </a:rPr>
              <a:t>400</a:t>
            </a:r>
            <a:r>
              <a:rPr lang="zh-CN" altLang="en-US" sz="2400" b="1" dirty="0">
                <a:latin typeface="Times New Roman" panose="02020603050405020304" pitchFamily="18" charset="0"/>
                <a:ea typeface="楷体_GB2312" pitchFamily="49" charset="-122"/>
              </a:rPr>
              <a:t>多个日日夜夜，联想经历了一次深刻的磨练，逐步掌握了</a:t>
            </a:r>
            <a:r>
              <a:rPr lang="en-US" altLang="zh-CN" sz="2400" b="1" dirty="0">
                <a:latin typeface="Times New Roman" panose="02020603050405020304" pitchFamily="18" charset="0"/>
                <a:ea typeface="楷体_GB2312" pitchFamily="49" charset="-122"/>
              </a:rPr>
              <a:t>ERP</a:t>
            </a:r>
            <a:r>
              <a:rPr lang="zh-CN" altLang="en-US" sz="2400" b="1" dirty="0">
                <a:latin typeface="Times New Roman" panose="02020603050405020304" pitchFamily="18" charset="0"/>
                <a:ea typeface="楷体_GB2312" pitchFamily="49" charset="-122"/>
              </a:rPr>
              <a:t>的实施规律，胜利地拿下了这场“攻坚战”。但是联想</a:t>
            </a:r>
            <a:r>
              <a:rPr lang="en-US" altLang="zh-CN" sz="2400" b="1" dirty="0">
                <a:latin typeface="Times New Roman" panose="02020603050405020304" pitchFamily="18" charset="0"/>
                <a:ea typeface="楷体_GB2312" pitchFamily="49" charset="-122"/>
              </a:rPr>
              <a:t>ERP</a:t>
            </a:r>
            <a:r>
              <a:rPr lang="zh-CN" altLang="en-US" sz="2400" b="1" dirty="0">
                <a:latin typeface="Times New Roman" panose="02020603050405020304" pitchFamily="18" charset="0"/>
                <a:ea typeface="楷体_GB2312" pitchFamily="49" charset="-122"/>
              </a:rPr>
              <a:t>的实施并不是一帆风顺的，是从痛苦和教训中走出来的，在这里我们把这些联想走过的、经历过的拿出来与大家分享。</a:t>
            </a:r>
          </a:p>
        </p:txBody>
      </p:sp>
    </p:spTree>
    <p:extLst>
      <p:ext uri="{BB962C8B-B14F-4D97-AF65-F5344CB8AC3E}">
        <p14:creationId xmlns="" xmlns:p14="http://schemas.microsoft.com/office/powerpoint/2010/main" val="130526752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rrowheads="1"/>
          </p:cNvSpPr>
          <p:nvPr>
            <p:ph type="title"/>
          </p:nvPr>
        </p:nvSpPr>
        <p:spPr>
          <a:xfrm>
            <a:off x="381000" y="214290"/>
            <a:ext cx="8540750" cy="674688"/>
          </a:xfrm>
        </p:spPr>
        <p:txBody>
          <a:bodyPr/>
          <a:lstStyle/>
          <a:p>
            <a:pPr eaLnBrk="1" hangingPunct="1">
              <a:defRPr/>
            </a:pPr>
            <a:r>
              <a:rPr lang="en-US" altLang="zh-CN" sz="2700" dirty="0">
                <a:effectLst>
                  <a:outerShdw blurRad="38100" dist="38100" dir="2700000" algn="tl">
                    <a:srgbClr val="C0C0C0"/>
                  </a:outerShdw>
                </a:effectLst>
                <a:latin typeface="Times New Roman" pitchFamily="18" charset="0"/>
                <a:ea typeface="华文新魏" pitchFamily="2" charset="-122"/>
              </a:rPr>
              <a:t>1</a:t>
            </a:r>
            <a:r>
              <a:rPr lang="zh-CN" altLang="en-US" sz="2700" dirty="0">
                <a:effectLst>
                  <a:outerShdw blurRad="38100" dist="38100" dir="2700000" algn="tl">
                    <a:srgbClr val="C0C0C0"/>
                  </a:outerShdw>
                </a:effectLst>
                <a:latin typeface="Times New Roman" pitchFamily="18" charset="0"/>
                <a:ea typeface="华文新魏" pitchFamily="2" charset="-122"/>
              </a:rPr>
              <a:t>、真正的“一把手工程”</a:t>
            </a:r>
          </a:p>
        </p:txBody>
      </p:sp>
      <p:sp>
        <p:nvSpPr>
          <p:cNvPr id="107523" name="Text Box 3"/>
          <p:cNvSpPr txBox="1">
            <a:spLocks noChangeArrowheads="1"/>
          </p:cNvSpPr>
          <p:nvPr/>
        </p:nvSpPr>
        <p:spPr bwMode="auto">
          <a:xfrm>
            <a:off x="304800" y="1279525"/>
            <a:ext cx="8610600" cy="512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一把手工程的落实取决于认识过程。</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项目前期，高层领导就表示出积极的支持态度，</a:t>
            </a:r>
            <a:r>
              <a:rPr lang="zh-CN" altLang="en-US" sz="2000" b="1" dirty="0">
                <a:ea typeface="楷体_GB2312" pitchFamily="49" charset="-122"/>
              </a:rPr>
              <a:t>“</a:t>
            </a:r>
            <a:r>
              <a:rPr lang="zh-CN" altLang="en-US" sz="2000" b="1" dirty="0">
                <a:latin typeface="楷体_GB2312" pitchFamily="49" charset="-122"/>
                <a:ea typeface="楷体_GB2312" pitchFamily="49" charset="-122"/>
              </a:rPr>
              <a:t>要人给人，要钱给钱</a:t>
            </a:r>
            <a:r>
              <a:rPr lang="zh-CN" altLang="en-US" sz="2000" b="1" dirty="0">
                <a:ea typeface="楷体_GB2312" pitchFamily="49" charset="-122"/>
              </a:rPr>
              <a:t>”</a:t>
            </a:r>
            <a:r>
              <a:rPr lang="zh-CN" altLang="en-US" sz="2000" b="1" dirty="0">
                <a:latin typeface="楷体_GB2312" pitchFamily="49" charset="-122"/>
                <a:ea typeface="楷体_GB2312" pitchFamily="49" charset="-122"/>
              </a:rPr>
              <a:t>。直至项目后期，高层领导的作用随着对项目目标、实施难度、谁是实施主体、需要什么资源等认识上的逐步清晰化、具体化，落实在了从何角度、怎样入手、如何组织等一系列可操作的措施上。</a:t>
            </a:r>
          </a:p>
          <a:p>
            <a:pPr eaLnBrk="1" hangingPunct="1">
              <a:lnSpc>
                <a:spcPct val="150000"/>
              </a:lnSpc>
            </a:pPr>
            <a:r>
              <a:rPr lang="zh-CN" altLang="en-US" sz="2000" b="1" dirty="0">
                <a:latin typeface="楷体_GB2312" pitchFamily="49" charset="-122"/>
                <a:ea typeface="楷体_GB2312" pitchFamily="49" charset="-122"/>
              </a:rPr>
              <a:t>　　一把手要在关键时刻起到关键作用。一把手是项目的主人，要在项目的不同阶段，确定不同的介入程度。</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项目进入到集成测试阶段，上线的最后期限是硬指标，测试的巨大工作量必须完成，只有调动全公司的资源全力投入，才能确保项目的顺利完成。在这个非常关键的阶段，公司召开了集团执委会所有成员及子公司主要领导参加的执委会扩大会议，形成了一系列重要的决议，保证各块资源全力以赴地投入到项目中去。　　</a:t>
            </a:r>
          </a:p>
        </p:txBody>
      </p:sp>
    </p:spTree>
    <p:extLst>
      <p:ext uri="{BB962C8B-B14F-4D97-AF65-F5344CB8AC3E}">
        <p14:creationId xmlns="" xmlns:p14="http://schemas.microsoft.com/office/powerpoint/2010/main" val="12302919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642910" y="928670"/>
            <a:ext cx="7993062" cy="512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latin typeface="楷体_GB2312" pitchFamily="49" charset="-122"/>
                <a:ea typeface="楷体_GB2312" pitchFamily="49" charset="-122"/>
              </a:rPr>
              <a:t>　　</a:t>
            </a:r>
            <a:r>
              <a:rPr lang="zh-CN" altLang="en-US" sz="2000" b="1" dirty="0">
                <a:latin typeface="Times New Roman" panose="02020603050405020304" pitchFamily="18" charset="0"/>
                <a:ea typeface="楷体_GB2312" pitchFamily="49" charset="-122"/>
              </a:rPr>
              <a:t>例如每周一次的</a:t>
            </a:r>
            <a:r>
              <a:rPr lang="en-US" altLang="zh-CN" sz="2000" b="1" dirty="0">
                <a:latin typeface="Times New Roman" panose="02020603050405020304" pitchFamily="18" charset="0"/>
                <a:ea typeface="楷体_GB2312" pitchFamily="49" charset="-122"/>
              </a:rPr>
              <a:t>ERP</a:t>
            </a:r>
            <a:r>
              <a:rPr lang="zh-CN" altLang="en-US" sz="2000" b="1" dirty="0">
                <a:latin typeface="Times New Roman" panose="02020603050405020304" pitchFamily="18" charset="0"/>
                <a:ea typeface="楷体_GB2312" pitchFamily="49" charset="-122"/>
              </a:rPr>
              <a:t>项目核心领导小组例会，效果就特别明显。一把手主持例会的主要意义：</a:t>
            </a:r>
          </a:p>
          <a:p>
            <a:pPr eaLnBrk="1" hangingPunct="1">
              <a:lnSpc>
                <a:spcPct val="150000"/>
              </a:lnSpc>
            </a:pPr>
            <a:r>
              <a:rPr lang="zh-CN" altLang="en-US" sz="2000" b="1" dirty="0">
                <a:latin typeface="Times New Roman" panose="02020603050405020304" pitchFamily="18" charset="0"/>
                <a:ea typeface="楷体_GB2312" pitchFamily="49" charset="-122"/>
              </a:rPr>
              <a:t>         一是使高层真正成为项目的拥有者，并落实到各级业务负责人的具体工作中；</a:t>
            </a:r>
          </a:p>
          <a:p>
            <a:pPr eaLnBrk="1" hangingPunct="1">
              <a:lnSpc>
                <a:spcPct val="150000"/>
              </a:lnSpc>
            </a:pPr>
            <a:r>
              <a:rPr lang="zh-CN" altLang="en-US" sz="2000" b="1" dirty="0">
                <a:latin typeface="Times New Roman" panose="02020603050405020304" pitchFamily="18" charset="0"/>
                <a:ea typeface="楷体_GB2312" pitchFamily="49" charset="-122"/>
              </a:rPr>
              <a:t>          二是通过制度化的落实措施，也使一把手对项目的认识不断加深，便于更好地介入到项目中来；</a:t>
            </a:r>
          </a:p>
          <a:p>
            <a:pPr eaLnBrk="1" hangingPunct="1">
              <a:lnSpc>
                <a:spcPct val="150000"/>
              </a:lnSpc>
            </a:pPr>
            <a:r>
              <a:rPr lang="zh-CN" altLang="en-US" sz="2000" b="1" dirty="0">
                <a:latin typeface="Times New Roman" panose="02020603050405020304" pitchFamily="18" charset="0"/>
                <a:ea typeface="楷体_GB2312" pitchFamily="49" charset="-122"/>
              </a:rPr>
              <a:t>          三是通过一把手的绝对权威，监督各块业务的投入，确保了业务的积极有效参与，以及协调和决策，解决关键和棘手的实际问题。</a:t>
            </a:r>
          </a:p>
          <a:p>
            <a:pPr eaLnBrk="1" hangingPunct="1">
              <a:lnSpc>
                <a:spcPct val="150000"/>
              </a:lnSpc>
            </a:pPr>
            <a:r>
              <a:rPr lang="zh-CN" altLang="en-US" sz="2000" b="1" dirty="0">
                <a:latin typeface="Times New Roman" panose="02020603050405020304" pitchFamily="18" charset="0"/>
                <a:ea typeface="楷体_GB2312" pitchFamily="49" charset="-122"/>
              </a:rPr>
              <a:t>　　“一把手工程”具体可以概括为三个方面：一是出了问题追究各级一把手的责任；二是项目组每一位负责人都有责任；三是领导主持实施的全过程。</a:t>
            </a:r>
          </a:p>
        </p:txBody>
      </p:sp>
    </p:spTree>
    <p:extLst>
      <p:ext uri="{BB962C8B-B14F-4D97-AF65-F5344CB8AC3E}">
        <p14:creationId xmlns="" xmlns:p14="http://schemas.microsoft.com/office/powerpoint/2010/main" val="4558315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rrowheads="1"/>
          </p:cNvSpPr>
          <p:nvPr>
            <p:ph type="title"/>
          </p:nvPr>
        </p:nvSpPr>
        <p:spPr>
          <a:xfrm>
            <a:off x="304800" y="304800"/>
            <a:ext cx="8540750" cy="674688"/>
          </a:xfrm>
        </p:spPr>
        <p:txBody>
          <a:bodyPr/>
          <a:lstStyle/>
          <a:p>
            <a:pPr eaLnBrk="1" hangingPunct="1">
              <a:defRPr/>
            </a:pPr>
            <a:r>
              <a:rPr lang="en-US" altLang="zh-CN" sz="2700" dirty="0">
                <a:effectLst>
                  <a:outerShdw blurRad="38100" dist="38100" dir="2700000" algn="tl">
                    <a:srgbClr val="C0C0C0"/>
                  </a:outerShdw>
                </a:effectLst>
                <a:latin typeface="Times New Roman" pitchFamily="18" charset="0"/>
                <a:ea typeface="华文新魏" pitchFamily="2" charset="-122"/>
              </a:rPr>
              <a:t>2</a:t>
            </a:r>
            <a:r>
              <a:rPr lang="zh-CN" altLang="en-US" sz="2700" dirty="0">
                <a:effectLst>
                  <a:outerShdw blurRad="38100" dist="38100" dir="2700000" algn="tl">
                    <a:srgbClr val="C0C0C0"/>
                  </a:outerShdw>
                </a:effectLst>
                <a:latin typeface="Times New Roman" pitchFamily="18" charset="0"/>
                <a:ea typeface="华文新魏" pitchFamily="2" charset="-122"/>
              </a:rPr>
              <a:t>．业务部门主导</a:t>
            </a:r>
          </a:p>
        </p:txBody>
      </p:sp>
      <p:sp>
        <p:nvSpPr>
          <p:cNvPr id="109571" name="Text Box 3"/>
          <p:cNvSpPr txBox="1">
            <a:spLocks noChangeArrowheads="1"/>
          </p:cNvSpPr>
          <p:nvPr/>
        </p:nvSpPr>
        <p:spPr bwMode="auto">
          <a:xfrm>
            <a:off x="457200" y="1143000"/>
            <a:ext cx="8153400" cy="469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en-US" altLang="zh-CN" sz="2000" b="1" dirty="0">
                <a:latin typeface="楷体_GB2312" pitchFamily="49" charset="-122"/>
                <a:ea typeface="楷体_GB2312" pitchFamily="49" charset="-122"/>
              </a:rPr>
              <a:t>     </a:t>
            </a:r>
            <a:r>
              <a:rPr lang="zh-CN" altLang="en-US" sz="2400" b="1" dirty="0">
                <a:solidFill>
                  <a:schemeClr val="hlink"/>
                </a:solidFill>
                <a:latin typeface="楷体_GB2312" pitchFamily="49" charset="-122"/>
                <a:ea typeface="楷体_GB2312" pitchFamily="49" charset="-122"/>
              </a:rPr>
              <a:t>把</a:t>
            </a:r>
            <a:r>
              <a:rPr lang="en-US" altLang="zh-CN" sz="2400" b="1" dirty="0">
                <a:solidFill>
                  <a:schemeClr val="hlink"/>
                </a:solidFill>
                <a:latin typeface="楷体_GB2312" pitchFamily="49" charset="-122"/>
                <a:ea typeface="楷体_GB2312" pitchFamily="49" charset="-122"/>
              </a:rPr>
              <a:t>ERP</a:t>
            </a:r>
            <a:r>
              <a:rPr lang="zh-CN" altLang="en-US" sz="2400" b="1" dirty="0">
                <a:solidFill>
                  <a:schemeClr val="hlink"/>
                </a:solidFill>
                <a:latin typeface="楷体_GB2312" pitchFamily="49" charset="-122"/>
                <a:ea typeface="楷体_GB2312" pitchFamily="49" charset="-122"/>
              </a:rPr>
              <a:t>当作一个技术项目来实施是最大的误区</a:t>
            </a:r>
            <a:r>
              <a:rPr lang="zh-CN" altLang="en-US" sz="2400" b="1" dirty="0">
                <a:latin typeface="楷体_GB2312" pitchFamily="49" charset="-122"/>
                <a:ea typeface="楷体_GB2312" pitchFamily="49" charset="-122"/>
              </a:rPr>
              <a:t>。事实证明，信息系统的建设要结合公司业务发展需求做出前瞻性规划，应是企业发展战略和核心竞争力的重要组成部分。</a:t>
            </a:r>
          </a:p>
          <a:p>
            <a:pPr eaLnBrk="1" hangingPunct="1">
              <a:lnSpc>
                <a:spcPct val="140000"/>
              </a:lnSpc>
            </a:pPr>
            <a:r>
              <a:rPr lang="zh-CN" altLang="en-US" sz="2400" b="1" dirty="0">
                <a:latin typeface="楷体_GB2312" pitchFamily="49" charset="-122"/>
                <a:ea typeface="楷体_GB2312" pitchFamily="49" charset="-122"/>
              </a:rPr>
              <a:t>    要进行业务流程重组，</a:t>
            </a:r>
            <a:r>
              <a:rPr lang="en-US" altLang="zh-CN" sz="2400" b="1" dirty="0">
                <a:latin typeface="楷体_GB2312" pitchFamily="49" charset="-122"/>
                <a:ea typeface="楷体_GB2312" pitchFamily="49" charset="-122"/>
              </a:rPr>
              <a:t>IT</a:t>
            </a:r>
            <a:r>
              <a:rPr lang="zh-CN" altLang="en-US" sz="2400" b="1" dirty="0">
                <a:latin typeface="楷体_GB2312" pitchFamily="49" charset="-122"/>
                <a:ea typeface="楷体_GB2312" pitchFamily="49" charset="-122"/>
              </a:rPr>
              <a:t>是必要的手段，因为业务流程必须要用信息流来统一规划和传递；</a:t>
            </a:r>
            <a:r>
              <a:rPr lang="zh-CN" altLang="en-US" sz="2400" b="1" dirty="0">
                <a:solidFill>
                  <a:schemeClr val="hlink"/>
                </a:solidFill>
                <a:latin typeface="楷体_GB2312" pitchFamily="49" charset="-122"/>
                <a:ea typeface="楷体_GB2312" pitchFamily="49" charset="-122"/>
              </a:rPr>
              <a:t>但是</a:t>
            </a:r>
            <a:r>
              <a:rPr lang="en-US" altLang="zh-CN" sz="2400" b="1" dirty="0">
                <a:solidFill>
                  <a:schemeClr val="hlink"/>
                </a:solidFill>
                <a:latin typeface="楷体_GB2312" pitchFamily="49" charset="-122"/>
                <a:ea typeface="楷体_GB2312" pitchFamily="49" charset="-122"/>
              </a:rPr>
              <a:t>IT</a:t>
            </a:r>
            <a:r>
              <a:rPr lang="zh-CN" altLang="en-US" sz="2400" b="1" dirty="0">
                <a:solidFill>
                  <a:schemeClr val="hlink"/>
                </a:solidFill>
                <a:latin typeface="楷体_GB2312" pitchFamily="49" charset="-122"/>
                <a:ea typeface="楷体_GB2312" pitchFamily="49" charset="-122"/>
              </a:rPr>
              <a:t>人员无法决策流程的规范和优化是否适合业务的需要，不是也不可能是项目推进的主导力量</a:t>
            </a:r>
            <a:r>
              <a:rPr lang="zh-CN" altLang="en-US" sz="2400" b="1" dirty="0">
                <a:latin typeface="楷体_GB2312" pitchFamily="49" charset="-122"/>
                <a:ea typeface="楷体_GB2312" pitchFamily="49" charset="-122"/>
              </a:rPr>
              <a:t>。而业务部门应成为项目推进的主导者，要有熟悉全局业务、有决策能力、且有权威性的业务骨干积极参与。</a:t>
            </a:r>
          </a:p>
        </p:txBody>
      </p:sp>
    </p:spTree>
    <p:extLst>
      <p:ext uri="{BB962C8B-B14F-4D97-AF65-F5344CB8AC3E}">
        <p14:creationId xmlns="" xmlns:p14="http://schemas.microsoft.com/office/powerpoint/2010/main" val="31566610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rrowheads="1"/>
          </p:cNvSpPr>
          <p:nvPr>
            <p:ph type="title"/>
          </p:nvPr>
        </p:nvSpPr>
        <p:spPr>
          <a:xfrm>
            <a:off x="304800" y="214290"/>
            <a:ext cx="8540750" cy="674688"/>
          </a:xfrm>
        </p:spPr>
        <p:txBody>
          <a:bodyPr/>
          <a:lstStyle/>
          <a:p>
            <a:pPr eaLnBrk="1" hangingPunct="1">
              <a:defRPr/>
            </a:pPr>
            <a:r>
              <a:rPr lang="en-US" altLang="zh-CN" sz="2700" dirty="0">
                <a:effectLst>
                  <a:outerShdw blurRad="38100" dist="38100" dir="2700000" algn="tl">
                    <a:srgbClr val="C0C0C0"/>
                  </a:outerShdw>
                </a:effectLst>
                <a:latin typeface="Times New Roman" pitchFamily="18" charset="0"/>
                <a:ea typeface="华文新魏" pitchFamily="2" charset="-122"/>
              </a:rPr>
              <a:t>3</a:t>
            </a:r>
            <a:r>
              <a:rPr lang="zh-CN" altLang="en-US" sz="2700" dirty="0">
                <a:effectLst>
                  <a:outerShdw blurRad="38100" dist="38100" dir="2700000" algn="tl">
                    <a:srgbClr val="C0C0C0"/>
                  </a:outerShdw>
                </a:effectLst>
                <a:latin typeface="Times New Roman" pitchFamily="18" charset="0"/>
                <a:ea typeface="华文新魏" pitchFamily="2" charset="-122"/>
              </a:rPr>
              <a:t>．培训、培训、再培训</a:t>
            </a:r>
          </a:p>
        </p:txBody>
      </p:sp>
      <p:sp>
        <p:nvSpPr>
          <p:cNvPr id="110595" name="Text Box 3"/>
          <p:cNvSpPr txBox="1">
            <a:spLocks noChangeArrowheads="1"/>
          </p:cNvSpPr>
          <p:nvPr/>
        </p:nvSpPr>
        <p:spPr bwMode="auto">
          <a:xfrm>
            <a:off x="533400" y="1371600"/>
            <a:ext cx="8064500" cy="5021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latin typeface="楷体_GB2312" pitchFamily="49" charset="-122"/>
                <a:ea typeface="楷体_GB2312" pitchFamily="49" charset="-122"/>
              </a:rPr>
              <a:t>     </a:t>
            </a:r>
            <a:r>
              <a:rPr lang="zh-CN" altLang="en-US" sz="2400" b="1" dirty="0">
                <a:latin typeface="Times New Roman" panose="02020603050405020304" pitchFamily="18" charset="0"/>
                <a:ea typeface="楷体_GB2312" pitchFamily="49" charset="-122"/>
              </a:rPr>
              <a:t>知识转移和使用者全方位的培训，是信息化建设取得实效的保障。在</a:t>
            </a:r>
            <a:r>
              <a:rPr lang="en-US" altLang="zh-CN" sz="2400" b="1" dirty="0">
                <a:latin typeface="Times New Roman" panose="02020603050405020304" pitchFamily="18" charset="0"/>
                <a:ea typeface="楷体_GB2312" pitchFamily="49" charset="-122"/>
              </a:rPr>
              <a:t>ERP</a:t>
            </a:r>
            <a:r>
              <a:rPr lang="zh-CN" altLang="en-US" sz="2400" b="1" dirty="0">
                <a:latin typeface="Times New Roman" panose="02020603050405020304" pitchFamily="18" charset="0"/>
                <a:ea typeface="楷体_GB2312" pitchFamily="49" charset="-122"/>
              </a:rPr>
              <a:t>系统实施之前，我们对培训的理解是，</a:t>
            </a:r>
            <a:r>
              <a:rPr lang="en-US" altLang="zh-CN" sz="2400" b="1" dirty="0">
                <a:latin typeface="Times New Roman" panose="02020603050405020304" pitchFamily="18" charset="0"/>
                <a:ea typeface="楷体_GB2312" pitchFamily="49" charset="-122"/>
              </a:rPr>
              <a:t>IT</a:t>
            </a:r>
            <a:r>
              <a:rPr lang="zh-CN" altLang="en-US" sz="2400" b="1" dirty="0">
                <a:latin typeface="Times New Roman" panose="02020603050405020304" pitchFamily="18" charset="0"/>
                <a:ea typeface="楷体_GB2312" pitchFamily="49" charset="-122"/>
              </a:rPr>
              <a:t>部门给使用者讲讲系统如何操作，是怎么一回事就可以了。其实不然，大型信息系统首先要理解它的思想和观念，还有术语。</a:t>
            </a:r>
          </a:p>
          <a:p>
            <a:pPr eaLnBrk="1" hangingPunct="1">
              <a:lnSpc>
                <a:spcPct val="150000"/>
              </a:lnSpc>
            </a:pPr>
            <a:r>
              <a:rPr lang="zh-CN" altLang="en-US" sz="2400" b="1" dirty="0">
                <a:latin typeface="Times New Roman" panose="02020603050405020304" pitchFamily="18" charset="0"/>
                <a:ea typeface="楷体_GB2312" pitchFamily="49" charset="-122"/>
              </a:rPr>
              <a:t>         如果你不知道抽象的概念，你怎么做到个性化，光依靠顾问是不行的。顾问是非常了解系统的，但他不懂你的业务，联想必须将系统的语言转化过来，讲给业务人员听，才能把握什么样的系统配置才是最合理的。</a:t>
            </a:r>
          </a:p>
        </p:txBody>
      </p:sp>
    </p:spTree>
    <p:extLst>
      <p:ext uri="{BB962C8B-B14F-4D97-AF65-F5344CB8AC3E}">
        <p14:creationId xmlns="" xmlns:p14="http://schemas.microsoft.com/office/powerpoint/2010/main" val="3296779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4"/>
          <p:cNvSpPr>
            <a:spLocks noGrp="1"/>
          </p:cNvSpPr>
          <p:nvPr>
            <p:ph idx="1"/>
          </p:nvPr>
        </p:nvSpPr>
        <p:spPr>
          <a:xfrm>
            <a:off x="323528" y="1016000"/>
            <a:ext cx="8229600" cy="4525963"/>
          </a:xfrm>
        </p:spPr>
        <p:txBody>
          <a:bodyPr/>
          <a:lstStyle/>
          <a:p>
            <a:pPr eaLnBrk="1" hangingPunct="1">
              <a:lnSpc>
                <a:spcPct val="113000"/>
              </a:lnSpc>
              <a:spcBef>
                <a:spcPts val="200"/>
              </a:spcBef>
              <a:spcAft>
                <a:spcPts val="200"/>
              </a:spcAft>
            </a:pPr>
            <a:r>
              <a:rPr lang="zh-CN" altLang="en-US" sz="3000" dirty="0" smtClean="0"/>
              <a:t>管理思想</a:t>
            </a:r>
          </a:p>
          <a:p>
            <a:pPr lvl="1" eaLnBrk="1" hangingPunct="1">
              <a:lnSpc>
                <a:spcPct val="113000"/>
              </a:lnSpc>
              <a:spcBef>
                <a:spcPts val="200"/>
              </a:spcBef>
              <a:spcAft>
                <a:spcPts val="200"/>
              </a:spcAft>
            </a:pPr>
            <a:r>
              <a:rPr lang="zh-CN" altLang="en-US" sz="2600" dirty="0" smtClean="0"/>
              <a:t>由美国著名的计算机技术咨询和评估集团</a:t>
            </a:r>
            <a:r>
              <a:rPr lang="en-US" altLang="zh-CN" sz="2600" dirty="0" smtClean="0"/>
              <a:t>Garter Group Inc.</a:t>
            </a:r>
            <a:r>
              <a:rPr lang="zh-CN" altLang="en-US" sz="2600" dirty="0" smtClean="0"/>
              <a:t>提出的一整套企业管理系统体系标准</a:t>
            </a:r>
          </a:p>
          <a:p>
            <a:pPr lvl="1" eaLnBrk="1" hangingPunct="1">
              <a:lnSpc>
                <a:spcPct val="113000"/>
              </a:lnSpc>
              <a:spcBef>
                <a:spcPts val="200"/>
              </a:spcBef>
              <a:spcAft>
                <a:spcPts val="200"/>
              </a:spcAft>
            </a:pPr>
            <a:r>
              <a:rPr lang="zh-CN" altLang="en-US" sz="2600" dirty="0" smtClean="0"/>
              <a:t>实质是在</a:t>
            </a:r>
            <a:r>
              <a:rPr lang="en-US" altLang="zh-CN" sz="2600" dirty="0" smtClean="0"/>
              <a:t>MRP II</a:t>
            </a:r>
            <a:r>
              <a:rPr lang="zh-CN" altLang="en-US" sz="2600" dirty="0" smtClean="0"/>
              <a:t>（</a:t>
            </a:r>
            <a:r>
              <a:rPr lang="en-US" altLang="zh-CN" sz="2600" dirty="0" smtClean="0"/>
              <a:t>Manufacturing Resources Planning</a:t>
            </a:r>
            <a:r>
              <a:rPr lang="zh-CN" altLang="en-US" sz="2600" dirty="0" smtClean="0"/>
              <a:t>，“制造资源计划”） 基础上进一步发展而成的面向供应链（</a:t>
            </a:r>
            <a:r>
              <a:rPr lang="en-US" altLang="zh-CN" sz="2600" dirty="0" smtClean="0"/>
              <a:t>Supply Chain</a:t>
            </a:r>
            <a:r>
              <a:rPr lang="zh-CN" altLang="en-US" sz="2600" dirty="0" smtClean="0"/>
              <a:t>）的管理思想</a:t>
            </a:r>
          </a:p>
          <a:p>
            <a:pPr eaLnBrk="1" hangingPunct="1">
              <a:lnSpc>
                <a:spcPct val="113000"/>
              </a:lnSpc>
              <a:spcBef>
                <a:spcPts val="600"/>
              </a:spcBef>
              <a:spcAft>
                <a:spcPts val="600"/>
              </a:spcAft>
            </a:pPr>
            <a:endParaRPr lang="zh-CN" altLang="en-US" sz="3000" dirty="0" smtClean="0"/>
          </a:p>
        </p:txBody>
      </p:sp>
      <p:sp>
        <p:nvSpPr>
          <p:cNvPr id="16" name="TextBox 15"/>
          <p:cNvSpPr txBox="1"/>
          <p:nvPr/>
        </p:nvSpPr>
        <p:spPr>
          <a:xfrm>
            <a:off x="628328" y="4365104"/>
            <a:ext cx="7924800" cy="1384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zh-CN" altLang="en-US" sz="2800" b="1" dirty="0">
                <a:solidFill>
                  <a:srgbClr val="000000"/>
                </a:solidFill>
                <a:latin typeface="华文楷体" pitchFamily="2" charset="-122"/>
                <a:ea typeface="华文楷体" pitchFamily="2" charset="-122"/>
              </a:rPr>
              <a:t>以实行企业内外资源优化配置，消除生产经营过程中一切无效的劳动和资源为目的</a:t>
            </a:r>
            <a:r>
              <a:rPr lang="en-US" altLang="zh-CN" sz="2800" b="1" dirty="0">
                <a:solidFill>
                  <a:srgbClr val="000000"/>
                </a:solidFill>
                <a:latin typeface="华文楷体" pitchFamily="2" charset="-122"/>
                <a:ea typeface="华文楷体" pitchFamily="2" charset="-122"/>
              </a:rPr>
              <a:t>,</a:t>
            </a:r>
            <a:r>
              <a:rPr lang="zh-CN" altLang="en-US" sz="2800" b="1" dirty="0">
                <a:solidFill>
                  <a:srgbClr val="000000"/>
                </a:solidFill>
                <a:latin typeface="华文楷体" pitchFamily="2" charset="-122"/>
                <a:ea typeface="华文楷体" pitchFamily="2" charset="-122"/>
              </a:rPr>
              <a:t>实现信息流、物流、资金流、价值流和业务流的有机集成</a:t>
            </a:r>
            <a:endParaRPr lang="en-US" altLang="zh-CN" sz="2800" b="1" dirty="0">
              <a:solidFill>
                <a:srgbClr val="000000"/>
              </a:solidFill>
              <a:latin typeface="华文楷体" pitchFamily="2" charset="-122"/>
              <a:ea typeface="华文楷体" pitchFamily="2" charset="-122"/>
            </a:endParaRPr>
          </a:p>
        </p:txBody>
      </p:sp>
    </p:spTree>
    <p:custDataLst>
      <p:tags r:id="rId1"/>
    </p:custDataLst>
    <p:extLst>
      <p:ext uri="{BB962C8B-B14F-4D97-AF65-F5344CB8AC3E}">
        <p14:creationId xmlns="" xmlns:p14="http://schemas.microsoft.com/office/powerpoint/2010/main" val="1447775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tgtEl>
                                          <p:spTgt spid="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rrowheads="1"/>
          </p:cNvSpPr>
          <p:nvPr>
            <p:ph type="title"/>
          </p:nvPr>
        </p:nvSpPr>
        <p:spPr>
          <a:xfrm>
            <a:off x="0" y="285728"/>
            <a:ext cx="8540750" cy="674688"/>
          </a:xfrm>
        </p:spPr>
        <p:txBody>
          <a:bodyPr/>
          <a:lstStyle/>
          <a:p>
            <a:pPr eaLnBrk="1" hangingPunct="1">
              <a:defRPr/>
            </a:pPr>
            <a:r>
              <a:rPr lang="en-US" altLang="zh-CN" sz="2700" dirty="0">
                <a:effectLst>
                  <a:outerShdw blurRad="38100" dist="38100" dir="2700000" algn="tl">
                    <a:srgbClr val="C0C0C0"/>
                  </a:outerShdw>
                </a:effectLst>
                <a:latin typeface="Times New Roman" pitchFamily="18" charset="0"/>
                <a:ea typeface="华文新魏" pitchFamily="2" charset="-122"/>
              </a:rPr>
              <a:t>4</a:t>
            </a:r>
            <a:r>
              <a:rPr lang="zh-CN" altLang="en-US" sz="2700" dirty="0">
                <a:effectLst>
                  <a:outerShdw blurRad="38100" dist="38100" dir="2700000" algn="tl">
                    <a:srgbClr val="C0C0C0"/>
                  </a:outerShdw>
                </a:effectLst>
                <a:latin typeface="Times New Roman" pitchFamily="18" charset="0"/>
                <a:ea typeface="华文新魏" pitchFamily="2" charset="-122"/>
              </a:rPr>
              <a:t>．“有话好好说” </a:t>
            </a:r>
          </a:p>
        </p:txBody>
      </p:sp>
      <p:sp>
        <p:nvSpPr>
          <p:cNvPr id="111619" name="Text Box 3"/>
          <p:cNvSpPr txBox="1">
            <a:spLocks noChangeArrowheads="1"/>
          </p:cNvSpPr>
          <p:nvPr/>
        </p:nvSpPr>
        <p:spPr bwMode="auto">
          <a:xfrm>
            <a:off x="755650" y="1328738"/>
            <a:ext cx="7632700" cy="469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en-US" altLang="zh-CN" sz="2000" b="1" dirty="0">
                <a:latin typeface="楷体_GB2312" pitchFamily="49" charset="-122"/>
                <a:ea typeface="楷体_GB2312" pitchFamily="49" charset="-122"/>
              </a:rPr>
              <a:t>    </a:t>
            </a:r>
            <a:r>
              <a:rPr lang="en-US" altLang="zh-CN" sz="2400" b="1" dirty="0">
                <a:latin typeface="Times New Roman" panose="02020603050405020304" pitchFamily="18" charset="0"/>
                <a:ea typeface="楷体_GB2312" pitchFamily="49" charset="-122"/>
              </a:rPr>
              <a:t>ERP</a:t>
            </a:r>
            <a:r>
              <a:rPr lang="zh-CN" altLang="en-US" sz="2400" b="1" dirty="0">
                <a:latin typeface="Times New Roman" panose="02020603050405020304" pitchFamily="18" charset="0"/>
                <a:ea typeface="楷体_GB2312" pitchFamily="49" charset="-122"/>
              </a:rPr>
              <a:t>项目组曾有这样一副对联：</a:t>
            </a:r>
            <a:r>
              <a:rPr lang="zh-CN" altLang="en-US" sz="2400" b="1" dirty="0">
                <a:solidFill>
                  <a:schemeClr val="hlink"/>
                </a:solidFill>
                <a:latin typeface="楷体_GB2312" pitchFamily="49" charset="-122"/>
                <a:ea typeface="楷体_GB2312" pitchFamily="49" charset="-122"/>
              </a:rPr>
              <a:t>不见不散项目组，没完没了</a:t>
            </a:r>
            <a:r>
              <a:rPr lang="en-US" altLang="zh-CN" sz="2400" b="1" dirty="0">
                <a:solidFill>
                  <a:schemeClr val="hlink"/>
                </a:solidFill>
                <a:latin typeface="楷体_GB2312" pitchFamily="49" charset="-122"/>
                <a:ea typeface="楷体_GB2312" pitchFamily="49" charset="-122"/>
              </a:rPr>
              <a:t>ERP</a:t>
            </a:r>
            <a:r>
              <a:rPr lang="zh-CN" altLang="en-US" sz="2400" b="1" dirty="0">
                <a:latin typeface="Times New Roman" panose="02020603050405020304" pitchFamily="18" charset="0"/>
                <a:ea typeface="楷体_GB2312" pitchFamily="49" charset="-122"/>
              </a:rPr>
              <a:t>，横批是“</a:t>
            </a:r>
            <a:r>
              <a:rPr lang="zh-CN" altLang="en-US" sz="2400" b="1" dirty="0">
                <a:solidFill>
                  <a:schemeClr val="hlink"/>
                </a:solidFill>
                <a:latin typeface="楷体_GB2312" pitchFamily="49" charset="-122"/>
                <a:ea typeface="楷体_GB2312" pitchFamily="49" charset="-122"/>
              </a:rPr>
              <a:t>有话好好说</a:t>
            </a:r>
            <a:r>
              <a:rPr lang="zh-CN" altLang="en-US" sz="2400" b="1" dirty="0">
                <a:latin typeface="Times New Roman" panose="02020603050405020304" pitchFamily="18" charset="0"/>
                <a:ea typeface="楷体_GB2312" pitchFamily="49" charset="-122"/>
              </a:rPr>
              <a:t>”。联想</a:t>
            </a:r>
            <a:r>
              <a:rPr lang="en-US" altLang="zh-CN" sz="2400" b="1" dirty="0">
                <a:latin typeface="Times New Roman" panose="02020603050405020304" pitchFamily="18" charset="0"/>
                <a:ea typeface="楷体_GB2312" pitchFamily="49" charset="-122"/>
              </a:rPr>
              <a:t>ERP</a:t>
            </a:r>
            <a:r>
              <a:rPr lang="zh-CN" altLang="en-US" sz="2400" b="1" dirty="0">
                <a:latin typeface="Times New Roman" panose="02020603050405020304" pitchFamily="18" charset="0"/>
                <a:ea typeface="楷体_GB2312" pitchFamily="49" charset="-122"/>
              </a:rPr>
              <a:t>实施是对项目组成员的精神、意志乃至体力的考验，有效的项目管理和激励方法，是</a:t>
            </a:r>
            <a:r>
              <a:rPr lang="en-US" altLang="zh-CN" sz="2400" b="1" dirty="0">
                <a:latin typeface="Times New Roman" panose="02020603050405020304" pitchFamily="18" charset="0"/>
                <a:ea typeface="楷体_GB2312" pitchFamily="49" charset="-122"/>
              </a:rPr>
              <a:t>ERP</a:t>
            </a:r>
            <a:r>
              <a:rPr lang="zh-CN" altLang="en-US" sz="2400" b="1" dirty="0">
                <a:latin typeface="Times New Roman" panose="02020603050405020304" pitchFamily="18" charset="0"/>
                <a:ea typeface="楷体_GB2312" pitchFamily="49" charset="-122"/>
              </a:rPr>
              <a:t>项目能否成功的基本保障。</a:t>
            </a:r>
          </a:p>
          <a:p>
            <a:pPr eaLnBrk="1" hangingPunct="1">
              <a:lnSpc>
                <a:spcPct val="140000"/>
              </a:lnSpc>
            </a:pPr>
            <a:r>
              <a:rPr lang="zh-CN" altLang="en-US" sz="2400" b="1" dirty="0">
                <a:latin typeface="Times New Roman" panose="02020603050405020304" pitchFamily="18" charset="0"/>
                <a:ea typeface="楷体_GB2312" pitchFamily="49" charset="-122"/>
              </a:rPr>
              <a:t>　　这里的项目管理方法不能完全照搬顾问公司所提供的方法，必须要适合联想的文化和管理思想。为此我们在顾问公司提供的项目管理方法基础上，加入联想的“管理三要素”的核心思想，形成了联想特色的</a:t>
            </a:r>
            <a:r>
              <a:rPr lang="en-US" altLang="zh-CN" sz="2400" b="1" dirty="0">
                <a:latin typeface="Times New Roman" panose="02020603050405020304" pitchFamily="18" charset="0"/>
                <a:ea typeface="楷体_GB2312" pitchFamily="49" charset="-122"/>
              </a:rPr>
              <a:t>ERP</a:t>
            </a:r>
            <a:r>
              <a:rPr lang="zh-CN" altLang="en-US" sz="2400" b="1" dirty="0">
                <a:latin typeface="Times New Roman" panose="02020603050405020304" pitchFamily="18" charset="0"/>
                <a:ea typeface="楷体_GB2312" pitchFamily="49" charset="-122"/>
              </a:rPr>
              <a:t>项目管理方法。</a:t>
            </a:r>
          </a:p>
        </p:txBody>
      </p:sp>
    </p:spTree>
    <p:extLst>
      <p:ext uri="{BB962C8B-B14F-4D97-AF65-F5344CB8AC3E}">
        <p14:creationId xmlns="" xmlns:p14="http://schemas.microsoft.com/office/powerpoint/2010/main" val="21900280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rrowheads="1"/>
          </p:cNvSpPr>
          <p:nvPr>
            <p:ph type="title"/>
          </p:nvPr>
        </p:nvSpPr>
        <p:spPr>
          <a:xfrm>
            <a:off x="304800" y="142852"/>
            <a:ext cx="8540750" cy="674688"/>
          </a:xfrm>
        </p:spPr>
        <p:txBody>
          <a:bodyPr/>
          <a:lstStyle/>
          <a:p>
            <a:pPr eaLnBrk="1" hangingPunct="1">
              <a:defRPr/>
            </a:pPr>
            <a:r>
              <a:rPr lang="en-US" altLang="zh-CN" sz="2700" dirty="0">
                <a:effectLst>
                  <a:outerShdw blurRad="38100" dist="38100" dir="2700000" algn="tl">
                    <a:srgbClr val="C0C0C0"/>
                  </a:outerShdw>
                </a:effectLst>
                <a:latin typeface="Times New Roman" pitchFamily="18" charset="0"/>
                <a:ea typeface="华文新魏" pitchFamily="2" charset="-122"/>
              </a:rPr>
              <a:t>5</a:t>
            </a:r>
            <a:r>
              <a:rPr lang="zh-CN" altLang="en-US" sz="2700" dirty="0">
                <a:effectLst>
                  <a:outerShdw blurRad="38100" dist="38100" dir="2700000" algn="tl">
                    <a:srgbClr val="C0C0C0"/>
                  </a:outerShdw>
                </a:effectLst>
                <a:latin typeface="Times New Roman" pitchFamily="18" charset="0"/>
                <a:ea typeface="华文新魏" pitchFamily="2" charset="-122"/>
              </a:rPr>
              <a:t>．“十二分”的数据 </a:t>
            </a:r>
          </a:p>
        </p:txBody>
      </p:sp>
      <p:sp>
        <p:nvSpPr>
          <p:cNvPr id="112643" name="Text Box 3"/>
          <p:cNvSpPr txBox="1">
            <a:spLocks noChangeArrowheads="1"/>
          </p:cNvSpPr>
          <p:nvPr/>
        </p:nvSpPr>
        <p:spPr bwMode="auto">
          <a:xfrm>
            <a:off x="533400" y="1219200"/>
            <a:ext cx="7848600" cy="5313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0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对信息系统一般有这样的描述：三分技术、七分管理、十二分数据。数据的规范化和标准化是应用系统成功上线的前提。</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系统是我们上的第一个大型系统，包含很多数据，有几十万种静态数据，几万种动态数据。</a:t>
            </a:r>
          </a:p>
          <a:p>
            <a:pPr eaLnBrk="1" hangingPunct="1">
              <a:lnSpc>
                <a:spcPct val="130000"/>
              </a:lnSpc>
            </a:pPr>
            <a:r>
              <a:rPr lang="zh-CN" altLang="en-US" sz="2400" b="1" dirty="0">
                <a:latin typeface="楷体_GB2312" pitchFamily="49" charset="-122"/>
                <a:ea typeface="楷体_GB2312" pitchFamily="49" charset="-122"/>
              </a:rPr>
              <a:t>    静态数据是指在任何时间点都不变的，比如说客户信息；</a:t>
            </a:r>
          </a:p>
          <a:p>
            <a:pPr eaLnBrk="1" hangingPunct="1">
              <a:lnSpc>
                <a:spcPct val="130000"/>
              </a:lnSpc>
            </a:pPr>
            <a:r>
              <a:rPr lang="zh-CN" altLang="en-US" sz="2400" b="1" dirty="0">
                <a:latin typeface="楷体_GB2312" pitchFamily="49" charset="-122"/>
                <a:ea typeface="楷体_GB2312" pitchFamily="49" charset="-122"/>
              </a:rPr>
              <a:t>    动态数据就是你的订单，在各个业务进程切换点，已被完成的订单有哪些，已被完成的采购订单有哪些，存货有哪些，应收账、应付账有哪些等等，如果这些不在事前准确地处理好，即使你的系统再好，也不可能起到真正的作用，所以数据工作非常关键。</a:t>
            </a:r>
            <a:r>
              <a:rPr lang="zh-CN" altLang="en-US" sz="2000" b="1" dirty="0">
                <a:latin typeface="楷体_GB2312" pitchFamily="49" charset="-122"/>
                <a:ea typeface="楷体_GB2312" pitchFamily="49" charset="-122"/>
              </a:rPr>
              <a:t>  </a:t>
            </a:r>
          </a:p>
        </p:txBody>
      </p:sp>
    </p:spTree>
    <p:extLst>
      <p:ext uri="{BB962C8B-B14F-4D97-AF65-F5344CB8AC3E}">
        <p14:creationId xmlns="" xmlns:p14="http://schemas.microsoft.com/office/powerpoint/2010/main" val="5549632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rrowheads="1"/>
          </p:cNvSpPr>
          <p:nvPr>
            <p:ph type="title"/>
          </p:nvPr>
        </p:nvSpPr>
        <p:spPr>
          <a:xfrm>
            <a:off x="214282" y="214290"/>
            <a:ext cx="8540750" cy="674687"/>
          </a:xfrm>
        </p:spPr>
        <p:txBody>
          <a:bodyPr/>
          <a:lstStyle/>
          <a:p>
            <a:pPr eaLnBrk="1" hangingPunct="1">
              <a:defRPr/>
            </a:pPr>
            <a:r>
              <a:rPr lang="en-US" altLang="zh-CN" sz="2700" dirty="0">
                <a:effectLst>
                  <a:outerShdw blurRad="38100" dist="38100" dir="2700000" algn="tl">
                    <a:srgbClr val="C0C0C0"/>
                  </a:outerShdw>
                </a:effectLst>
                <a:latin typeface="Times New Roman" pitchFamily="18" charset="0"/>
                <a:ea typeface="华文新魏" pitchFamily="2" charset="-122"/>
              </a:rPr>
              <a:t>6</a:t>
            </a:r>
            <a:r>
              <a:rPr lang="zh-CN" altLang="en-US" sz="2700" dirty="0">
                <a:effectLst>
                  <a:outerShdw blurRad="38100" dist="38100" dir="2700000" algn="tl">
                    <a:srgbClr val="C0C0C0"/>
                  </a:outerShdw>
                </a:effectLst>
                <a:latin typeface="Times New Roman" pitchFamily="18" charset="0"/>
                <a:ea typeface="华文新魏" pitchFamily="2" charset="-122"/>
              </a:rPr>
              <a:t>．梳理、优化、变革 </a:t>
            </a:r>
          </a:p>
        </p:txBody>
      </p:sp>
      <p:sp>
        <p:nvSpPr>
          <p:cNvPr id="113667" name="Text Box 3"/>
          <p:cNvSpPr txBox="1">
            <a:spLocks noChangeArrowheads="1"/>
          </p:cNvSpPr>
          <p:nvPr/>
        </p:nvSpPr>
        <p:spPr bwMode="auto">
          <a:xfrm>
            <a:off x="755650" y="1403350"/>
            <a:ext cx="7704138" cy="447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pPr>
            <a:r>
              <a:rPr lang="en-US" altLang="zh-CN" sz="2000" b="1" dirty="0">
                <a:latin typeface="楷体_GB2312" pitchFamily="49" charset="-122"/>
                <a:ea typeface="楷体_GB2312" pitchFamily="49" charset="-122"/>
              </a:rPr>
              <a:t>    </a:t>
            </a:r>
            <a:r>
              <a:rPr lang="zh-CN" altLang="en-US" sz="2400" b="1" dirty="0">
                <a:latin typeface="Times New Roman" panose="02020603050405020304" pitchFamily="18" charset="0"/>
                <a:ea typeface="楷体_GB2312" pitchFamily="49" charset="-122"/>
              </a:rPr>
              <a:t>联想通过 </a:t>
            </a:r>
            <a:r>
              <a:rPr lang="en-US" altLang="zh-CN" sz="2400" b="1" dirty="0">
                <a:latin typeface="Times New Roman" panose="02020603050405020304" pitchFamily="18" charset="0"/>
                <a:ea typeface="楷体_GB2312" pitchFamily="49" charset="-122"/>
              </a:rPr>
              <a:t>ERP</a:t>
            </a:r>
            <a:r>
              <a:rPr lang="zh-CN" altLang="en-US" sz="2400" b="1" dirty="0">
                <a:latin typeface="Times New Roman" panose="02020603050405020304" pitchFamily="18" charset="0"/>
                <a:ea typeface="楷体_GB2312" pitchFamily="49" charset="-122"/>
              </a:rPr>
              <a:t>项目的实施认识到，业务流程重组是对管理基础的变革，是企业需要长期不懈进行的工作。要做好业务流程优化和重组，不经过几次变革是不可能的。当现有的内部管理基础与目标之间有较大距离时，我们要把现实性放到第一位，通过设定更多的阶段性目标来完成。</a:t>
            </a:r>
          </a:p>
        </p:txBody>
      </p:sp>
    </p:spTree>
    <p:extLst>
      <p:ext uri="{BB962C8B-B14F-4D97-AF65-F5344CB8AC3E}">
        <p14:creationId xmlns="" xmlns:p14="http://schemas.microsoft.com/office/powerpoint/2010/main" val="70875719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rrowheads="1"/>
          </p:cNvSpPr>
          <p:nvPr>
            <p:ph type="title"/>
          </p:nvPr>
        </p:nvSpPr>
        <p:spPr>
          <a:xfrm>
            <a:off x="533400" y="0"/>
            <a:ext cx="8229600" cy="630238"/>
          </a:xfrm>
        </p:spPr>
        <p:txBody>
          <a:bodyPr/>
          <a:lstStyle/>
          <a:p>
            <a:pPr eaLnBrk="1" hangingPunct="1">
              <a:defRPr/>
            </a:pPr>
            <a:r>
              <a:rPr lang="zh-CN" altLang="en-US" sz="3000" dirty="0" smtClean="0">
                <a:latin typeface="华文中宋" pitchFamily="2" charset="-122"/>
                <a:ea typeface="华文中宋" pitchFamily="2" charset="-122"/>
              </a:rPr>
              <a:t>案例</a:t>
            </a:r>
            <a:r>
              <a:rPr lang="en-US" altLang="zh-CN" sz="3000" dirty="0" smtClean="0">
                <a:latin typeface="华文中宋" pitchFamily="2" charset="-122"/>
                <a:ea typeface="华文中宋" pitchFamily="2" charset="-122"/>
              </a:rPr>
              <a:t>:</a:t>
            </a:r>
            <a:r>
              <a:rPr lang="zh-CN" altLang="en-US" sz="3000" dirty="0">
                <a:latin typeface="华文中宋" pitchFamily="2" charset="-122"/>
                <a:ea typeface="华文中宋" pitchFamily="2" charset="-122"/>
              </a:rPr>
              <a:t>联想集团的</a:t>
            </a:r>
            <a:r>
              <a:rPr lang="en-US" altLang="zh-CN" sz="3000" dirty="0">
                <a:latin typeface="华文中宋" pitchFamily="2" charset="-122"/>
                <a:ea typeface="华文中宋" pitchFamily="2" charset="-122"/>
              </a:rPr>
              <a:t>ERP</a:t>
            </a:r>
            <a:r>
              <a:rPr lang="zh-CN" altLang="en-US" sz="3000" dirty="0">
                <a:latin typeface="华文中宋" pitchFamily="2" charset="-122"/>
                <a:ea typeface="华文中宋" pitchFamily="2" charset="-122"/>
              </a:rPr>
              <a:t>实施</a:t>
            </a:r>
          </a:p>
        </p:txBody>
      </p:sp>
      <p:sp>
        <p:nvSpPr>
          <p:cNvPr id="114691" name="Text Box 3"/>
          <p:cNvSpPr txBox="1">
            <a:spLocks noChangeArrowheads="1"/>
          </p:cNvSpPr>
          <p:nvPr/>
        </p:nvSpPr>
        <p:spPr bwMode="auto">
          <a:xfrm>
            <a:off x="533400" y="1524000"/>
            <a:ext cx="8077200" cy="443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70000"/>
              </a:lnSpc>
            </a:pPr>
            <a:r>
              <a:rPr lang="en-US" altLang="zh-CN" sz="20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1998</a:t>
            </a:r>
            <a:r>
              <a:rPr lang="zh-CN" altLang="en-US" sz="2400" b="1" dirty="0">
                <a:latin typeface="楷体_GB2312" pitchFamily="49" charset="-122"/>
                <a:ea typeface="楷体_GB2312" pitchFamily="49" charset="-122"/>
              </a:rPr>
              <a:t>年</a:t>
            </a:r>
            <a:r>
              <a:rPr lang="en-US" altLang="zh-CN" sz="2400" b="1" dirty="0">
                <a:latin typeface="楷体_GB2312" pitchFamily="49" charset="-122"/>
                <a:ea typeface="楷体_GB2312" pitchFamily="49" charset="-122"/>
              </a:rPr>
              <a:t>11</a:t>
            </a:r>
            <a:r>
              <a:rPr lang="zh-CN" altLang="en-US" sz="2400" b="1" dirty="0">
                <a:latin typeface="楷体_GB2312" pitchFamily="49" charset="-122"/>
                <a:ea typeface="楷体_GB2312" pitchFamily="49" charset="-122"/>
              </a:rPr>
              <a:t>月</a:t>
            </a:r>
            <a:r>
              <a:rPr lang="en-US" altLang="zh-CN" sz="2400" b="1" dirty="0">
                <a:latin typeface="楷体_GB2312" pitchFamily="49" charset="-122"/>
                <a:ea typeface="楷体_GB2312" pitchFamily="49" charset="-122"/>
              </a:rPr>
              <a:t>24</a:t>
            </a:r>
            <a:r>
              <a:rPr lang="zh-CN" altLang="en-US" sz="2400" b="1" dirty="0">
                <a:latin typeface="楷体_GB2312" pitchFamily="49" charset="-122"/>
                <a:ea typeface="楷体_GB2312" pitchFamily="49" charset="-122"/>
              </a:rPr>
              <a:t>日，联想集团与德国</a:t>
            </a:r>
            <a:r>
              <a:rPr lang="en-US" altLang="zh-CN" sz="2400" b="1" dirty="0">
                <a:latin typeface="楷体_GB2312" pitchFamily="49" charset="-122"/>
                <a:ea typeface="楷体_GB2312" pitchFamily="49" charset="-122"/>
              </a:rPr>
              <a:t>SAP</a:t>
            </a:r>
            <a:r>
              <a:rPr lang="zh-CN" altLang="en-US" sz="2400" b="1" dirty="0">
                <a:latin typeface="楷体_GB2312" pitchFamily="49" charset="-122"/>
                <a:ea typeface="楷体_GB2312" pitchFamily="49" charset="-122"/>
              </a:rPr>
              <a:t>公司、德勤企业咨询公司联合召开新闻发布会，正式宣布：联想与</a:t>
            </a:r>
            <a:r>
              <a:rPr lang="en-US" altLang="zh-CN" sz="2400" b="1" dirty="0">
                <a:latin typeface="楷体_GB2312" pitchFamily="49" charset="-122"/>
                <a:ea typeface="楷体_GB2312" pitchFamily="49" charset="-122"/>
              </a:rPr>
              <a:t>SAP</a:t>
            </a:r>
            <a:r>
              <a:rPr lang="zh-CN" altLang="en-US" sz="2400" b="1" dirty="0">
                <a:latin typeface="楷体_GB2312" pitchFamily="49" charset="-122"/>
                <a:ea typeface="楷体_GB2312" pitchFamily="49" charset="-122"/>
              </a:rPr>
              <a:t>及其咨询伙伴德勤管理咨询公司签订联想集团</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项目实施协议。会上，公司总裁柳传志说：</a:t>
            </a:r>
            <a:r>
              <a:rPr lang="zh-CN" altLang="en-US" sz="2400" b="1" dirty="0">
                <a:ea typeface="楷体_GB2312" pitchFamily="49" charset="-122"/>
              </a:rPr>
              <a:t>“</a:t>
            </a:r>
            <a:r>
              <a:rPr lang="zh-CN" altLang="en-US" sz="2400" b="1" dirty="0">
                <a:latin typeface="楷体_GB2312" pitchFamily="49" charset="-122"/>
                <a:ea typeface="楷体_GB2312" pitchFamily="49" charset="-122"/>
              </a:rPr>
              <a:t>此次</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项目建设能否实施成功，将直接关系到公司的生死存亡。</a:t>
            </a:r>
            <a:r>
              <a:rPr lang="zh-CN" altLang="en-US" sz="2400" b="1" dirty="0">
                <a:ea typeface="楷体_GB2312" pitchFamily="49" charset="-122"/>
              </a:rPr>
              <a:t>”</a:t>
            </a:r>
            <a:r>
              <a:rPr lang="zh-CN" altLang="en-US" sz="2400" b="1" dirty="0">
                <a:latin typeface="楷体_GB2312" pitchFamily="49" charset="-122"/>
                <a:ea typeface="楷体_GB2312" pitchFamily="49" charset="-122"/>
              </a:rPr>
              <a:t>在国内</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实施效果不理想的大环境下，联想集团为什么要如此广泛而公开的宣传呢？</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对联想公司真的是那么重要吗？</a:t>
            </a:r>
          </a:p>
        </p:txBody>
      </p:sp>
    </p:spTree>
    <p:extLst>
      <p:ext uri="{BB962C8B-B14F-4D97-AF65-F5344CB8AC3E}">
        <p14:creationId xmlns="" xmlns:p14="http://schemas.microsoft.com/office/powerpoint/2010/main" val="25972230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900113" y="1125538"/>
            <a:ext cx="7558087" cy="447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2001</a:t>
            </a:r>
            <a:r>
              <a:rPr lang="zh-CN" altLang="en-US" sz="2400" b="1" dirty="0">
                <a:latin typeface="楷体_GB2312" pitchFamily="49" charset="-122"/>
                <a:ea typeface="楷体_GB2312" pitchFamily="49" charset="-122"/>
              </a:rPr>
              <a:t>年</a:t>
            </a:r>
            <a:r>
              <a:rPr lang="en-US" altLang="zh-CN" sz="2400" b="1" dirty="0">
                <a:latin typeface="楷体_GB2312" pitchFamily="49" charset="-122"/>
                <a:ea typeface="楷体_GB2312" pitchFamily="49" charset="-122"/>
              </a:rPr>
              <a:t>8</a:t>
            </a:r>
            <a:r>
              <a:rPr lang="zh-CN" altLang="en-US" sz="2400" b="1" dirty="0">
                <a:latin typeface="楷体_GB2312" pitchFamily="49" charset="-122"/>
                <a:ea typeface="楷体_GB2312" pitchFamily="49" charset="-122"/>
              </a:rPr>
              <a:t>月</a:t>
            </a:r>
            <a:r>
              <a:rPr lang="en-US" altLang="zh-CN" sz="2400" b="1" dirty="0">
                <a:latin typeface="楷体_GB2312" pitchFamily="49" charset="-122"/>
                <a:ea typeface="楷体_GB2312" pitchFamily="49" charset="-122"/>
              </a:rPr>
              <a:t>15</a:t>
            </a:r>
            <a:r>
              <a:rPr lang="zh-CN" altLang="en-US" sz="2400" b="1" dirty="0">
                <a:latin typeface="楷体_GB2312" pitchFamily="49" charset="-122"/>
                <a:ea typeface="楷体_GB2312" pitchFamily="49" charset="-122"/>
              </a:rPr>
              <a:t>日，联想集团举行新闻发布会，宣布其</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系统成功运行</a:t>
            </a:r>
            <a:r>
              <a:rPr lang="en-US" altLang="zh-CN" sz="2400" b="1" dirty="0">
                <a:latin typeface="楷体_GB2312" pitchFamily="49" charset="-122"/>
                <a:ea typeface="楷体_GB2312" pitchFamily="49" charset="-122"/>
              </a:rPr>
              <a:t>100</a:t>
            </a:r>
            <a:r>
              <a:rPr lang="zh-CN" altLang="en-US" sz="2400" b="1" dirty="0">
                <a:latin typeface="楷体_GB2312" pitchFamily="49" charset="-122"/>
                <a:ea typeface="楷体_GB2312" pitchFamily="49" charset="-122"/>
              </a:rPr>
              <a:t>天。联想这个为中国的信息化建设做出巨大贡献的</a:t>
            </a:r>
            <a:r>
              <a:rPr lang="en-US" altLang="zh-CN" sz="2400" b="1" dirty="0">
                <a:latin typeface="楷体_GB2312" pitchFamily="49" charset="-122"/>
                <a:ea typeface="楷体_GB2312" pitchFamily="49" charset="-122"/>
              </a:rPr>
              <a:t>IT</a:t>
            </a:r>
            <a:r>
              <a:rPr lang="zh-CN" altLang="en-US" sz="2400" b="1" dirty="0">
                <a:latin typeface="楷体_GB2312" pitchFamily="49" charset="-122"/>
                <a:ea typeface="楷体_GB2312" pitchFamily="49" charset="-122"/>
              </a:rPr>
              <a:t>公司，开始用</a:t>
            </a:r>
            <a:r>
              <a:rPr lang="en-US" altLang="zh-CN" sz="2400" b="1" dirty="0">
                <a:latin typeface="楷体_GB2312" pitchFamily="49" charset="-122"/>
                <a:ea typeface="楷体_GB2312" pitchFamily="49" charset="-122"/>
              </a:rPr>
              <a:t>IT</a:t>
            </a:r>
            <a:r>
              <a:rPr lang="zh-CN" altLang="en-US" sz="2400" b="1" dirty="0">
                <a:latin typeface="楷体_GB2312" pitchFamily="49" charset="-122"/>
                <a:ea typeface="楷体_GB2312" pitchFamily="49" charset="-122"/>
              </a:rPr>
              <a:t>技术武装了自己。在新闻发布会上，联想集团常务副总裁李勤介绍</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实施成功后，企业的业务运作效率明显提高，</a:t>
            </a:r>
            <a:r>
              <a:rPr lang="zh-CN" altLang="en-US" sz="2400" b="1" dirty="0">
                <a:solidFill>
                  <a:schemeClr val="hlink"/>
                </a:solidFill>
                <a:latin typeface="楷体_GB2312" pitchFamily="49" charset="-122"/>
                <a:ea typeface="楷体_GB2312" pitchFamily="49" charset="-122"/>
              </a:rPr>
              <a:t>集团结帐天数从过去的</a:t>
            </a:r>
            <a:r>
              <a:rPr lang="en-US" altLang="zh-CN" sz="2400" b="1" dirty="0">
                <a:solidFill>
                  <a:schemeClr val="hlink"/>
                </a:solidFill>
                <a:latin typeface="楷体_GB2312" pitchFamily="49" charset="-122"/>
                <a:ea typeface="楷体_GB2312" pitchFamily="49" charset="-122"/>
              </a:rPr>
              <a:t>20</a:t>
            </a:r>
            <a:r>
              <a:rPr lang="zh-CN" altLang="en-US" sz="2400" b="1" dirty="0">
                <a:solidFill>
                  <a:schemeClr val="hlink"/>
                </a:solidFill>
                <a:latin typeface="楷体_GB2312" pitchFamily="49" charset="-122"/>
                <a:ea typeface="楷体_GB2312" pitchFamily="49" charset="-122"/>
              </a:rPr>
              <a:t>天降到一天，从需</a:t>
            </a:r>
            <a:r>
              <a:rPr lang="en-US" altLang="zh-CN" sz="2400" b="1" dirty="0">
                <a:solidFill>
                  <a:schemeClr val="hlink"/>
                </a:solidFill>
                <a:latin typeface="楷体_GB2312" pitchFamily="49" charset="-122"/>
                <a:ea typeface="楷体_GB2312" pitchFamily="49" charset="-122"/>
              </a:rPr>
              <a:t>70</a:t>
            </a:r>
            <a:r>
              <a:rPr lang="zh-CN" altLang="en-US" sz="2400" b="1" dirty="0">
                <a:solidFill>
                  <a:schemeClr val="hlink"/>
                </a:solidFill>
                <a:latin typeface="楷体_GB2312" pitchFamily="49" charset="-122"/>
                <a:ea typeface="楷体_GB2312" pitchFamily="49" charset="-122"/>
              </a:rPr>
              <a:t>人次加班到只需</a:t>
            </a:r>
            <a:r>
              <a:rPr lang="en-US" altLang="zh-CN" sz="2400" b="1" dirty="0">
                <a:solidFill>
                  <a:schemeClr val="hlink"/>
                </a:solidFill>
                <a:latin typeface="楷体_GB2312" pitchFamily="49" charset="-122"/>
                <a:ea typeface="楷体_GB2312" pitchFamily="49" charset="-122"/>
              </a:rPr>
              <a:t>7</a:t>
            </a:r>
            <a:r>
              <a:rPr lang="zh-CN" altLang="en-US" sz="2400" b="1" dirty="0">
                <a:solidFill>
                  <a:schemeClr val="hlink"/>
                </a:solidFill>
                <a:latin typeface="楷体_GB2312" pitchFamily="49" charset="-122"/>
                <a:ea typeface="楷体_GB2312" pitchFamily="49" charset="-122"/>
              </a:rPr>
              <a:t>人，报表从</a:t>
            </a:r>
            <a:r>
              <a:rPr lang="en-US" altLang="zh-CN" sz="2400" b="1" dirty="0">
                <a:solidFill>
                  <a:schemeClr val="hlink"/>
                </a:solidFill>
                <a:latin typeface="楷体_GB2312" pitchFamily="49" charset="-122"/>
                <a:ea typeface="楷体_GB2312" pitchFamily="49" charset="-122"/>
              </a:rPr>
              <a:t>30</a:t>
            </a:r>
            <a:r>
              <a:rPr lang="zh-CN" altLang="en-US" sz="2400" b="1" dirty="0">
                <a:solidFill>
                  <a:schemeClr val="hlink"/>
                </a:solidFill>
                <a:latin typeface="楷体_GB2312" pitchFamily="49" charset="-122"/>
                <a:ea typeface="楷体_GB2312" pitchFamily="49" charset="-122"/>
              </a:rPr>
              <a:t>天缩至</a:t>
            </a:r>
            <a:r>
              <a:rPr lang="en-US" altLang="zh-CN" sz="2400" b="1" dirty="0">
                <a:solidFill>
                  <a:schemeClr val="hlink"/>
                </a:solidFill>
                <a:latin typeface="楷体_GB2312" pitchFamily="49" charset="-122"/>
                <a:ea typeface="楷体_GB2312" pitchFamily="49" charset="-122"/>
              </a:rPr>
              <a:t>12</a:t>
            </a:r>
            <a:r>
              <a:rPr lang="zh-CN" altLang="en-US" sz="2400" b="1" dirty="0">
                <a:solidFill>
                  <a:schemeClr val="hlink"/>
                </a:solidFill>
                <a:latin typeface="楷体_GB2312" pitchFamily="49" charset="-122"/>
                <a:ea typeface="楷体_GB2312" pitchFamily="49" charset="-122"/>
              </a:rPr>
              <a:t>天</a:t>
            </a:r>
            <a:r>
              <a:rPr lang="en-US" altLang="zh-CN" sz="2400" b="1" dirty="0">
                <a:solidFill>
                  <a:schemeClr val="hlink"/>
                </a:solidFill>
                <a:latin typeface="楷体_GB2312" pitchFamily="49" charset="-122"/>
                <a:ea typeface="楷体_GB2312" pitchFamily="49" charset="-122"/>
              </a:rPr>
              <a:t>;</a:t>
            </a:r>
            <a:r>
              <a:rPr lang="zh-CN" altLang="en-US" sz="2400" b="1" dirty="0">
                <a:solidFill>
                  <a:schemeClr val="hlink"/>
                </a:solidFill>
                <a:latin typeface="楷体_GB2312" pitchFamily="49" charset="-122"/>
                <a:ea typeface="楷体_GB2312" pitchFamily="49" charset="-122"/>
              </a:rPr>
              <a:t>公司从去年下半年起至今利润大幅度增长，相当一部分原因来自这个项目。</a:t>
            </a:r>
            <a:r>
              <a:rPr lang="zh-CN" altLang="en-US" sz="2400" b="1" dirty="0">
                <a:latin typeface="楷体_GB2312" pitchFamily="49" charset="-122"/>
                <a:ea typeface="楷体_GB2312" pitchFamily="49" charset="-122"/>
              </a:rPr>
              <a:t> </a:t>
            </a:r>
          </a:p>
        </p:txBody>
      </p:sp>
    </p:spTree>
    <p:extLst>
      <p:ext uri="{BB962C8B-B14F-4D97-AF65-F5344CB8AC3E}">
        <p14:creationId xmlns="" xmlns:p14="http://schemas.microsoft.com/office/powerpoint/2010/main" val="24038280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rrowheads="1"/>
          </p:cNvSpPr>
          <p:nvPr>
            <p:ph type="title"/>
          </p:nvPr>
        </p:nvSpPr>
        <p:spPr>
          <a:xfrm>
            <a:off x="428596" y="214290"/>
            <a:ext cx="8540750" cy="674688"/>
          </a:xfrm>
        </p:spPr>
        <p:txBody>
          <a:bodyPr/>
          <a:lstStyle/>
          <a:p>
            <a:pPr eaLnBrk="1" hangingPunct="1">
              <a:defRPr/>
            </a:pPr>
            <a:r>
              <a:rPr lang="en-US" altLang="zh-CN" sz="2700" dirty="0">
                <a:effectLst>
                  <a:outerShdw blurRad="38100" dist="38100" dir="2700000" algn="tl">
                    <a:srgbClr val="C0C0C0"/>
                  </a:outerShdw>
                </a:effectLst>
                <a:latin typeface="Times New Roman" pitchFamily="18" charset="0"/>
                <a:ea typeface="华文新魏" pitchFamily="2" charset="-122"/>
              </a:rPr>
              <a:t>1</a:t>
            </a:r>
            <a:r>
              <a:rPr lang="zh-CN" altLang="en-US" sz="2700" dirty="0">
                <a:effectLst>
                  <a:outerShdw blurRad="38100" dist="38100" dir="2700000" algn="tl">
                    <a:srgbClr val="C0C0C0"/>
                  </a:outerShdw>
                </a:effectLst>
                <a:latin typeface="Times New Roman" pitchFamily="18" charset="0"/>
                <a:ea typeface="华文新魏" pitchFamily="2" charset="-122"/>
              </a:rPr>
              <a:t>、为什么选择</a:t>
            </a:r>
            <a:r>
              <a:rPr lang="en-US" altLang="zh-CN" sz="2700" dirty="0">
                <a:effectLst>
                  <a:outerShdw blurRad="38100" dist="38100" dir="2700000" algn="tl">
                    <a:srgbClr val="C0C0C0"/>
                  </a:outerShdw>
                </a:effectLst>
                <a:latin typeface="Times New Roman" pitchFamily="18" charset="0"/>
                <a:ea typeface="华文新魏" pitchFamily="2" charset="-122"/>
              </a:rPr>
              <a:t>ERP</a:t>
            </a:r>
          </a:p>
        </p:txBody>
      </p:sp>
      <p:sp>
        <p:nvSpPr>
          <p:cNvPr id="116739" name="Text Box 3"/>
          <p:cNvSpPr txBox="1">
            <a:spLocks noChangeArrowheads="1"/>
          </p:cNvSpPr>
          <p:nvPr/>
        </p:nvSpPr>
        <p:spPr bwMode="auto">
          <a:xfrm>
            <a:off x="914400" y="1676400"/>
            <a:ext cx="7416800" cy="418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en-US" altLang="zh-CN" sz="20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作为企业管理思想，</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是一种</a:t>
            </a:r>
            <a:r>
              <a:rPr lang="zh-CN" altLang="en-US" sz="2400" b="1" dirty="0">
                <a:solidFill>
                  <a:schemeClr val="hlink"/>
                </a:solidFill>
                <a:latin typeface="楷体_GB2312" pitchFamily="49" charset="-122"/>
                <a:ea typeface="楷体_GB2312" pitchFamily="49" charset="-122"/>
              </a:rPr>
              <a:t>新型的管理模式</a:t>
            </a:r>
            <a:r>
              <a:rPr lang="zh-CN" altLang="en-US" sz="2400" b="1" dirty="0">
                <a:latin typeface="楷体_GB2312" pitchFamily="49" charset="-122"/>
                <a:ea typeface="楷体_GB2312" pitchFamily="49" charset="-122"/>
              </a:rPr>
              <a:t>；作为一种管理工具，它同时又是一套</a:t>
            </a:r>
            <a:r>
              <a:rPr lang="zh-CN" altLang="en-US" sz="2400" b="1" dirty="0">
                <a:solidFill>
                  <a:schemeClr val="hlink"/>
                </a:solidFill>
                <a:latin typeface="楷体_GB2312" pitchFamily="49" charset="-122"/>
                <a:ea typeface="楷体_GB2312" pitchFamily="49" charset="-122"/>
              </a:rPr>
              <a:t>先进的计算机管理系统，</a:t>
            </a:r>
            <a:r>
              <a:rPr lang="zh-CN" altLang="en-US" sz="2400" b="1" dirty="0">
                <a:latin typeface="楷体_GB2312" pitchFamily="49" charset="-122"/>
                <a:ea typeface="楷体_GB2312" pitchFamily="49" charset="-122"/>
              </a:rPr>
              <a:t>它已经为许许多多的企业带来了丰厚的收益。但是，</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的实施难度非常之大，在国际上，其成功率也</a:t>
            </a:r>
            <a:r>
              <a:rPr lang="zh-CN" altLang="en-US" sz="2400" b="1" dirty="0">
                <a:solidFill>
                  <a:schemeClr val="hlink"/>
                </a:solidFill>
                <a:latin typeface="楷体_GB2312" pitchFamily="49" charset="-122"/>
                <a:ea typeface="楷体_GB2312" pitchFamily="49" charset="-122"/>
              </a:rPr>
              <a:t>不到</a:t>
            </a:r>
            <a:r>
              <a:rPr lang="en-US" altLang="zh-CN" sz="2400" b="1" dirty="0">
                <a:solidFill>
                  <a:schemeClr val="hlink"/>
                </a:solidFill>
                <a:latin typeface="楷体_GB2312" pitchFamily="49" charset="-122"/>
                <a:ea typeface="楷体_GB2312" pitchFamily="49" charset="-122"/>
              </a:rPr>
              <a:t>20%</a:t>
            </a:r>
            <a:r>
              <a:rPr lang="zh-CN" altLang="en-US" sz="2400" b="1" dirty="0">
                <a:solidFill>
                  <a:schemeClr val="hlink"/>
                </a:solidFill>
                <a:latin typeface="楷体_GB2312" pitchFamily="49" charset="-122"/>
                <a:ea typeface="楷体_GB2312" pitchFamily="49" charset="-122"/>
              </a:rPr>
              <a:t>，</a:t>
            </a:r>
            <a:r>
              <a:rPr lang="zh-CN" altLang="en-US" sz="2400" b="1" dirty="0">
                <a:latin typeface="楷体_GB2312" pitchFamily="49" charset="-122"/>
                <a:ea typeface="楷体_GB2312" pitchFamily="49" charset="-122"/>
              </a:rPr>
              <a:t>它的实施对企业的管理基础、领导能力和企业文化都是一场深刻而严峻验。那么联想为什么要选择</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呢</a:t>
            </a:r>
            <a:r>
              <a:rPr lang="en-US" altLang="zh-CN" sz="2400" b="1" dirty="0">
                <a:latin typeface="楷体_GB2312" pitchFamily="49" charset="-122"/>
                <a:ea typeface="楷体_GB2312" pitchFamily="49" charset="-122"/>
              </a:rPr>
              <a:t>? </a:t>
            </a:r>
            <a:br>
              <a:rPr lang="en-US" altLang="zh-CN" sz="2400" b="1" dirty="0">
                <a:latin typeface="楷体_GB2312" pitchFamily="49" charset="-122"/>
                <a:ea typeface="楷体_GB2312" pitchFamily="49" charset="-122"/>
              </a:rPr>
            </a:b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联想实施</a:t>
            </a:r>
            <a:r>
              <a:rPr lang="en-US" altLang="zh-CN" sz="2400" b="1" dirty="0">
                <a:latin typeface="楷体_GB2312" pitchFamily="49" charset="-122"/>
                <a:ea typeface="楷体_GB2312" pitchFamily="49" charset="-122"/>
              </a:rPr>
              <a:t>ERP</a:t>
            </a:r>
            <a:r>
              <a:rPr lang="zh-CN" altLang="en-US" sz="2400" b="1" dirty="0">
                <a:latin typeface="楷体_GB2312" pitchFamily="49" charset="-122"/>
                <a:ea typeface="楷体_GB2312" pitchFamily="49" charset="-122"/>
              </a:rPr>
              <a:t>主要基于三个方面的战略考虑</a:t>
            </a:r>
            <a:r>
              <a:rPr lang="en-US" altLang="zh-CN" sz="2400" b="1" dirty="0">
                <a:latin typeface="楷体_GB2312" pitchFamily="49" charset="-122"/>
                <a:ea typeface="楷体_GB2312" pitchFamily="49" charset="-122"/>
              </a:rPr>
              <a:t>:</a:t>
            </a:r>
            <a:r>
              <a:rPr lang="en-US" altLang="zh-CN" sz="2400" dirty="0"/>
              <a:t> </a:t>
            </a:r>
          </a:p>
        </p:txBody>
      </p:sp>
    </p:spTree>
    <p:extLst>
      <p:ext uri="{BB962C8B-B14F-4D97-AF65-F5344CB8AC3E}">
        <p14:creationId xmlns="" xmlns:p14="http://schemas.microsoft.com/office/powerpoint/2010/main" val="37166117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683568" y="1052736"/>
            <a:ext cx="81534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80000"/>
              </a:lnSpc>
            </a:pPr>
            <a:r>
              <a:rPr lang="en-US" altLang="zh-CN" sz="2000" b="1" dirty="0" smtClean="0">
                <a:latin typeface="楷体_GB2312" pitchFamily="49" charset="-122"/>
                <a:ea typeface="楷体_GB2312" pitchFamily="49" charset="-122"/>
              </a:rPr>
              <a:t>    </a:t>
            </a:r>
            <a:r>
              <a:rPr lang="zh-CN" altLang="en-US" sz="2000" b="1" dirty="0" smtClean="0">
                <a:latin typeface="楷体_GB2312" pitchFamily="49" charset="-122"/>
                <a:ea typeface="楷体_GB2312" pitchFamily="49" charset="-122"/>
              </a:rPr>
              <a:t>第一</a:t>
            </a:r>
            <a:r>
              <a:rPr lang="zh-CN" altLang="en-US" sz="2000" b="1" dirty="0">
                <a:latin typeface="楷体_GB2312" pitchFamily="49" charset="-122"/>
                <a:ea typeface="楷体_GB2312" pitchFamily="49" charset="-122"/>
              </a:rPr>
              <a:t>，集团业务高速增长，原有的管理信息系统已经成为公司发展的</a:t>
            </a:r>
            <a:r>
              <a:rPr lang="zh-CN" altLang="en-US" sz="2000" b="1" dirty="0" smtClean="0">
                <a:latin typeface="楷体_GB2312" pitchFamily="49" charset="-122"/>
                <a:ea typeface="楷体_GB2312" pitchFamily="49" charset="-122"/>
              </a:rPr>
              <a:t>瓶颈。</a:t>
            </a:r>
            <a:r>
              <a:rPr lang="zh-CN" altLang="en-US" sz="2000" b="1" dirty="0">
                <a:latin typeface="楷体_GB2312" pitchFamily="49" charset="-122"/>
                <a:ea typeface="楷体_GB2312" pitchFamily="49" charset="-122"/>
              </a:rPr>
              <a:t>联想从</a:t>
            </a:r>
            <a:r>
              <a:rPr lang="en-US" altLang="zh-CN" sz="2000" b="1" dirty="0">
                <a:latin typeface="楷体_GB2312" pitchFamily="49" charset="-122"/>
                <a:ea typeface="楷体_GB2312" pitchFamily="49" charset="-122"/>
              </a:rPr>
              <a:t>1984</a:t>
            </a:r>
            <a:r>
              <a:rPr lang="zh-CN" altLang="en-US" sz="2000" b="1" dirty="0">
                <a:latin typeface="楷体_GB2312" pitchFamily="49" charset="-122"/>
                <a:ea typeface="楷体_GB2312" pitchFamily="49" charset="-122"/>
              </a:rPr>
              <a:t>年</a:t>
            </a:r>
            <a:r>
              <a:rPr lang="en-US" altLang="zh-CN" sz="2000" b="1" dirty="0">
                <a:latin typeface="楷体_GB2312" pitchFamily="49" charset="-122"/>
                <a:ea typeface="楷体_GB2312" pitchFamily="49" charset="-122"/>
              </a:rPr>
              <a:t>20</a:t>
            </a:r>
            <a:r>
              <a:rPr lang="zh-CN" altLang="en-US" sz="2000" b="1" dirty="0">
                <a:latin typeface="楷体_GB2312" pitchFamily="49" charset="-122"/>
                <a:ea typeface="楷体_GB2312" pitchFamily="49" charset="-122"/>
              </a:rPr>
              <a:t>万元、</a:t>
            </a:r>
            <a:r>
              <a:rPr lang="en-US" altLang="zh-CN" sz="2000" b="1" dirty="0">
                <a:latin typeface="楷体_GB2312" pitchFamily="49" charset="-122"/>
                <a:ea typeface="楷体_GB2312" pitchFamily="49" charset="-122"/>
              </a:rPr>
              <a:t>11</a:t>
            </a:r>
            <a:r>
              <a:rPr lang="zh-CN" altLang="en-US" sz="2000" b="1" dirty="0">
                <a:latin typeface="楷体_GB2312" pitchFamily="49" charset="-122"/>
                <a:ea typeface="楷体_GB2312" pitchFamily="49" charset="-122"/>
              </a:rPr>
              <a:t>人起家至</a:t>
            </a:r>
            <a:r>
              <a:rPr lang="en-US" altLang="zh-CN" sz="2000" b="1" dirty="0">
                <a:latin typeface="楷体_GB2312" pitchFamily="49" charset="-122"/>
                <a:ea typeface="楷体_GB2312" pitchFamily="49" charset="-122"/>
              </a:rPr>
              <a:t>1997</a:t>
            </a:r>
            <a:r>
              <a:rPr lang="zh-CN" altLang="en-US" sz="2000" b="1" dirty="0">
                <a:latin typeface="楷体_GB2312" pitchFamily="49" charset="-122"/>
                <a:ea typeface="楷体_GB2312" pitchFamily="49" charset="-122"/>
              </a:rPr>
              <a:t>年步入高速发展期，从</a:t>
            </a:r>
            <a:r>
              <a:rPr lang="en-US" altLang="zh-CN" sz="2000" b="1" dirty="0">
                <a:latin typeface="楷体_GB2312" pitchFamily="49" charset="-122"/>
                <a:ea typeface="楷体_GB2312" pitchFamily="49" charset="-122"/>
              </a:rPr>
              <a:t>1994</a:t>
            </a:r>
            <a:r>
              <a:rPr lang="zh-CN" altLang="en-US" sz="2000" b="1" dirty="0">
                <a:latin typeface="楷体_GB2312" pitchFamily="49" charset="-122"/>
                <a:ea typeface="楷体_GB2312" pitchFamily="49" charset="-122"/>
              </a:rPr>
              <a:t>年到</a:t>
            </a:r>
            <a:r>
              <a:rPr lang="en-US" altLang="zh-CN" sz="2000" b="1" dirty="0">
                <a:latin typeface="楷体_GB2312" pitchFamily="49" charset="-122"/>
                <a:ea typeface="楷体_GB2312" pitchFamily="49" charset="-122"/>
              </a:rPr>
              <a:t>1998</a:t>
            </a:r>
            <a:r>
              <a:rPr lang="zh-CN" altLang="en-US" sz="2000" b="1" dirty="0">
                <a:latin typeface="楷体_GB2312" pitchFamily="49" charset="-122"/>
                <a:ea typeface="楷体_GB2312" pitchFamily="49" charset="-122"/>
              </a:rPr>
              <a:t>年，公司的销售额年平均增长率达到</a:t>
            </a:r>
            <a:r>
              <a:rPr lang="en-US" altLang="zh-CN" sz="2000" b="1" dirty="0">
                <a:latin typeface="楷体_GB2312" pitchFamily="49" charset="-122"/>
                <a:ea typeface="楷体_GB2312" pitchFamily="49" charset="-122"/>
              </a:rPr>
              <a:t>43%</a:t>
            </a:r>
            <a:r>
              <a:rPr lang="zh-CN" altLang="en-US" sz="2000" b="1" dirty="0">
                <a:latin typeface="楷体_GB2312" pitchFamily="49" charset="-122"/>
                <a:ea typeface="楷体_GB2312" pitchFamily="49" charset="-122"/>
              </a:rPr>
              <a:t>以上。联想原来开发的信息管理系统</a:t>
            </a:r>
            <a:r>
              <a:rPr lang="en-US" altLang="zh-CN" sz="2000" b="1" dirty="0">
                <a:latin typeface="楷体_GB2312" pitchFamily="49" charset="-122"/>
                <a:ea typeface="楷体_GB2312" pitchFamily="49" charset="-122"/>
              </a:rPr>
              <a:t>(MIS)</a:t>
            </a:r>
            <a:r>
              <a:rPr lang="zh-CN" altLang="en-US" sz="2000" b="1" dirty="0">
                <a:latin typeface="楷体_GB2312" pitchFamily="49" charset="-122"/>
                <a:ea typeface="楷体_GB2312" pitchFamily="49" charset="-122"/>
              </a:rPr>
              <a:t>已经不能适应业务高速增长的需求。</a:t>
            </a:r>
          </a:p>
          <a:p>
            <a:pPr eaLnBrk="1" hangingPunct="1">
              <a:lnSpc>
                <a:spcPct val="180000"/>
              </a:lnSpc>
            </a:pPr>
            <a:r>
              <a:rPr lang="zh-CN" altLang="en-US" sz="2000" b="1" dirty="0">
                <a:latin typeface="楷体_GB2312" pitchFamily="49" charset="-122"/>
                <a:ea typeface="楷体_GB2312" pitchFamily="49" charset="-122"/>
              </a:rPr>
              <a:t>    第二，国内外竞争加剧，实施</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是企业提升核心竞争力的需要。</a:t>
            </a:r>
          </a:p>
          <a:p>
            <a:pPr eaLnBrk="1" hangingPunct="1">
              <a:lnSpc>
                <a:spcPct val="180000"/>
              </a:lnSpc>
            </a:pPr>
            <a:r>
              <a:rPr lang="zh-CN" altLang="en-US" sz="2000" b="1" dirty="0">
                <a:latin typeface="楷体_GB2312" pitchFamily="49" charset="-122"/>
                <a:ea typeface="楷体_GB2312" pitchFamily="49" charset="-122"/>
              </a:rPr>
              <a:t>    第三，联想的整体战略需要管理信息系统与国际先进水平接轨。按照联想集团规划的目标</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联想</a:t>
            </a:r>
            <a:r>
              <a:rPr lang="en-US" altLang="zh-CN" sz="2000" b="1" dirty="0">
                <a:latin typeface="楷体_GB2312" pitchFamily="49" charset="-122"/>
                <a:ea typeface="楷体_GB2312" pitchFamily="49" charset="-122"/>
              </a:rPr>
              <a:t>2000</a:t>
            </a:r>
            <a:r>
              <a:rPr lang="zh-CN" altLang="en-US" sz="2000" b="1" dirty="0">
                <a:latin typeface="楷体_GB2312" pitchFamily="49" charset="-122"/>
                <a:ea typeface="楷体_GB2312" pitchFamily="49" charset="-122"/>
              </a:rPr>
              <a:t>年要完成</a:t>
            </a:r>
            <a:r>
              <a:rPr lang="en-US" altLang="zh-CN" sz="2000" b="1" dirty="0">
                <a:latin typeface="楷体_GB2312" pitchFamily="49" charset="-122"/>
                <a:ea typeface="楷体_GB2312" pitchFamily="49" charset="-122"/>
              </a:rPr>
              <a:t>30</a:t>
            </a:r>
            <a:r>
              <a:rPr lang="zh-CN" altLang="en-US" sz="2000" b="1" dirty="0">
                <a:latin typeface="楷体_GB2312" pitchFamily="49" charset="-122"/>
                <a:ea typeface="楷体_GB2312" pitchFamily="49" charset="-122"/>
              </a:rPr>
              <a:t>亿美元营业额，到</a:t>
            </a:r>
            <a:r>
              <a:rPr lang="en-US" altLang="zh-CN" sz="2000" b="1" dirty="0">
                <a:latin typeface="楷体_GB2312" pitchFamily="49" charset="-122"/>
                <a:ea typeface="楷体_GB2312" pitchFamily="49" charset="-122"/>
              </a:rPr>
              <a:t>2005</a:t>
            </a:r>
            <a:r>
              <a:rPr lang="zh-CN" altLang="en-US" sz="2000" b="1" dirty="0">
                <a:latin typeface="楷体_GB2312" pitchFamily="49" charset="-122"/>
                <a:ea typeface="楷体_GB2312" pitchFamily="49" charset="-122"/>
              </a:rPr>
              <a:t>年要完成</a:t>
            </a:r>
            <a:r>
              <a:rPr lang="en-US" altLang="zh-CN" sz="2000" b="1" dirty="0">
                <a:latin typeface="楷体_GB2312" pitchFamily="49" charset="-122"/>
                <a:ea typeface="楷体_GB2312" pitchFamily="49" charset="-122"/>
              </a:rPr>
              <a:t>100</a:t>
            </a:r>
            <a:r>
              <a:rPr lang="zh-CN" altLang="en-US" sz="2000" b="1" dirty="0">
                <a:latin typeface="楷体_GB2312" pitchFamily="49" charset="-122"/>
                <a:ea typeface="楷体_GB2312" pitchFamily="49" charset="-122"/>
              </a:rPr>
              <a:t>亿美元营业额，进军世界</a:t>
            </a:r>
            <a:r>
              <a:rPr lang="en-US" altLang="zh-CN" sz="2000" b="1" dirty="0">
                <a:latin typeface="楷体_GB2312" pitchFamily="49" charset="-122"/>
                <a:ea typeface="楷体_GB2312" pitchFamily="49" charset="-122"/>
              </a:rPr>
              <a:t>500</a:t>
            </a:r>
            <a:r>
              <a:rPr lang="zh-CN" altLang="en-US" sz="2000" b="1" dirty="0">
                <a:latin typeface="楷体_GB2312" pitchFamily="49" charset="-122"/>
                <a:ea typeface="楷体_GB2312" pitchFamily="49" charset="-122"/>
              </a:rPr>
              <a:t>强。加强企业管理的内部管理，使其尽快实现规范化和现代化，早日与国际先进水平接轨，正是实现这一战略目标的唯一途径。</a:t>
            </a:r>
          </a:p>
        </p:txBody>
      </p:sp>
    </p:spTree>
    <p:extLst>
      <p:ext uri="{BB962C8B-B14F-4D97-AF65-F5344CB8AC3E}">
        <p14:creationId xmlns="" xmlns:p14="http://schemas.microsoft.com/office/powerpoint/2010/main" val="3561947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900113" y="549275"/>
            <a:ext cx="7416800" cy="472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90000"/>
              </a:lnSpc>
            </a:pPr>
            <a:endParaRPr lang="en-US" altLang="zh-CN" sz="2000" b="1" dirty="0">
              <a:latin typeface="楷体_GB2312" pitchFamily="49" charset="-122"/>
              <a:ea typeface="楷体_GB2312" pitchFamily="49" charset="-122"/>
            </a:endParaRPr>
          </a:p>
          <a:p>
            <a:pPr eaLnBrk="1" hangingPunct="1">
              <a:lnSpc>
                <a:spcPct val="190000"/>
              </a:lnSpc>
            </a:pPr>
            <a:r>
              <a:rPr lang="en-US" altLang="zh-CN" sz="2000" b="1" dirty="0">
                <a:latin typeface="楷体_GB2312" pitchFamily="49" charset="-122"/>
                <a:ea typeface="楷体_GB2312" pitchFamily="49" charset="-122"/>
              </a:rPr>
              <a:t>    2000</a:t>
            </a:r>
            <a:r>
              <a:rPr lang="zh-CN" altLang="en-US" sz="2000" b="1" dirty="0">
                <a:latin typeface="楷体_GB2312" pitchFamily="49" charset="-122"/>
                <a:ea typeface="楷体_GB2312" pitchFamily="49" charset="-122"/>
              </a:rPr>
              <a:t>年</a:t>
            </a:r>
            <a:r>
              <a:rPr lang="en-US" altLang="zh-CN" sz="2000" b="1" dirty="0">
                <a:latin typeface="楷体_GB2312" pitchFamily="49" charset="-122"/>
                <a:ea typeface="楷体_GB2312" pitchFamily="49" charset="-122"/>
              </a:rPr>
              <a:t>4</a:t>
            </a:r>
            <a:r>
              <a:rPr lang="zh-CN" altLang="en-US" sz="2000" b="1" dirty="0">
                <a:latin typeface="楷体_GB2312" pitchFamily="49" charset="-122"/>
                <a:ea typeface="楷体_GB2312" pitchFamily="49" charset="-122"/>
              </a:rPr>
              <a:t>月，联想集团主动进行大规模的业务重组。从原来的以事业部为核心的体制向以子公司为核心的体制转变，形成了两大子公司：联想电脑公司、联想神州数码有限公司。 </a:t>
            </a:r>
          </a:p>
          <a:p>
            <a:pPr eaLnBrk="1" hangingPunct="1">
              <a:lnSpc>
                <a:spcPct val="190000"/>
              </a:lnSpc>
            </a:pP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、联想电脑公司：向客户提供全面的</a:t>
            </a:r>
            <a:r>
              <a:rPr lang="en-US" altLang="zh-CN" sz="2000" b="1" dirty="0">
                <a:latin typeface="楷体_GB2312" pitchFamily="49" charset="-122"/>
                <a:ea typeface="楷体_GB2312" pitchFamily="49" charset="-122"/>
              </a:rPr>
              <a:t>Internet</a:t>
            </a:r>
            <a:r>
              <a:rPr lang="zh-CN" altLang="en-US" sz="2000" b="1" dirty="0">
                <a:latin typeface="楷体_GB2312" pitchFamily="49" charset="-122"/>
                <a:ea typeface="楷体_GB2312" pitchFamily="49" charset="-122"/>
              </a:rPr>
              <a:t>接入端产品、信息服务为主；</a:t>
            </a:r>
          </a:p>
          <a:p>
            <a:pPr eaLnBrk="1" hangingPunct="1">
              <a:lnSpc>
                <a:spcPct val="190000"/>
              </a:lnSpc>
            </a:pP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2</a:t>
            </a:r>
            <a:r>
              <a:rPr lang="zh-CN" altLang="en-US" sz="2000" b="1" dirty="0">
                <a:latin typeface="楷体_GB2312" pitchFamily="49" charset="-122"/>
                <a:ea typeface="楷体_GB2312" pitchFamily="49" charset="-122"/>
              </a:rPr>
              <a:t>、联想神州数码有限公司：为客户提供电子商务为核心的产品以及全面的系统集成方案。</a:t>
            </a:r>
          </a:p>
        </p:txBody>
      </p:sp>
    </p:spTree>
    <p:extLst>
      <p:ext uri="{BB962C8B-B14F-4D97-AF65-F5344CB8AC3E}">
        <p14:creationId xmlns="" xmlns:p14="http://schemas.microsoft.com/office/powerpoint/2010/main" val="25256195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685800" y="914400"/>
            <a:ext cx="7416800" cy="414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90000"/>
              </a:lnSpc>
            </a:pPr>
            <a:r>
              <a:rPr lang="en-US" altLang="zh-CN" sz="2000" b="1" dirty="0">
                <a:latin typeface="楷体_GB2312" pitchFamily="49" charset="-122"/>
                <a:ea typeface="楷体_GB2312" pitchFamily="49" charset="-122"/>
              </a:rPr>
              <a:t>     1998</a:t>
            </a:r>
            <a:r>
              <a:rPr lang="zh-CN" altLang="en-US" sz="2000" b="1" dirty="0">
                <a:latin typeface="楷体_GB2312" pitchFamily="49" charset="-122"/>
                <a:ea typeface="楷体_GB2312" pitchFamily="49" charset="-122"/>
              </a:rPr>
              <a:t>年</a:t>
            </a:r>
            <a:r>
              <a:rPr lang="en-US" altLang="zh-CN" sz="2000" b="1" dirty="0">
                <a:latin typeface="楷体_GB2312" pitchFamily="49" charset="-122"/>
                <a:ea typeface="楷体_GB2312" pitchFamily="49" charset="-122"/>
              </a:rPr>
              <a:t>11</a:t>
            </a:r>
            <a:r>
              <a:rPr lang="zh-CN" altLang="en-US" sz="2000" b="1" dirty="0">
                <a:latin typeface="楷体_GB2312" pitchFamily="49" charset="-122"/>
                <a:ea typeface="楷体_GB2312" pitchFamily="49" charset="-122"/>
              </a:rPr>
              <a:t>月</a:t>
            </a:r>
            <a:r>
              <a:rPr lang="en-US" altLang="zh-CN" sz="2000" b="1" dirty="0">
                <a:latin typeface="楷体_GB2312" pitchFamily="49" charset="-122"/>
                <a:ea typeface="楷体_GB2312" pitchFamily="49" charset="-122"/>
              </a:rPr>
              <a:t>24</a:t>
            </a:r>
            <a:r>
              <a:rPr lang="zh-CN" altLang="en-US" sz="2000" b="1" dirty="0">
                <a:latin typeface="楷体_GB2312" pitchFamily="49" charset="-122"/>
                <a:ea typeface="楷体_GB2312" pitchFamily="49" charset="-122"/>
              </a:rPr>
              <a:t>日，联想集团、</a:t>
            </a:r>
            <a:r>
              <a:rPr lang="en-US" altLang="zh-CN" sz="2000" b="1" dirty="0">
                <a:latin typeface="楷体_GB2312" pitchFamily="49" charset="-122"/>
                <a:ea typeface="楷体_GB2312" pitchFamily="49" charset="-122"/>
              </a:rPr>
              <a:t>SAP</a:t>
            </a:r>
            <a:r>
              <a:rPr lang="zh-CN" altLang="en-US" sz="2000" b="1" dirty="0">
                <a:latin typeface="楷体_GB2312" pitchFamily="49" charset="-122"/>
                <a:ea typeface="楷体_GB2312" pitchFamily="49" charset="-122"/>
              </a:rPr>
              <a:t>、德勤三方在中国饭店联名举行了</a:t>
            </a:r>
            <a:r>
              <a:rPr lang="zh-CN" altLang="en-US" sz="2000" b="1" dirty="0">
                <a:ea typeface="楷体_GB2312" pitchFamily="49" charset="-122"/>
              </a:rPr>
              <a:t>“</a:t>
            </a:r>
            <a:r>
              <a:rPr lang="zh-CN" altLang="en-US" sz="2000" b="1" dirty="0">
                <a:latin typeface="楷体_GB2312" pitchFamily="49" charset="-122"/>
                <a:ea typeface="楷体_GB2312" pitchFamily="49" charset="-122"/>
              </a:rPr>
              <a:t>联想集团实施</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新闻发布会及签约仪式</a:t>
            </a:r>
            <a:r>
              <a:rPr lang="zh-CN" altLang="en-US" sz="2000" b="1" dirty="0">
                <a:ea typeface="楷体_GB2312" pitchFamily="49" charset="-122"/>
              </a:rPr>
              <a:t>”</a:t>
            </a:r>
            <a:r>
              <a:rPr lang="zh-CN" altLang="en-US" sz="2000" b="1" dirty="0">
                <a:latin typeface="楷体_GB2312" pitchFamily="49" charset="-122"/>
                <a:ea typeface="楷体_GB2312" pitchFamily="49" charset="-122"/>
              </a:rPr>
              <a:t>正式启动了</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工程，选择</a:t>
            </a:r>
            <a:r>
              <a:rPr lang="en-US" altLang="zh-CN" sz="2000" b="1" dirty="0">
                <a:solidFill>
                  <a:schemeClr val="hlink"/>
                </a:solidFill>
                <a:latin typeface="楷体_GB2312" pitchFamily="49" charset="-122"/>
                <a:ea typeface="楷体_GB2312" pitchFamily="49" charset="-122"/>
              </a:rPr>
              <a:t>SAP</a:t>
            </a:r>
            <a:r>
              <a:rPr lang="zh-CN" altLang="en-US" sz="2000" b="1" dirty="0">
                <a:solidFill>
                  <a:schemeClr val="hlink"/>
                </a:solidFill>
                <a:latin typeface="楷体_GB2312" pitchFamily="49" charset="-122"/>
                <a:ea typeface="楷体_GB2312" pitchFamily="49" charset="-122"/>
              </a:rPr>
              <a:t>公司的</a:t>
            </a:r>
            <a:r>
              <a:rPr lang="en-US" altLang="zh-CN" sz="2000" b="1" dirty="0">
                <a:solidFill>
                  <a:schemeClr val="hlink"/>
                </a:solidFill>
                <a:latin typeface="楷体_GB2312" pitchFamily="49" charset="-122"/>
                <a:ea typeface="楷体_GB2312" pitchFamily="49" charset="-122"/>
              </a:rPr>
              <a:t>R/3</a:t>
            </a:r>
            <a:r>
              <a:rPr lang="zh-CN" altLang="en-US" sz="2000" b="1" dirty="0">
                <a:solidFill>
                  <a:schemeClr val="hlink"/>
                </a:solidFill>
                <a:latin typeface="楷体_GB2312" pitchFamily="49" charset="-122"/>
                <a:ea typeface="楷体_GB2312" pitchFamily="49" charset="-122"/>
              </a:rPr>
              <a:t>产品</a:t>
            </a:r>
            <a:r>
              <a:rPr lang="zh-CN" altLang="en-US" sz="2000" b="1" dirty="0">
                <a:latin typeface="楷体_GB2312" pitchFamily="49" charset="-122"/>
                <a:ea typeface="楷体_GB2312" pitchFamily="49" charset="-122"/>
              </a:rPr>
              <a:t>，由</a:t>
            </a:r>
            <a:r>
              <a:rPr lang="zh-CN" altLang="en-US" sz="2000" b="1" dirty="0">
                <a:solidFill>
                  <a:schemeClr val="hlink"/>
                </a:solidFill>
                <a:latin typeface="楷体_GB2312" pitchFamily="49" charset="-122"/>
                <a:ea typeface="楷体_GB2312" pitchFamily="49" charset="-122"/>
              </a:rPr>
              <a:t>德勤公司和</a:t>
            </a:r>
            <a:r>
              <a:rPr lang="en-US" altLang="zh-CN" sz="2000" b="1" dirty="0">
                <a:solidFill>
                  <a:schemeClr val="hlink"/>
                </a:solidFill>
                <a:latin typeface="楷体_GB2312" pitchFamily="49" charset="-122"/>
                <a:ea typeface="楷体_GB2312" pitchFamily="49" charset="-122"/>
              </a:rPr>
              <a:t>SAP</a:t>
            </a:r>
            <a:r>
              <a:rPr lang="zh-CN" altLang="en-US" sz="2000" b="1" dirty="0">
                <a:solidFill>
                  <a:schemeClr val="hlink"/>
                </a:solidFill>
                <a:latin typeface="楷体_GB2312" pitchFamily="49" charset="-122"/>
                <a:ea typeface="楷体_GB2312" pitchFamily="49" charset="-122"/>
              </a:rPr>
              <a:t>公司的咨询顾问组成的咨询组与联想</a:t>
            </a:r>
            <a:r>
              <a:rPr lang="en-US" altLang="zh-CN" sz="2000" b="1" dirty="0">
                <a:solidFill>
                  <a:schemeClr val="hlink"/>
                </a:solidFill>
                <a:latin typeface="楷体_GB2312" pitchFamily="49" charset="-122"/>
                <a:ea typeface="楷体_GB2312" pitchFamily="49" charset="-122"/>
              </a:rPr>
              <a:t>ERP</a:t>
            </a:r>
            <a:r>
              <a:rPr lang="zh-CN" altLang="en-US" sz="2000" b="1" dirty="0">
                <a:solidFill>
                  <a:schemeClr val="hlink"/>
                </a:solidFill>
                <a:latin typeface="楷体_GB2312" pitchFamily="49" charset="-122"/>
                <a:ea typeface="楷体_GB2312" pitchFamily="49" charset="-122"/>
              </a:rPr>
              <a:t>实施项目组</a:t>
            </a:r>
            <a:r>
              <a:rPr lang="zh-CN" altLang="en-US" sz="2000" b="1" dirty="0">
                <a:latin typeface="楷体_GB2312" pitchFamily="49" charset="-122"/>
                <a:ea typeface="楷体_GB2312" pitchFamily="49" charset="-122"/>
              </a:rPr>
              <a:t>共同负责实施。</a:t>
            </a:r>
          </a:p>
          <a:p>
            <a:pPr eaLnBrk="1" hangingPunct="1">
              <a:lnSpc>
                <a:spcPct val="190000"/>
              </a:lnSpc>
            </a:pP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）其中</a:t>
            </a:r>
            <a:r>
              <a:rPr lang="en-US" altLang="zh-CN" sz="2000" b="1" dirty="0">
                <a:latin typeface="楷体_GB2312" pitchFamily="49" charset="-122"/>
                <a:ea typeface="楷体_GB2312" pitchFamily="49" charset="-122"/>
              </a:rPr>
              <a:t>SAP</a:t>
            </a:r>
            <a:r>
              <a:rPr lang="zh-CN" altLang="en-US" sz="2000" b="1" dirty="0">
                <a:latin typeface="楷体_GB2312" pitchFamily="49" charset="-122"/>
                <a:ea typeface="楷体_GB2312" pitchFamily="49" charset="-122"/>
              </a:rPr>
              <a:t>作为软件供应商主要提供产品与技术支持。</a:t>
            </a:r>
          </a:p>
          <a:p>
            <a:pPr eaLnBrk="1" hangingPunct="1">
              <a:lnSpc>
                <a:spcPct val="190000"/>
              </a:lnSpc>
            </a:pP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2</a:t>
            </a:r>
            <a:r>
              <a:rPr lang="zh-CN" altLang="en-US" sz="2000" b="1" dirty="0">
                <a:latin typeface="楷体_GB2312" pitchFamily="49" charset="-122"/>
                <a:ea typeface="楷体_GB2312" pitchFamily="49" charset="-122"/>
              </a:rPr>
              <a:t>）德勤企业咨询公司提出了项目实施的</a:t>
            </a:r>
            <a:r>
              <a:rPr lang="zh-CN" altLang="en-US" sz="2000" b="1" dirty="0">
                <a:ea typeface="楷体_GB2312" pitchFamily="49" charset="-122"/>
              </a:rPr>
              <a:t>“</a:t>
            </a:r>
            <a:r>
              <a:rPr lang="en-US" altLang="zh-CN" sz="2000" b="1" dirty="0">
                <a:latin typeface="楷体_GB2312" pitchFamily="49" charset="-122"/>
                <a:ea typeface="楷体_GB2312" pitchFamily="49" charset="-122"/>
              </a:rPr>
              <a:t>FastTrack</a:t>
            </a:r>
            <a:r>
              <a:rPr lang="en-US" altLang="zh-CN" sz="2000" b="1" dirty="0">
                <a:ea typeface="楷体_GB2312" pitchFamily="49" charset="-122"/>
              </a:rPr>
              <a:t>’</a:t>
            </a:r>
            <a:r>
              <a:rPr lang="zh-CN" altLang="en-US" sz="2000" b="1" dirty="0">
                <a:latin typeface="楷体_GB2312" pitchFamily="49" charset="-122"/>
                <a:ea typeface="楷体_GB2312" pitchFamily="49" charset="-122"/>
              </a:rPr>
              <a:t>，方法论和流程改造与设计模板，为项目实施提供管理方面咨询。    </a:t>
            </a:r>
          </a:p>
        </p:txBody>
      </p:sp>
    </p:spTree>
    <p:extLst>
      <p:ext uri="{BB962C8B-B14F-4D97-AF65-F5344CB8AC3E}">
        <p14:creationId xmlns="" xmlns:p14="http://schemas.microsoft.com/office/powerpoint/2010/main" val="23403271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857224" y="1142984"/>
            <a:ext cx="7416800" cy="530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90000"/>
              </a:lnSpc>
            </a:pP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在联想集团上上下下的辛勤配合协作中，</a:t>
            </a:r>
            <a:r>
              <a:rPr lang="en-US" altLang="zh-CN" sz="2000" b="1" dirty="0">
                <a:latin typeface="楷体_GB2312" pitchFamily="49" charset="-122"/>
                <a:ea typeface="楷体_GB2312" pitchFamily="49" charset="-122"/>
              </a:rPr>
              <a:t>2000</a:t>
            </a:r>
            <a:r>
              <a:rPr lang="zh-CN" altLang="en-US" sz="2000" b="1" dirty="0">
                <a:latin typeface="楷体_GB2312" pitchFamily="49" charset="-122"/>
                <a:ea typeface="楷体_GB2312" pitchFamily="49" charset="-122"/>
              </a:rPr>
              <a:t>年</a:t>
            </a: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月</a:t>
            </a:r>
            <a:r>
              <a:rPr lang="en-US" altLang="zh-CN" sz="2000" b="1" dirty="0">
                <a:latin typeface="楷体_GB2312" pitchFamily="49" charset="-122"/>
                <a:ea typeface="楷体_GB2312" pitchFamily="49" charset="-122"/>
              </a:rPr>
              <a:t>5</a:t>
            </a:r>
            <a:r>
              <a:rPr lang="zh-CN" altLang="en-US" sz="2000" b="1" dirty="0">
                <a:latin typeface="楷体_GB2312" pitchFamily="49" charset="-122"/>
                <a:ea typeface="楷体_GB2312" pitchFamily="49" charset="-122"/>
              </a:rPr>
              <a:t>日，联想集团</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系统并行上线，成功实现了联想</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项目实施战略计划和目标。</a:t>
            </a:r>
            <a:r>
              <a:rPr lang="en-US" altLang="zh-CN" sz="2000" b="1" dirty="0">
                <a:latin typeface="楷体_GB2312" pitchFamily="49" charset="-122"/>
                <a:ea typeface="楷体_GB2312" pitchFamily="49" charset="-122"/>
              </a:rPr>
              <a:t>2000</a:t>
            </a:r>
            <a:r>
              <a:rPr lang="zh-CN" altLang="en-US" sz="2000" b="1" dirty="0">
                <a:latin typeface="楷体_GB2312" pitchFamily="49" charset="-122"/>
                <a:ea typeface="楷体_GB2312" pitchFamily="49" charset="-122"/>
              </a:rPr>
              <a:t>年</a:t>
            </a:r>
            <a:r>
              <a:rPr lang="en-US" altLang="zh-CN" sz="2000" b="1" dirty="0">
                <a:latin typeface="楷体_GB2312" pitchFamily="49" charset="-122"/>
                <a:ea typeface="楷体_GB2312" pitchFamily="49" charset="-122"/>
              </a:rPr>
              <a:t>2</a:t>
            </a:r>
            <a:r>
              <a:rPr lang="zh-CN" altLang="en-US" sz="2000" b="1" dirty="0">
                <a:latin typeface="楷体_GB2312" pitchFamily="49" charset="-122"/>
                <a:ea typeface="楷体_GB2312" pitchFamily="49" charset="-122"/>
              </a:rPr>
              <a:t>月</a:t>
            </a:r>
            <a:r>
              <a:rPr lang="en-US" altLang="zh-CN" sz="2000" b="1" dirty="0">
                <a:latin typeface="楷体_GB2312" pitchFamily="49" charset="-122"/>
                <a:ea typeface="楷体_GB2312" pitchFamily="49" charset="-122"/>
              </a:rPr>
              <a:t>14</a:t>
            </a:r>
            <a:r>
              <a:rPr lang="zh-CN" altLang="en-US" sz="2000" b="1" dirty="0">
                <a:latin typeface="楷体_GB2312" pitchFamily="49" charset="-122"/>
                <a:ea typeface="楷体_GB2312" pitchFamily="49" charset="-122"/>
              </a:rPr>
              <a:t>日，联想集团</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系统作为联想集团新的管理信息系统平台，开始独立运行。</a:t>
            </a:r>
          </a:p>
          <a:p>
            <a:pPr eaLnBrk="1" hangingPunct="1">
              <a:lnSpc>
                <a:spcPct val="190000"/>
              </a:lnSpc>
            </a:pPr>
            <a:r>
              <a:rPr lang="zh-CN" altLang="en-US" sz="2000" b="1" dirty="0">
                <a:latin typeface="楷体_GB2312" pitchFamily="49" charset="-122"/>
                <a:ea typeface="楷体_GB2312" pitchFamily="49" charset="-122"/>
              </a:rPr>
              <a:t>   之后，为适应联想集团业务调整的需要，联想</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项目又于</a:t>
            </a:r>
            <a:r>
              <a:rPr lang="en-US" altLang="zh-CN" sz="2000" b="1" dirty="0">
                <a:latin typeface="楷体_GB2312" pitchFamily="49" charset="-122"/>
                <a:ea typeface="楷体_GB2312" pitchFamily="49" charset="-122"/>
              </a:rPr>
              <a:t>2000</a:t>
            </a:r>
            <a:r>
              <a:rPr lang="zh-CN" altLang="en-US" sz="2000" b="1" dirty="0">
                <a:latin typeface="楷体_GB2312" pitchFamily="49" charset="-122"/>
                <a:ea typeface="楷体_GB2312" pitchFamily="49" charset="-122"/>
              </a:rPr>
              <a:t>年</a:t>
            </a:r>
            <a:r>
              <a:rPr lang="en-US" altLang="zh-CN" sz="2000" b="1" dirty="0">
                <a:latin typeface="楷体_GB2312" pitchFamily="49" charset="-122"/>
                <a:ea typeface="楷体_GB2312" pitchFamily="49" charset="-122"/>
              </a:rPr>
              <a:t>3</a:t>
            </a:r>
            <a:r>
              <a:rPr lang="zh-CN" altLang="en-US" sz="2000" b="1" dirty="0">
                <a:latin typeface="楷体_GB2312" pitchFamily="49" charset="-122"/>
                <a:ea typeface="楷体_GB2312" pitchFamily="49" charset="-122"/>
              </a:rPr>
              <a:t>月</a:t>
            </a:r>
            <a:r>
              <a:rPr lang="en-US" altLang="zh-CN" sz="2000" b="1" dirty="0">
                <a:latin typeface="楷体_GB2312" pitchFamily="49" charset="-122"/>
                <a:ea typeface="楷体_GB2312" pitchFamily="49" charset="-122"/>
              </a:rPr>
              <a:t>14</a:t>
            </a:r>
            <a:r>
              <a:rPr lang="zh-CN" altLang="en-US" sz="2000" b="1" dirty="0">
                <a:latin typeface="楷体_GB2312" pitchFamily="49" charset="-122"/>
                <a:ea typeface="楷体_GB2312" pitchFamily="49" charset="-122"/>
              </a:rPr>
              <a:t>日开始了</a:t>
            </a:r>
            <a:r>
              <a:rPr lang="en-US" altLang="zh-CN" sz="2000" b="1" dirty="0">
                <a:solidFill>
                  <a:schemeClr val="hlink"/>
                </a:solidFill>
                <a:latin typeface="楷体_GB2312" pitchFamily="49" charset="-122"/>
                <a:ea typeface="楷体_GB2312" pitchFamily="49" charset="-122"/>
              </a:rPr>
              <a:t>ERP</a:t>
            </a:r>
            <a:r>
              <a:rPr lang="zh-CN" altLang="en-US" sz="2000" b="1" dirty="0">
                <a:solidFill>
                  <a:schemeClr val="hlink"/>
                </a:solidFill>
                <a:latin typeface="楷体_GB2312" pitchFamily="49" charset="-122"/>
                <a:ea typeface="楷体_GB2312" pitchFamily="49" charset="-122"/>
              </a:rPr>
              <a:t>再造工程</a:t>
            </a:r>
            <a:r>
              <a:rPr lang="zh-CN" altLang="en-US" sz="2000" b="1" dirty="0">
                <a:latin typeface="楷体_GB2312" pitchFamily="49" charset="-122"/>
                <a:ea typeface="楷体_GB2312" pitchFamily="49" charset="-122"/>
              </a:rPr>
              <a:t>，就是</a:t>
            </a:r>
            <a:r>
              <a:rPr lang="zh-CN" altLang="en-US" sz="2000" b="1" dirty="0">
                <a:solidFill>
                  <a:schemeClr val="hlink"/>
                </a:solidFill>
                <a:latin typeface="楷体_GB2312" pitchFamily="49" charset="-122"/>
                <a:ea typeface="楷体_GB2312" pitchFamily="49" charset="-122"/>
              </a:rPr>
              <a:t>将已经成功上线运行的</a:t>
            </a:r>
            <a:r>
              <a:rPr lang="en-US" altLang="zh-CN" sz="2000" b="1" dirty="0">
                <a:solidFill>
                  <a:schemeClr val="hlink"/>
                </a:solidFill>
                <a:latin typeface="楷体_GB2312" pitchFamily="49" charset="-122"/>
                <a:ea typeface="楷体_GB2312" pitchFamily="49" charset="-122"/>
              </a:rPr>
              <a:t>ERP</a:t>
            </a:r>
            <a:r>
              <a:rPr lang="zh-CN" altLang="en-US" sz="2000" b="1" dirty="0">
                <a:solidFill>
                  <a:schemeClr val="hlink"/>
                </a:solidFill>
                <a:latin typeface="楷体_GB2312" pitchFamily="49" charset="-122"/>
                <a:ea typeface="楷体_GB2312" pitchFamily="49" charset="-122"/>
              </a:rPr>
              <a:t>系统拆分为联想电脑公司和联想神州数码公司两套系统</a:t>
            </a:r>
            <a:r>
              <a:rPr lang="zh-CN" altLang="en-US" sz="2000" b="1" dirty="0">
                <a:latin typeface="楷体_GB2312" pitchFamily="49" charset="-122"/>
                <a:ea typeface="楷体_GB2312" pitchFamily="49" charset="-122"/>
              </a:rPr>
              <a:t>，再造工程在</a:t>
            </a:r>
            <a:r>
              <a:rPr lang="en-US" altLang="zh-CN" sz="2000" b="1" dirty="0">
                <a:latin typeface="楷体_GB2312" pitchFamily="49" charset="-122"/>
                <a:ea typeface="楷体_GB2312" pitchFamily="49" charset="-122"/>
              </a:rPr>
              <a:t>5</a:t>
            </a:r>
            <a:r>
              <a:rPr lang="zh-CN" altLang="en-US" sz="2000" b="1" dirty="0">
                <a:latin typeface="楷体_GB2312" pitchFamily="49" charset="-122"/>
                <a:ea typeface="楷体_GB2312" pitchFamily="49" charset="-122"/>
              </a:rPr>
              <a:t>月</a:t>
            </a:r>
            <a:r>
              <a:rPr lang="en-US" altLang="zh-CN" sz="2000" b="1" dirty="0">
                <a:latin typeface="楷体_GB2312" pitchFamily="49" charset="-122"/>
                <a:ea typeface="楷体_GB2312" pitchFamily="49" charset="-122"/>
              </a:rPr>
              <a:t>8</a:t>
            </a:r>
            <a:r>
              <a:rPr lang="zh-CN" altLang="en-US" sz="2000" b="1" dirty="0">
                <a:latin typeface="楷体_GB2312" pitchFamily="49" charset="-122"/>
                <a:ea typeface="楷体_GB2312" pitchFamily="49" charset="-122"/>
              </a:rPr>
              <a:t>日胜利上线。</a:t>
            </a:r>
            <a:r>
              <a:rPr lang="en-US" altLang="zh-CN" sz="2000" b="1" dirty="0">
                <a:latin typeface="楷体_GB2312" pitchFamily="49" charset="-122"/>
                <a:ea typeface="楷体_GB2312" pitchFamily="49" charset="-122"/>
              </a:rPr>
              <a:t>8</a:t>
            </a:r>
            <a:r>
              <a:rPr lang="zh-CN" altLang="en-US" sz="2000" b="1" dirty="0">
                <a:latin typeface="楷体_GB2312" pitchFamily="49" charset="-122"/>
                <a:ea typeface="楷体_GB2312" pitchFamily="49" charset="-122"/>
              </a:rPr>
              <a:t>月</a:t>
            </a:r>
            <a:r>
              <a:rPr lang="en-US" altLang="zh-CN" sz="2000" b="1" dirty="0">
                <a:latin typeface="楷体_GB2312" pitchFamily="49" charset="-122"/>
                <a:ea typeface="楷体_GB2312" pitchFamily="49" charset="-122"/>
              </a:rPr>
              <a:t>15</a:t>
            </a:r>
            <a:r>
              <a:rPr lang="zh-CN" altLang="en-US" sz="2000" b="1" dirty="0">
                <a:latin typeface="楷体_GB2312" pitchFamily="49" charset="-122"/>
                <a:ea typeface="楷体_GB2312" pitchFamily="49" charset="-122"/>
              </a:rPr>
              <a:t>日联想</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系统成功运行</a:t>
            </a:r>
            <a:r>
              <a:rPr lang="en-US" altLang="zh-CN" sz="2000" b="1" dirty="0">
                <a:latin typeface="楷体_GB2312" pitchFamily="49" charset="-122"/>
                <a:ea typeface="楷体_GB2312" pitchFamily="49" charset="-122"/>
              </a:rPr>
              <a:t>100</a:t>
            </a:r>
            <a:r>
              <a:rPr lang="zh-CN" altLang="en-US" sz="2000" b="1" dirty="0">
                <a:latin typeface="楷体_GB2312" pitchFamily="49" charset="-122"/>
                <a:ea typeface="楷体_GB2312" pitchFamily="49" charset="-122"/>
              </a:rPr>
              <a:t>天。 </a:t>
            </a:r>
          </a:p>
        </p:txBody>
      </p:sp>
    </p:spTree>
    <p:extLst>
      <p:ext uri="{BB962C8B-B14F-4D97-AF65-F5344CB8AC3E}">
        <p14:creationId xmlns="" xmlns:p14="http://schemas.microsoft.com/office/powerpoint/2010/main" val="42916636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14"/>
          <p:cNvSpPr>
            <a:spLocks noGrp="1"/>
          </p:cNvSpPr>
          <p:nvPr>
            <p:ph idx="1"/>
          </p:nvPr>
        </p:nvSpPr>
        <p:spPr/>
        <p:txBody>
          <a:bodyPr/>
          <a:lstStyle/>
          <a:p>
            <a:pPr eaLnBrk="1" hangingPunct="1">
              <a:lnSpc>
                <a:spcPct val="113000"/>
              </a:lnSpc>
              <a:spcBef>
                <a:spcPts val="600"/>
              </a:spcBef>
              <a:spcAft>
                <a:spcPts val="600"/>
              </a:spcAft>
            </a:pPr>
            <a:r>
              <a:rPr lang="zh-CN" altLang="en-US" sz="3000" dirty="0" smtClean="0"/>
              <a:t>软件产品</a:t>
            </a:r>
          </a:p>
          <a:p>
            <a:pPr lvl="1" eaLnBrk="1" hangingPunct="1">
              <a:lnSpc>
                <a:spcPct val="113000"/>
              </a:lnSpc>
              <a:spcBef>
                <a:spcPts val="600"/>
              </a:spcBef>
              <a:spcAft>
                <a:spcPts val="600"/>
              </a:spcAft>
            </a:pPr>
            <a:r>
              <a:rPr lang="zh-CN" altLang="en-US" sz="2600" dirty="0" smtClean="0"/>
              <a:t>从软件结构而言</a:t>
            </a:r>
            <a:r>
              <a:rPr lang="en-US" altLang="zh-CN" sz="2600" dirty="0" smtClean="0"/>
              <a:t>,</a:t>
            </a:r>
            <a:r>
              <a:rPr lang="zh-CN" altLang="en-US" sz="2600" dirty="0" smtClean="0"/>
              <a:t>现在的</a:t>
            </a:r>
            <a:r>
              <a:rPr lang="en-US" altLang="zh-CN" sz="2600" dirty="0" smtClean="0"/>
              <a:t>ERP</a:t>
            </a:r>
            <a:r>
              <a:rPr lang="zh-CN" altLang="en-US" sz="2600" dirty="0" smtClean="0"/>
              <a:t>必须能够适应互联网</a:t>
            </a:r>
            <a:r>
              <a:rPr lang="en-US" altLang="zh-CN" sz="2600" dirty="0" smtClean="0"/>
              <a:t>,</a:t>
            </a:r>
            <a:r>
              <a:rPr lang="zh-CN" altLang="en-US" sz="2600" dirty="0" smtClean="0"/>
              <a:t>支持跨平台、多组织的应用，电子商务的应用</a:t>
            </a:r>
            <a:r>
              <a:rPr lang="en-US" altLang="zh-CN" sz="2600" dirty="0" smtClean="0"/>
              <a:t>.</a:t>
            </a:r>
          </a:p>
          <a:p>
            <a:pPr lvl="1" eaLnBrk="1" hangingPunct="1">
              <a:lnSpc>
                <a:spcPct val="113000"/>
              </a:lnSpc>
              <a:spcBef>
                <a:spcPts val="600"/>
              </a:spcBef>
              <a:spcAft>
                <a:spcPts val="600"/>
              </a:spcAft>
            </a:pPr>
            <a:r>
              <a:rPr lang="zh-CN" altLang="en-US" sz="2600" dirty="0" smtClean="0"/>
              <a:t>具有广泛的数据、业务逻辑接口，并综合应用了客户机</a:t>
            </a:r>
            <a:r>
              <a:rPr lang="en-US" altLang="zh-CN" sz="2600" dirty="0" smtClean="0"/>
              <a:t>/</a:t>
            </a:r>
            <a:r>
              <a:rPr lang="zh-CN" altLang="en-US" sz="2600" dirty="0" smtClean="0"/>
              <a:t>服务器体系结构、关系数据库结构、面向对象技术、图形用户界面、第四代语言（</a:t>
            </a:r>
            <a:r>
              <a:rPr lang="en-US" altLang="zh-CN" sz="2600" dirty="0" smtClean="0"/>
              <a:t>4GL</a:t>
            </a:r>
            <a:r>
              <a:rPr lang="zh-CN" altLang="en-US" sz="2600" dirty="0" smtClean="0"/>
              <a:t>）、网络通讯等</a:t>
            </a:r>
            <a:r>
              <a:rPr lang="zh-CN" altLang="en-US" sz="2600" dirty="0" smtClean="0">
                <a:solidFill>
                  <a:srgbClr val="C00000"/>
                </a:solidFill>
              </a:rPr>
              <a:t>信息产业成果，以</a:t>
            </a:r>
            <a:r>
              <a:rPr lang="en-US" altLang="zh-CN" sz="2600" dirty="0" smtClean="0">
                <a:solidFill>
                  <a:srgbClr val="C00000"/>
                </a:solidFill>
              </a:rPr>
              <a:t>ERP</a:t>
            </a:r>
            <a:r>
              <a:rPr lang="zh-CN" altLang="en-US" sz="2600" dirty="0" smtClean="0">
                <a:solidFill>
                  <a:srgbClr val="C00000"/>
                </a:solidFill>
              </a:rPr>
              <a:t>管理思想为灵魂的软件产品</a:t>
            </a:r>
          </a:p>
          <a:p>
            <a:pPr eaLnBrk="1" hangingPunct="1">
              <a:lnSpc>
                <a:spcPct val="113000"/>
              </a:lnSpc>
              <a:spcBef>
                <a:spcPts val="600"/>
              </a:spcBef>
              <a:spcAft>
                <a:spcPts val="600"/>
              </a:spcAft>
            </a:pPr>
            <a:endParaRPr lang="zh-CN" altLang="en-US" sz="3000" dirty="0" smtClean="0"/>
          </a:p>
        </p:txBody>
      </p:sp>
    </p:spTree>
    <p:extLst>
      <p:ext uri="{BB962C8B-B14F-4D97-AF65-F5344CB8AC3E}">
        <p14:creationId xmlns="" xmlns:p14="http://schemas.microsoft.com/office/powerpoint/2010/main" val="13922924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rrowheads="1"/>
          </p:cNvSpPr>
          <p:nvPr>
            <p:ph type="title"/>
          </p:nvPr>
        </p:nvSpPr>
        <p:spPr>
          <a:xfrm>
            <a:off x="304800" y="304800"/>
            <a:ext cx="8540750" cy="674688"/>
          </a:xfrm>
        </p:spPr>
        <p:txBody>
          <a:bodyPr/>
          <a:lstStyle/>
          <a:p>
            <a:pPr eaLnBrk="1" hangingPunct="1">
              <a:defRPr/>
            </a:pPr>
            <a:r>
              <a:rPr lang="en-US" altLang="zh-CN" sz="2700" dirty="0">
                <a:effectLst>
                  <a:outerShdw blurRad="38100" dist="38100" dir="2700000" algn="tl">
                    <a:srgbClr val="C0C0C0"/>
                  </a:outerShdw>
                </a:effectLst>
                <a:latin typeface="Times New Roman" pitchFamily="18" charset="0"/>
                <a:ea typeface="华文新魏" pitchFamily="2" charset="-122"/>
              </a:rPr>
              <a:t>2</a:t>
            </a:r>
            <a:r>
              <a:rPr lang="zh-CN" altLang="en-US" sz="2700" dirty="0">
                <a:effectLst>
                  <a:outerShdw blurRad="38100" dist="38100" dir="2700000" algn="tl">
                    <a:srgbClr val="C0C0C0"/>
                  </a:outerShdw>
                </a:effectLst>
                <a:latin typeface="Times New Roman" pitchFamily="18" charset="0"/>
                <a:ea typeface="华文新魏" pitchFamily="2" charset="-122"/>
              </a:rPr>
              <a:t>、如何成功实施</a:t>
            </a:r>
            <a:r>
              <a:rPr lang="en-US" altLang="zh-CN" sz="2700" dirty="0">
                <a:effectLst>
                  <a:outerShdw blurRad="38100" dist="38100" dir="2700000" algn="tl">
                    <a:srgbClr val="C0C0C0"/>
                  </a:outerShdw>
                </a:effectLst>
                <a:latin typeface="Times New Roman" pitchFamily="18" charset="0"/>
                <a:ea typeface="华文新魏" pitchFamily="2" charset="-122"/>
              </a:rPr>
              <a:t>ERP?</a:t>
            </a:r>
          </a:p>
        </p:txBody>
      </p:sp>
      <p:sp>
        <p:nvSpPr>
          <p:cNvPr id="121859" name="Text Box 3"/>
          <p:cNvSpPr txBox="1">
            <a:spLocks noChangeArrowheads="1"/>
          </p:cNvSpPr>
          <p:nvPr/>
        </p:nvSpPr>
        <p:spPr bwMode="auto">
          <a:xfrm>
            <a:off x="3563938" y="4244975"/>
            <a:ext cx="5122862" cy="1920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latin typeface="方正仿宋简体"/>
                <a:ea typeface="方正仿宋简体"/>
                <a:cs typeface="方正仿宋简体"/>
              </a:rPr>
              <a:t>     </a:t>
            </a:r>
            <a:r>
              <a:rPr lang="zh-CN" altLang="en-US" sz="2000" b="1" dirty="0">
                <a:latin typeface="楷体_GB2312" pitchFamily="49" charset="-122"/>
                <a:ea typeface="楷体_GB2312" pitchFamily="49" charset="-122"/>
              </a:rPr>
              <a:t>第一波</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项目的实施模块包括</a:t>
            </a:r>
            <a:r>
              <a:rPr lang="zh-CN" altLang="en-US" sz="2000" b="1" dirty="0">
                <a:solidFill>
                  <a:schemeClr val="hlink"/>
                </a:solidFill>
                <a:latin typeface="楷体_GB2312" pitchFamily="49" charset="-122"/>
                <a:ea typeface="楷体_GB2312" pitchFamily="49" charset="-122"/>
              </a:rPr>
              <a:t>财务会计、管理会计、销售与分销、物料管理、生产计划</a:t>
            </a:r>
            <a:r>
              <a:rPr lang="zh-CN" altLang="en-US" sz="2000" b="1" dirty="0">
                <a:latin typeface="楷体_GB2312" pitchFamily="49" charset="-122"/>
                <a:ea typeface="楷体_GB2312" pitchFamily="49" charset="-122"/>
              </a:rPr>
              <a:t>五大模块和</a:t>
            </a:r>
            <a:r>
              <a:rPr lang="zh-CN" altLang="en-US" sz="2000" b="1" dirty="0">
                <a:solidFill>
                  <a:schemeClr val="hlink"/>
                </a:solidFill>
                <a:latin typeface="楷体_GB2312" pitchFamily="49" charset="-122"/>
                <a:ea typeface="楷体_GB2312" pitchFamily="49" charset="-122"/>
              </a:rPr>
              <a:t>电子商务</a:t>
            </a:r>
            <a:r>
              <a:rPr lang="zh-CN" altLang="en-US" sz="2000" b="1" dirty="0">
                <a:latin typeface="楷体_GB2312" pitchFamily="49" charset="-122"/>
                <a:ea typeface="楷体_GB2312" pitchFamily="49" charset="-122"/>
              </a:rPr>
              <a:t>部分，是国内目前为止一次性实施模块最多的企业。</a:t>
            </a:r>
            <a:r>
              <a:rPr lang="zh-CN" altLang="en-US" sz="2000" b="1" dirty="0">
                <a:ea typeface="楷体_GB2312" pitchFamily="49" charset="-122"/>
              </a:rPr>
              <a:t> </a:t>
            </a:r>
            <a:r>
              <a:rPr lang="zh-CN" altLang="en-US" sz="2000" dirty="0">
                <a:ea typeface="楷体_GB2312" pitchFamily="49" charset="-122"/>
              </a:rPr>
              <a:t>  </a:t>
            </a:r>
            <a:endParaRPr lang="zh-CN" altLang="en-US" sz="2000" dirty="0">
              <a:latin typeface="楷体_GB2312" pitchFamily="49" charset="-122"/>
              <a:ea typeface="楷体_GB2312" pitchFamily="49" charset="-122"/>
            </a:endParaRPr>
          </a:p>
        </p:txBody>
      </p:sp>
      <p:grpSp>
        <p:nvGrpSpPr>
          <p:cNvPr id="121860" name="Group 4"/>
          <p:cNvGrpSpPr>
            <a:grpSpLocks/>
          </p:cNvGrpSpPr>
          <p:nvPr/>
        </p:nvGrpSpPr>
        <p:grpSpPr bwMode="auto">
          <a:xfrm>
            <a:off x="854075" y="1244600"/>
            <a:ext cx="7299325" cy="3913188"/>
            <a:chOff x="445" y="573"/>
            <a:chExt cx="4113" cy="2465"/>
          </a:xfrm>
        </p:grpSpPr>
        <p:sp>
          <p:nvSpPr>
            <p:cNvPr id="121861" name="Rectangle 5"/>
            <p:cNvSpPr>
              <a:spLocks noChangeArrowheads="1"/>
            </p:cNvSpPr>
            <p:nvPr/>
          </p:nvSpPr>
          <p:spPr bwMode="auto">
            <a:xfrm>
              <a:off x="2018" y="573"/>
              <a:ext cx="998" cy="362"/>
            </a:xfrm>
            <a:prstGeom prst="rect">
              <a:avLst/>
            </a:prstGeom>
            <a:noFill/>
            <a:ln w="12700" algn="ctr">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楷体_GB2312" pitchFamily="49" charset="-122"/>
                  <a:ea typeface="楷体_GB2312" pitchFamily="49" charset="-122"/>
                </a:rPr>
                <a:t>联想</a:t>
              </a:r>
              <a:r>
                <a:rPr lang="en-US" altLang="zh-CN" sz="2400" b="1">
                  <a:latin typeface="楷体_GB2312" pitchFamily="49" charset="-122"/>
                  <a:ea typeface="楷体_GB2312" pitchFamily="49" charset="-122"/>
                </a:rPr>
                <a:t>ERP</a:t>
              </a:r>
            </a:p>
          </p:txBody>
        </p:sp>
        <p:sp>
          <p:nvSpPr>
            <p:cNvPr id="121862" name="Rectangle 6"/>
            <p:cNvSpPr>
              <a:spLocks noChangeArrowheads="1"/>
            </p:cNvSpPr>
            <p:nvPr/>
          </p:nvSpPr>
          <p:spPr bwMode="auto">
            <a:xfrm>
              <a:off x="566" y="1117"/>
              <a:ext cx="998" cy="362"/>
            </a:xfrm>
            <a:prstGeom prst="rect">
              <a:avLst/>
            </a:prstGeom>
            <a:noFill/>
            <a:ln w="12700" algn="ctr">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楷体_GB2312" pitchFamily="49" charset="-122"/>
                  <a:ea typeface="楷体_GB2312" pitchFamily="49" charset="-122"/>
                </a:rPr>
                <a:t>生产制造</a:t>
              </a:r>
            </a:p>
          </p:txBody>
        </p:sp>
        <p:sp>
          <p:nvSpPr>
            <p:cNvPr id="121863" name="Rectangle 7"/>
            <p:cNvSpPr>
              <a:spLocks noChangeArrowheads="1"/>
            </p:cNvSpPr>
            <p:nvPr/>
          </p:nvSpPr>
          <p:spPr bwMode="auto">
            <a:xfrm>
              <a:off x="2018" y="1117"/>
              <a:ext cx="998" cy="362"/>
            </a:xfrm>
            <a:prstGeom prst="rect">
              <a:avLst/>
            </a:prstGeom>
            <a:noFill/>
            <a:ln w="12700" algn="ctr">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楷体_GB2312" pitchFamily="49" charset="-122"/>
                  <a:ea typeface="楷体_GB2312" pitchFamily="49" charset="-122"/>
                </a:rPr>
                <a:t>销售</a:t>
              </a:r>
            </a:p>
          </p:txBody>
        </p:sp>
        <p:sp>
          <p:nvSpPr>
            <p:cNvPr id="121864" name="Rectangle 8"/>
            <p:cNvSpPr>
              <a:spLocks noChangeArrowheads="1"/>
            </p:cNvSpPr>
            <p:nvPr/>
          </p:nvSpPr>
          <p:spPr bwMode="auto">
            <a:xfrm>
              <a:off x="3560" y="1117"/>
              <a:ext cx="998" cy="362"/>
            </a:xfrm>
            <a:prstGeom prst="rect">
              <a:avLst/>
            </a:prstGeom>
            <a:noFill/>
            <a:ln w="12700" algn="ctr">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楷体_GB2312" pitchFamily="49" charset="-122"/>
                  <a:ea typeface="楷体_GB2312" pitchFamily="49" charset="-122"/>
                </a:rPr>
                <a:t>系统集成</a:t>
              </a:r>
            </a:p>
          </p:txBody>
        </p:sp>
        <p:sp>
          <p:nvSpPr>
            <p:cNvPr id="121865" name="Text Box 9"/>
            <p:cNvSpPr txBox="1">
              <a:spLocks noChangeArrowheads="1"/>
            </p:cNvSpPr>
            <p:nvPr/>
          </p:nvSpPr>
          <p:spPr bwMode="auto">
            <a:xfrm>
              <a:off x="445" y="1706"/>
              <a:ext cx="283" cy="1330"/>
            </a:xfrm>
            <a:prstGeom prst="rect">
              <a:avLst/>
            </a:prstGeom>
            <a:noFill/>
            <a:ln w="12700" algn="ctr">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ea typeface="楷体_GB2312" pitchFamily="49" charset="-122"/>
                </a:rPr>
                <a:t>自主研发生产制造</a:t>
              </a:r>
              <a:endParaRPr lang="zh-CN" altLang="en-US" sz="2000">
                <a:ea typeface="楷体_GB2312" pitchFamily="49" charset="-122"/>
              </a:endParaRPr>
            </a:p>
          </p:txBody>
        </p:sp>
        <p:sp>
          <p:nvSpPr>
            <p:cNvPr id="121866" name="Text Box 10"/>
            <p:cNvSpPr txBox="1">
              <a:spLocks noChangeArrowheads="1"/>
            </p:cNvSpPr>
            <p:nvPr/>
          </p:nvSpPr>
          <p:spPr bwMode="auto">
            <a:xfrm>
              <a:off x="928" y="1713"/>
              <a:ext cx="283" cy="1316"/>
            </a:xfrm>
            <a:prstGeom prst="rect">
              <a:avLst/>
            </a:prstGeom>
            <a:noFill/>
            <a:ln w="12700" algn="ctr">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ea typeface="楷体_GB2312" pitchFamily="49" charset="-122"/>
                </a:rPr>
                <a:t>组装</a:t>
              </a:r>
            </a:p>
          </p:txBody>
        </p:sp>
        <p:sp>
          <p:nvSpPr>
            <p:cNvPr id="121867" name="Text Box 11"/>
            <p:cNvSpPr txBox="1">
              <a:spLocks noChangeArrowheads="1"/>
            </p:cNvSpPr>
            <p:nvPr/>
          </p:nvSpPr>
          <p:spPr bwMode="auto">
            <a:xfrm>
              <a:off x="1376" y="1722"/>
              <a:ext cx="282" cy="1316"/>
            </a:xfrm>
            <a:prstGeom prst="rect">
              <a:avLst/>
            </a:prstGeom>
            <a:noFill/>
            <a:ln w="12700" algn="ctr">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楷体_GB2312" pitchFamily="49" charset="-122"/>
                  <a:ea typeface="楷体_GB2312" pitchFamily="49" charset="-122"/>
                </a:rPr>
                <a:t>对</a:t>
              </a:r>
              <a:r>
                <a:rPr lang="en-US" altLang="zh-CN" sz="2000" b="1">
                  <a:latin typeface="楷体_GB2312" pitchFamily="49" charset="-122"/>
                  <a:ea typeface="楷体_GB2312" pitchFamily="49" charset="-122"/>
                </a:rPr>
                <a:t>0EM</a:t>
              </a:r>
              <a:r>
                <a:rPr lang="zh-CN" altLang="en-US" sz="2000" b="1">
                  <a:latin typeface="楷体_GB2312" pitchFamily="49" charset="-122"/>
                  <a:ea typeface="楷体_GB2312" pitchFamily="49" charset="-122"/>
                </a:rPr>
                <a:t>生产的管理</a:t>
              </a:r>
            </a:p>
          </p:txBody>
        </p:sp>
        <p:sp>
          <p:nvSpPr>
            <p:cNvPr id="121868" name="Rectangle 12"/>
            <p:cNvSpPr>
              <a:spLocks noChangeArrowheads="1"/>
            </p:cNvSpPr>
            <p:nvPr/>
          </p:nvSpPr>
          <p:spPr bwMode="auto">
            <a:xfrm>
              <a:off x="1882" y="1842"/>
              <a:ext cx="1270" cy="642"/>
            </a:xfrm>
            <a:prstGeom prst="rect">
              <a:avLst/>
            </a:prstGeom>
            <a:noFill/>
            <a:ln w="12700" algn="ctr">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楷体_GB2312" pitchFamily="49" charset="-122"/>
                  <a:ea typeface="楷体_GB2312" pitchFamily="49" charset="-122"/>
                </a:rPr>
                <a:t>销售涉及两大子公司</a:t>
              </a:r>
              <a:r>
                <a:rPr lang="en-US" altLang="zh-CN" sz="2000" b="1">
                  <a:latin typeface="楷体_GB2312" pitchFamily="49" charset="-122"/>
                  <a:ea typeface="楷体_GB2312" pitchFamily="49" charset="-122"/>
                </a:rPr>
                <a:t>4000</a:t>
              </a:r>
              <a:r>
                <a:rPr lang="zh-CN" altLang="en-US" sz="2000" b="1">
                  <a:latin typeface="楷体_GB2312" pitchFamily="49" charset="-122"/>
                  <a:ea typeface="楷体_GB2312" pitchFamily="49" charset="-122"/>
                </a:rPr>
                <a:t>余家代理分销商的管理</a:t>
              </a:r>
            </a:p>
          </p:txBody>
        </p:sp>
        <p:cxnSp>
          <p:nvCxnSpPr>
            <p:cNvPr id="121869" name="AutoShape 13"/>
            <p:cNvCxnSpPr>
              <a:cxnSpLocks noChangeShapeType="1"/>
              <a:stCxn id="121861" idx="2"/>
              <a:endCxn id="121863" idx="0"/>
            </p:cNvCxnSpPr>
            <p:nvPr/>
          </p:nvCxnSpPr>
          <p:spPr bwMode="auto">
            <a:xfrm>
              <a:off x="2517" y="935"/>
              <a:ext cx="0" cy="182"/>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cxnSp>
          <p:nvCxnSpPr>
            <p:cNvPr id="121870" name="AutoShape 14"/>
            <p:cNvCxnSpPr>
              <a:cxnSpLocks noChangeShapeType="1"/>
              <a:stCxn id="121862" idx="0"/>
              <a:endCxn id="121861" idx="2"/>
            </p:cNvCxnSpPr>
            <p:nvPr/>
          </p:nvCxnSpPr>
          <p:spPr bwMode="auto">
            <a:xfrm flipV="1">
              <a:off x="1065" y="935"/>
              <a:ext cx="1452" cy="182"/>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cxnSp>
          <p:nvCxnSpPr>
            <p:cNvPr id="121871" name="AutoShape 15"/>
            <p:cNvCxnSpPr>
              <a:cxnSpLocks noChangeShapeType="1"/>
              <a:stCxn id="121861" idx="2"/>
              <a:endCxn id="121864" idx="0"/>
            </p:cNvCxnSpPr>
            <p:nvPr/>
          </p:nvCxnSpPr>
          <p:spPr bwMode="auto">
            <a:xfrm>
              <a:off x="2517" y="935"/>
              <a:ext cx="1542" cy="182"/>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cxnSp>
          <p:nvCxnSpPr>
            <p:cNvPr id="121872" name="AutoShape 16"/>
            <p:cNvCxnSpPr>
              <a:cxnSpLocks noChangeShapeType="1"/>
              <a:stCxn id="121862" idx="2"/>
              <a:endCxn id="121865" idx="0"/>
            </p:cNvCxnSpPr>
            <p:nvPr/>
          </p:nvCxnSpPr>
          <p:spPr bwMode="auto">
            <a:xfrm flipH="1">
              <a:off x="570" y="1479"/>
              <a:ext cx="495" cy="227"/>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cxnSp>
          <p:nvCxnSpPr>
            <p:cNvPr id="121873" name="AutoShape 17"/>
            <p:cNvCxnSpPr>
              <a:cxnSpLocks noChangeShapeType="1"/>
              <a:stCxn id="121862" idx="2"/>
              <a:endCxn id="121866" idx="0"/>
            </p:cNvCxnSpPr>
            <p:nvPr/>
          </p:nvCxnSpPr>
          <p:spPr bwMode="auto">
            <a:xfrm flipH="1">
              <a:off x="1053" y="1479"/>
              <a:ext cx="12" cy="234"/>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cxnSp>
          <p:nvCxnSpPr>
            <p:cNvPr id="121874" name="AutoShape 18"/>
            <p:cNvCxnSpPr>
              <a:cxnSpLocks noChangeShapeType="1"/>
              <a:stCxn id="121862" idx="2"/>
              <a:endCxn id="121867" idx="0"/>
            </p:cNvCxnSpPr>
            <p:nvPr/>
          </p:nvCxnSpPr>
          <p:spPr bwMode="auto">
            <a:xfrm>
              <a:off x="1065" y="1479"/>
              <a:ext cx="435" cy="243"/>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cxnSp>
          <p:nvCxnSpPr>
            <p:cNvPr id="121875" name="AutoShape 19"/>
            <p:cNvCxnSpPr>
              <a:cxnSpLocks noChangeShapeType="1"/>
              <a:stCxn id="121863" idx="2"/>
            </p:cNvCxnSpPr>
            <p:nvPr/>
          </p:nvCxnSpPr>
          <p:spPr bwMode="auto">
            <a:xfrm>
              <a:off x="2517" y="1479"/>
              <a:ext cx="0" cy="363"/>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 xmlns:p14="http://schemas.microsoft.com/office/powerpoint/2010/main" val="152685206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900113" y="836613"/>
            <a:ext cx="7416800" cy="472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90000"/>
              </a:lnSpc>
            </a:pPr>
            <a:r>
              <a:rPr lang="en-US" altLang="zh-CN" sz="2000" b="1" dirty="0">
                <a:latin typeface="楷体_GB2312" pitchFamily="49" charset="-122"/>
                <a:ea typeface="楷体_GB2312" pitchFamily="49" charset="-122"/>
              </a:rPr>
              <a:t>  </a:t>
            </a:r>
            <a:r>
              <a:rPr lang="en-US" altLang="zh-CN" sz="2000" b="1" dirty="0">
                <a:ea typeface="楷体_GB2312" pitchFamily="49" charset="-122"/>
              </a:rPr>
              <a:t>   </a:t>
            </a: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通过</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的实施，联想集团清理、规范和优化了</a:t>
            </a:r>
            <a:r>
              <a:rPr lang="en-US" altLang="zh-CN" sz="2000" b="1" dirty="0">
                <a:latin typeface="楷体_GB2312" pitchFamily="49" charset="-122"/>
                <a:ea typeface="楷体_GB2312" pitchFamily="49" charset="-122"/>
              </a:rPr>
              <a:t>77</a:t>
            </a:r>
            <a:r>
              <a:rPr lang="zh-CN" altLang="en-US" sz="2000" b="1" dirty="0">
                <a:latin typeface="楷体_GB2312" pitchFamily="49" charset="-122"/>
                <a:ea typeface="楷体_GB2312" pitchFamily="49" charset="-122"/>
              </a:rPr>
              <a:t>个业务流程，主要是三个层次的工作</a:t>
            </a:r>
            <a:r>
              <a:rPr lang="en-US" altLang="zh-CN" sz="2000" b="1" dirty="0">
                <a:latin typeface="楷体_GB2312" pitchFamily="49" charset="-122"/>
                <a:ea typeface="楷体_GB2312" pitchFamily="49" charset="-122"/>
              </a:rPr>
              <a:t>:</a:t>
            </a:r>
          </a:p>
          <a:p>
            <a:pPr eaLnBrk="1" hangingPunct="1">
              <a:lnSpc>
                <a:spcPct val="190000"/>
              </a:lnSpc>
            </a:pP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第一个层次是</a:t>
            </a:r>
            <a:r>
              <a:rPr lang="zh-CN" altLang="en-US" sz="2000" b="1" dirty="0">
                <a:solidFill>
                  <a:schemeClr val="hlink"/>
                </a:solidFill>
                <a:latin typeface="楷体_GB2312" pitchFamily="49" charset="-122"/>
                <a:ea typeface="楷体_GB2312" pitchFamily="49" charset="-122"/>
              </a:rPr>
              <a:t>清理、规范了现有流程</a:t>
            </a:r>
            <a:r>
              <a:rPr lang="zh-CN" altLang="en-US" sz="2000" b="1" dirty="0">
                <a:latin typeface="楷体_GB2312" pitchFamily="49" charset="-122"/>
                <a:ea typeface="楷体_GB2312" pitchFamily="49" charset="-122"/>
              </a:rPr>
              <a:t>，找出缺少的流程，把不规范的流程规范化；</a:t>
            </a:r>
          </a:p>
          <a:p>
            <a:pPr eaLnBrk="1" hangingPunct="1">
              <a:lnSpc>
                <a:spcPct val="190000"/>
              </a:lnSpc>
            </a:pPr>
            <a:r>
              <a:rPr lang="zh-CN" altLang="en-US" sz="2000" b="1" dirty="0">
                <a:latin typeface="楷体_GB2312" pitchFamily="49" charset="-122"/>
                <a:ea typeface="楷体_GB2312" pitchFamily="49" charset="-122"/>
              </a:rPr>
              <a:t>    第二个层次是</a:t>
            </a:r>
            <a:r>
              <a:rPr lang="zh-CN" altLang="en-US" sz="2000" b="1" dirty="0">
                <a:solidFill>
                  <a:schemeClr val="hlink"/>
                </a:solidFill>
                <a:latin typeface="楷体_GB2312" pitchFamily="49" charset="-122"/>
                <a:ea typeface="楷体_GB2312" pitchFamily="49" charset="-122"/>
              </a:rPr>
              <a:t>对流程的系统化、集成化</a:t>
            </a:r>
            <a:r>
              <a:rPr lang="zh-CN" altLang="en-US" sz="2000" b="1" dirty="0">
                <a:latin typeface="楷体_GB2312" pitchFamily="49" charset="-122"/>
                <a:ea typeface="楷体_GB2312" pitchFamily="49" charset="-122"/>
              </a:rPr>
              <a:t>，成了几个相互之间协同作业的支持子系统，例如财务、销售、生产制造、采购等</a:t>
            </a:r>
            <a:r>
              <a:rPr lang="en-US" altLang="zh-CN" sz="2000" b="1" dirty="0">
                <a:latin typeface="楷体_GB2312" pitchFamily="49" charset="-122"/>
                <a:ea typeface="楷体_GB2312" pitchFamily="49" charset="-122"/>
              </a:rPr>
              <a:t>;</a:t>
            </a:r>
          </a:p>
          <a:p>
            <a:pPr eaLnBrk="1" hangingPunct="1">
              <a:lnSpc>
                <a:spcPct val="190000"/>
              </a:lnSpc>
            </a:pP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第三层次是将这些优化统一的流程在计算机系统中实现，即</a:t>
            </a:r>
            <a:r>
              <a:rPr lang="zh-CN" altLang="en-US" sz="2000" b="1" dirty="0">
                <a:solidFill>
                  <a:schemeClr val="hlink"/>
                </a:solidFill>
                <a:latin typeface="楷体_GB2312" pitchFamily="49" charset="-122"/>
                <a:ea typeface="楷体_GB2312" pitchFamily="49" charset="-122"/>
              </a:rPr>
              <a:t>电子化</a:t>
            </a:r>
            <a:r>
              <a:rPr lang="zh-CN" altLang="en-US" sz="2000" b="1" dirty="0">
                <a:latin typeface="楷体_GB2312" pitchFamily="49" charset="-122"/>
                <a:ea typeface="楷体_GB2312" pitchFamily="49" charset="-122"/>
              </a:rPr>
              <a:t>，达到信息的集成、准确和实时。</a:t>
            </a:r>
          </a:p>
        </p:txBody>
      </p:sp>
    </p:spTree>
    <p:extLst>
      <p:ext uri="{BB962C8B-B14F-4D97-AF65-F5344CB8AC3E}">
        <p14:creationId xmlns="" xmlns:p14="http://schemas.microsoft.com/office/powerpoint/2010/main" val="68261444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900113" y="1052513"/>
            <a:ext cx="7559675" cy="530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90000"/>
              </a:lnSpc>
            </a:pPr>
            <a:r>
              <a:rPr lang="en-US" altLang="zh-CN" sz="2000" b="1" dirty="0">
                <a:latin typeface="楷体_GB2312" pitchFamily="49" charset="-122"/>
                <a:ea typeface="楷体_GB2312" pitchFamily="49" charset="-122"/>
              </a:rPr>
              <a:t>  </a:t>
            </a:r>
            <a:r>
              <a:rPr lang="en-US" altLang="zh-CN" sz="2000" b="1" dirty="0">
                <a:ea typeface="楷体_GB2312" pitchFamily="49" charset="-122"/>
              </a:rPr>
              <a:t>   </a:t>
            </a:r>
            <a:r>
              <a:rPr lang="zh-CN" altLang="en-US" sz="2000" b="1" dirty="0">
                <a:latin typeface="楷体_GB2312" pitchFamily="49" charset="-122"/>
                <a:ea typeface="楷体_GB2312" pitchFamily="49" charset="-122"/>
              </a:rPr>
              <a:t>在整个集团范围内成功实施</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，联想也克服了数不清的困难：</a:t>
            </a:r>
          </a:p>
          <a:p>
            <a:pPr eaLnBrk="1" hangingPunct="1">
              <a:lnSpc>
                <a:spcPct val="190000"/>
              </a:lnSpc>
            </a:pP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、联想常务副总裁李勤首先把成功的原因归结为</a:t>
            </a:r>
            <a:r>
              <a:rPr lang="zh-CN" altLang="en-US" sz="2000" b="1" dirty="0">
                <a:solidFill>
                  <a:schemeClr val="hlink"/>
                </a:solidFill>
                <a:latin typeface="楷体_GB2312" pitchFamily="49" charset="-122"/>
                <a:ea typeface="楷体_GB2312" pitchFamily="49" charset="-122"/>
              </a:rPr>
              <a:t>企业领导的重视</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工程是个</a:t>
            </a:r>
            <a:r>
              <a:rPr lang="zh-CN" altLang="en-US" sz="2000" b="1" dirty="0">
                <a:ea typeface="楷体_GB2312" pitchFamily="49" charset="-122"/>
              </a:rPr>
              <a:t>“</a:t>
            </a:r>
            <a:r>
              <a:rPr lang="zh-CN" altLang="en-US" sz="2000" b="1" dirty="0">
                <a:latin typeface="楷体_GB2312" pitchFamily="49" charset="-122"/>
                <a:ea typeface="楷体_GB2312" pitchFamily="49" charset="-122"/>
              </a:rPr>
              <a:t>一把手工程</a:t>
            </a:r>
            <a:r>
              <a:rPr lang="zh-CN" altLang="en-US" sz="2000" b="1" dirty="0">
                <a:ea typeface="楷体_GB2312" pitchFamily="49" charset="-122"/>
              </a:rPr>
              <a:t>”</a:t>
            </a:r>
            <a:r>
              <a:rPr lang="zh-CN" altLang="en-US" sz="2000" b="1" dirty="0">
                <a:latin typeface="楷体_GB2312" pitchFamily="49" charset="-122"/>
                <a:ea typeface="楷体_GB2312" pitchFamily="49" charset="-122"/>
              </a:rPr>
              <a:t>，在联想看来一把手工程包括三个方面的含义</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出了问题追究各级一把手的责任；每个成员都有责任；领导主持实施的全过程。</a:t>
            </a:r>
          </a:p>
          <a:p>
            <a:pPr eaLnBrk="1" hangingPunct="1">
              <a:lnSpc>
                <a:spcPct val="190000"/>
              </a:lnSpc>
            </a:pPr>
            <a:r>
              <a:rPr lang="en-US" altLang="zh-CN" sz="2000" b="1" dirty="0">
                <a:latin typeface="楷体_GB2312" pitchFamily="49" charset="-122"/>
                <a:ea typeface="楷体_GB2312" pitchFamily="49" charset="-122"/>
              </a:rPr>
              <a:t>2</a:t>
            </a:r>
            <a:r>
              <a:rPr lang="zh-CN" altLang="en-US" sz="2000" b="1" dirty="0">
                <a:latin typeface="楷体_GB2312" pitchFamily="49" charset="-122"/>
                <a:ea typeface="楷体_GB2312" pitchFamily="49" charset="-122"/>
              </a:rPr>
              <a:t>、</a:t>
            </a:r>
            <a:r>
              <a:rPr lang="zh-CN" altLang="en-US" sz="2000" b="1" dirty="0">
                <a:solidFill>
                  <a:schemeClr val="hlink"/>
                </a:solidFill>
                <a:latin typeface="楷体_GB2312" pitchFamily="49" charset="-122"/>
                <a:ea typeface="楷体_GB2312" pitchFamily="49" charset="-122"/>
              </a:rPr>
              <a:t>为</a:t>
            </a:r>
            <a:r>
              <a:rPr lang="en-US" altLang="zh-CN" sz="2000" b="1" dirty="0">
                <a:solidFill>
                  <a:schemeClr val="hlink"/>
                </a:solidFill>
                <a:latin typeface="楷体_GB2312" pitchFamily="49" charset="-122"/>
                <a:ea typeface="楷体_GB2312" pitchFamily="49" charset="-122"/>
              </a:rPr>
              <a:t>ERP</a:t>
            </a:r>
            <a:r>
              <a:rPr lang="zh-CN" altLang="en-US" sz="2000" b="1" dirty="0">
                <a:solidFill>
                  <a:schemeClr val="hlink"/>
                </a:solidFill>
                <a:latin typeface="楷体_GB2312" pitchFamily="49" charset="-122"/>
                <a:ea typeface="楷体_GB2312" pitchFamily="49" charset="-122"/>
              </a:rPr>
              <a:t>的实施制定了可行的目标</a:t>
            </a:r>
            <a:r>
              <a:rPr lang="zh-CN" altLang="en-US" sz="2000" b="1" dirty="0">
                <a:latin typeface="楷体_GB2312" pitchFamily="49" charset="-122"/>
                <a:ea typeface="楷体_GB2312" pitchFamily="49" charset="-122"/>
              </a:rPr>
              <a:t>。</a:t>
            </a:r>
          </a:p>
          <a:p>
            <a:pPr eaLnBrk="1" hangingPunct="1">
              <a:lnSpc>
                <a:spcPct val="190000"/>
              </a:lnSpc>
            </a:pPr>
            <a:r>
              <a:rPr lang="en-US" altLang="zh-CN" sz="2000" b="1" dirty="0">
                <a:latin typeface="楷体_GB2312" pitchFamily="49" charset="-122"/>
                <a:ea typeface="楷体_GB2312" pitchFamily="49" charset="-122"/>
              </a:rPr>
              <a:t>3</a:t>
            </a:r>
            <a:r>
              <a:rPr lang="zh-CN" altLang="en-US" sz="2000" b="1" dirty="0">
                <a:latin typeface="楷体_GB2312" pitchFamily="49" charset="-122"/>
                <a:ea typeface="楷体_GB2312" pitchFamily="49" charset="-122"/>
              </a:rPr>
              <a:t>、</a:t>
            </a:r>
            <a:r>
              <a:rPr lang="zh-CN" altLang="en-US" sz="2000" b="1" dirty="0">
                <a:solidFill>
                  <a:schemeClr val="hlink"/>
                </a:solidFill>
                <a:latin typeface="楷体_GB2312" pitchFamily="49" charset="-122"/>
                <a:ea typeface="楷体_GB2312" pitchFamily="49" charset="-122"/>
              </a:rPr>
              <a:t>要有足够的投入</a:t>
            </a:r>
            <a:r>
              <a:rPr lang="zh-CN" altLang="en-US" sz="2000" b="1" dirty="0">
                <a:latin typeface="楷体_GB2312" pitchFamily="49" charset="-122"/>
                <a:ea typeface="楷体_GB2312" pitchFamily="49" charset="-122"/>
              </a:rPr>
              <a:t>。</a:t>
            </a:r>
          </a:p>
          <a:p>
            <a:pPr eaLnBrk="1" hangingPunct="1">
              <a:lnSpc>
                <a:spcPct val="190000"/>
              </a:lnSpc>
            </a:pPr>
            <a:r>
              <a:rPr lang="en-US" altLang="zh-CN" sz="2000" b="1" dirty="0">
                <a:latin typeface="楷体_GB2312" pitchFamily="49" charset="-122"/>
                <a:ea typeface="楷体_GB2312" pitchFamily="49" charset="-122"/>
              </a:rPr>
              <a:t>4</a:t>
            </a:r>
            <a:r>
              <a:rPr lang="zh-CN" altLang="en-US" sz="2000" b="1" dirty="0">
                <a:latin typeface="楷体_GB2312" pitchFamily="49" charset="-122"/>
                <a:ea typeface="楷体_GB2312" pitchFamily="49" charset="-122"/>
              </a:rPr>
              <a:t>、</a:t>
            </a:r>
            <a:r>
              <a:rPr lang="zh-CN" altLang="en-US" sz="2000" b="1" dirty="0">
                <a:solidFill>
                  <a:schemeClr val="hlink"/>
                </a:solidFill>
                <a:latin typeface="楷体_GB2312" pitchFamily="49" charset="-122"/>
                <a:ea typeface="楷体_GB2312" pitchFamily="49" charset="-122"/>
              </a:rPr>
              <a:t>实施方与顾问方要有良好的合作</a:t>
            </a:r>
            <a:r>
              <a:rPr lang="zh-CN" altLang="en-US" sz="2000" b="1" dirty="0">
                <a:latin typeface="楷体_GB2312" pitchFamily="49" charset="-122"/>
                <a:ea typeface="楷体_GB2312" pitchFamily="49" charset="-122"/>
              </a:rPr>
              <a:t>。</a:t>
            </a:r>
          </a:p>
        </p:txBody>
      </p:sp>
      <p:sp>
        <p:nvSpPr>
          <p:cNvPr id="293891" name="Rectangle 3"/>
          <p:cNvSpPr>
            <a:spLocks noGrp="1" noChangeArrowheads="1"/>
          </p:cNvSpPr>
          <p:nvPr>
            <p:ph type="title"/>
          </p:nvPr>
        </p:nvSpPr>
        <p:spPr>
          <a:xfrm>
            <a:off x="285720" y="214290"/>
            <a:ext cx="8540750" cy="674688"/>
          </a:xfrm>
        </p:spPr>
        <p:txBody>
          <a:bodyPr/>
          <a:lstStyle/>
          <a:p>
            <a:pPr eaLnBrk="1" hangingPunct="1">
              <a:defRPr/>
            </a:pPr>
            <a:r>
              <a:rPr lang="en-US" altLang="zh-CN" sz="2700" dirty="0">
                <a:effectLst>
                  <a:outerShdw blurRad="38100" dist="38100" dir="2700000" algn="tl">
                    <a:srgbClr val="C0C0C0"/>
                  </a:outerShdw>
                </a:effectLst>
                <a:latin typeface="Times New Roman" pitchFamily="18" charset="0"/>
                <a:ea typeface="华文新魏" pitchFamily="2" charset="-122"/>
              </a:rPr>
              <a:t>3</a:t>
            </a:r>
            <a:r>
              <a:rPr lang="zh-CN" altLang="en-US" sz="2700" dirty="0">
                <a:effectLst>
                  <a:outerShdw blurRad="38100" dist="38100" dir="2700000" algn="tl">
                    <a:srgbClr val="C0C0C0"/>
                  </a:outerShdw>
                </a:effectLst>
                <a:latin typeface="Times New Roman" pitchFamily="18" charset="0"/>
                <a:ea typeface="华文新魏" pitchFamily="2" charset="-122"/>
              </a:rPr>
              <a:t>、联想</a:t>
            </a:r>
            <a:r>
              <a:rPr lang="en-US" altLang="zh-CN" sz="2700" dirty="0">
                <a:effectLst>
                  <a:outerShdw blurRad="38100" dist="38100" dir="2700000" algn="tl">
                    <a:srgbClr val="C0C0C0"/>
                  </a:outerShdw>
                </a:effectLst>
                <a:latin typeface="Times New Roman" pitchFamily="18" charset="0"/>
                <a:ea typeface="华文新魏" pitchFamily="2" charset="-122"/>
              </a:rPr>
              <a:t>ERP</a:t>
            </a:r>
            <a:r>
              <a:rPr lang="zh-CN" altLang="en-US" sz="2700" dirty="0">
                <a:effectLst>
                  <a:outerShdw blurRad="38100" dist="38100" dir="2700000" algn="tl">
                    <a:srgbClr val="C0C0C0"/>
                  </a:outerShdw>
                </a:effectLst>
                <a:latin typeface="Times New Roman" pitchFamily="18" charset="0"/>
                <a:ea typeface="华文新魏" pitchFamily="2" charset="-122"/>
              </a:rPr>
              <a:t>实施成功经验</a:t>
            </a:r>
          </a:p>
        </p:txBody>
      </p:sp>
    </p:spTree>
    <p:extLst>
      <p:ext uri="{BB962C8B-B14F-4D97-AF65-F5344CB8AC3E}">
        <p14:creationId xmlns="" xmlns:p14="http://schemas.microsoft.com/office/powerpoint/2010/main" val="232587439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914400" y="1219200"/>
            <a:ext cx="7272338" cy="356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90000"/>
              </a:lnSpc>
            </a:pPr>
            <a:r>
              <a:rPr lang="en-US" altLang="zh-CN" sz="2000" b="1" dirty="0">
                <a:latin typeface="楷体_GB2312" pitchFamily="49" charset="-122"/>
                <a:ea typeface="楷体_GB2312" pitchFamily="49" charset="-122"/>
              </a:rPr>
              <a:t>  </a:t>
            </a:r>
            <a:r>
              <a:rPr lang="en-US" altLang="zh-CN" sz="2000" b="1" dirty="0">
                <a:ea typeface="楷体_GB2312" pitchFamily="49" charset="-122"/>
              </a:rPr>
              <a:t>  </a:t>
            </a: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记者在采访</a:t>
            </a:r>
            <a:r>
              <a:rPr lang="en-US" altLang="zh-CN" sz="2000" b="1" dirty="0">
                <a:latin typeface="楷体_GB2312" pitchFamily="49" charset="-122"/>
                <a:ea typeface="楷体_GB2312" pitchFamily="49" charset="-122"/>
              </a:rPr>
              <a:t>SAP</a:t>
            </a:r>
            <a:r>
              <a:rPr lang="zh-CN" altLang="en-US" sz="2000" b="1" dirty="0">
                <a:latin typeface="楷体_GB2312" pitchFamily="49" charset="-122"/>
                <a:ea typeface="楷体_GB2312" pitchFamily="49" charset="-122"/>
              </a:rPr>
              <a:t>中国区咨询总监刘建时，他对于联想实施</a:t>
            </a:r>
            <a:r>
              <a:rPr lang="en-US" altLang="zh-CN" sz="2000" b="1" dirty="0">
                <a:latin typeface="楷体_GB2312" pitchFamily="49" charset="-122"/>
                <a:ea typeface="楷体_GB2312" pitchFamily="49" charset="-122"/>
              </a:rPr>
              <a:t>ERP</a:t>
            </a:r>
            <a:r>
              <a:rPr lang="zh-CN" altLang="en-US" sz="2000" b="1" dirty="0">
                <a:latin typeface="楷体_GB2312" pitchFamily="49" charset="-122"/>
                <a:ea typeface="楷体_GB2312" pitchFamily="49" charset="-122"/>
              </a:rPr>
              <a:t>成功归结为两个方面的因素</a:t>
            </a:r>
            <a:r>
              <a:rPr lang="en-US" altLang="zh-CN" sz="2000" b="1" dirty="0">
                <a:latin typeface="楷体_GB2312" pitchFamily="49" charset="-122"/>
                <a:ea typeface="楷体_GB2312" pitchFamily="49" charset="-122"/>
              </a:rPr>
              <a:t>:</a:t>
            </a:r>
          </a:p>
          <a:p>
            <a:pPr eaLnBrk="1" hangingPunct="1">
              <a:lnSpc>
                <a:spcPct val="190000"/>
              </a:lnSpc>
            </a:pP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一是联想的领导层重视；</a:t>
            </a:r>
          </a:p>
          <a:p>
            <a:pPr eaLnBrk="1" hangingPunct="1">
              <a:lnSpc>
                <a:spcPct val="190000"/>
              </a:lnSpc>
            </a:pPr>
            <a:r>
              <a:rPr lang="zh-CN" altLang="en-US" sz="2000" b="1" dirty="0">
                <a:latin typeface="楷体_GB2312" pitchFamily="49" charset="-122"/>
                <a:ea typeface="楷体_GB2312" pitchFamily="49" charset="-122"/>
              </a:rPr>
              <a:t>     二是联想在实施 </a:t>
            </a:r>
            <a:r>
              <a:rPr lang="en-US" altLang="zh-CN" sz="2000" b="1" dirty="0">
                <a:latin typeface="楷体_GB2312" pitchFamily="49" charset="-122"/>
                <a:ea typeface="楷体_GB2312" pitchFamily="49" charset="-122"/>
              </a:rPr>
              <a:t>ERP </a:t>
            </a:r>
            <a:r>
              <a:rPr lang="zh-CN" altLang="en-US" sz="2000" b="1" dirty="0">
                <a:latin typeface="楷体_GB2312" pitchFamily="49" charset="-122"/>
                <a:ea typeface="楷体_GB2312" pitchFamily="49" charset="-122"/>
              </a:rPr>
              <a:t>的投入巨大，投入不仅指财力，还包括在人力投入上，联想抽掉了一大批既懂技术，又懂业务的员工负责项目的实施，保证了项目的成功。</a:t>
            </a:r>
          </a:p>
        </p:txBody>
      </p:sp>
    </p:spTree>
    <p:extLst>
      <p:ext uri="{BB962C8B-B14F-4D97-AF65-F5344CB8AC3E}">
        <p14:creationId xmlns="" xmlns:p14="http://schemas.microsoft.com/office/powerpoint/2010/main" val="37856076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1"/>
          <p:cNvSpPr>
            <a:spLocks noGrp="1"/>
          </p:cNvSpPr>
          <p:nvPr>
            <p:ph idx="1"/>
          </p:nvPr>
        </p:nvSpPr>
        <p:spPr/>
        <p:txBody>
          <a:bodyPr/>
          <a:lstStyle/>
          <a:p>
            <a:pPr eaLnBrk="1" hangingPunct="1">
              <a:lnSpc>
                <a:spcPct val="113000"/>
              </a:lnSpc>
              <a:spcBef>
                <a:spcPts val="600"/>
              </a:spcBef>
              <a:spcAft>
                <a:spcPts val="600"/>
              </a:spcAft>
            </a:pPr>
            <a:r>
              <a:rPr lang="zh-CN" altLang="en-US" dirty="0" smtClean="0"/>
              <a:t>掌握</a:t>
            </a:r>
            <a:r>
              <a:rPr lang="en-US" altLang="zh-CN" dirty="0" smtClean="0"/>
              <a:t>ERP</a:t>
            </a:r>
            <a:r>
              <a:rPr lang="zh-CN" altLang="en-US" dirty="0" smtClean="0"/>
              <a:t>概念</a:t>
            </a:r>
            <a:endParaRPr lang="en-US" altLang="zh-CN" dirty="0" smtClean="0"/>
          </a:p>
          <a:p>
            <a:pPr eaLnBrk="1" hangingPunct="1">
              <a:lnSpc>
                <a:spcPct val="113000"/>
              </a:lnSpc>
              <a:spcBef>
                <a:spcPts val="600"/>
              </a:spcBef>
              <a:spcAft>
                <a:spcPts val="600"/>
              </a:spcAft>
            </a:pPr>
            <a:r>
              <a:rPr lang="zh-CN" altLang="en-US" dirty="0" smtClean="0"/>
              <a:t>了解订货点法的含义</a:t>
            </a:r>
            <a:endParaRPr lang="en-US" altLang="zh-CN" dirty="0" smtClean="0"/>
          </a:p>
          <a:p>
            <a:pPr eaLnBrk="1" hangingPunct="1">
              <a:lnSpc>
                <a:spcPct val="113000"/>
              </a:lnSpc>
              <a:spcBef>
                <a:spcPts val="600"/>
              </a:spcBef>
              <a:spcAft>
                <a:spcPts val="600"/>
              </a:spcAft>
            </a:pPr>
            <a:r>
              <a:rPr lang="zh-CN" altLang="en-US" dirty="0" smtClean="0"/>
              <a:t>理解基本</a:t>
            </a:r>
            <a:r>
              <a:rPr lang="en-US" altLang="zh-CN" dirty="0" smtClean="0"/>
              <a:t>MRP</a:t>
            </a:r>
            <a:r>
              <a:rPr lang="zh-CN" altLang="en-US" dirty="0" smtClean="0"/>
              <a:t>原理</a:t>
            </a:r>
            <a:endParaRPr lang="en-US" altLang="zh-CN" dirty="0" smtClean="0"/>
          </a:p>
          <a:p>
            <a:pPr eaLnBrk="1" hangingPunct="1">
              <a:lnSpc>
                <a:spcPct val="113000"/>
              </a:lnSpc>
              <a:spcBef>
                <a:spcPts val="600"/>
              </a:spcBef>
              <a:spcAft>
                <a:spcPts val="600"/>
              </a:spcAft>
            </a:pPr>
            <a:r>
              <a:rPr lang="zh-CN" altLang="en-US" dirty="0" smtClean="0"/>
              <a:t>掌握</a:t>
            </a:r>
            <a:r>
              <a:rPr lang="en-US" altLang="zh-CN" dirty="0" smtClean="0"/>
              <a:t>MRP,MRPII,ERP</a:t>
            </a:r>
            <a:r>
              <a:rPr lang="zh-CN" altLang="en-US" dirty="0" smtClean="0"/>
              <a:t>的区别</a:t>
            </a:r>
            <a:endParaRPr lang="en-US" altLang="zh-CN" dirty="0" smtClean="0"/>
          </a:p>
          <a:p>
            <a:pPr eaLnBrk="1" hangingPunct="1">
              <a:lnSpc>
                <a:spcPct val="113000"/>
              </a:lnSpc>
              <a:spcBef>
                <a:spcPts val="600"/>
              </a:spcBef>
              <a:spcAft>
                <a:spcPts val="600"/>
              </a:spcAft>
            </a:pPr>
            <a:r>
              <a:rPr lang="zh-CN" altLang="en-US" dirty="0" smtClean="0"/>
              <a:t>掌握供应链的概念</a:t>
            </a:r>
          </a:p>
        </p:txBody>
      </p:sp>
      <p:sp>
        <p:nvSpPr>
          <p:cNvPr id="3" name="标题 2"/>
          <p:cNvSpPr>
            <a:spLocks noGrp="1"/>
          </p:cNvSpPr>
          <p:nvPr>
            <p:ph type="title"/>
          </p:nvPr>
        </p:nvSpPr>
        <p:spPr/>
        <p:txBody>
          <a:bodyPr/>
          <a:lstStyle/>
          <a:p>
            <a:pPr eaLnBrk="1" hangingPunct="1">
              <a:defRPr/>
            </a:pPr>
            <a:r>
              <a:rPr lang="zh-CN" altLang="en-US" dirty="0" smtClean="0"/>
              <a:t>小结</a:t>
            </a:r>
            <a:endParaRPr lang="zh-CN" altLang="en-US" dirty="0"/>
          </a:p>
        </p:txBody>
      </p:sp>
    </p:spTree>
    <p:extLst>
      <p:ext uri="{BB962C8B-B14F-4D97-AF65-F5344CB8AC3E}">
        <p14:creationId xmlns="" xmlns:p14="http://schemas.microsoft.com/office/powerpoint/2010/main" val="12315708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subTitle" idx="1"/>
          </p:nvPr>
        </p:nvSpPr>
        <p:spPr>
          <a:xfrm>
            <a:off x="1981200" y="5486400"/>
            <a:ext cx="5167313" cy="414338"/>
          </a:xfrm>
          <a:ln/>
        </p:spPr>
        <p:txBody>
          <a:bodyPr/>
          <a:lstStyle/>
          <a:p>
            <a:pPr>
              <a:lnSpc>
                <a:spcPct val="80000"/>
              </a:lnSpc>
            </a:pPr>
            <a:r>
              <a:rPr lang="en-US" altLang="zh-CN" sz="1600">
                <a:ea typeface="宋体" pitchFamily="2" charset="-122"/>
              </a:rPr>
              <a:t> </a:t>
            </a:r>
          </a:p>
        </p:txBody>
      </p:sp>
      <p:sp>
        <p:nvSpPr>
          <p:cNvPr id="83971" name="WordArt 3"/>
          <p:cNvSpPr>
            <a:spLocks noChangeArrowheads="1" noChangeShapeType="1" noTextEdit="1"/>
          </p:cNvSpPr>
          <p:nvPr/>
        </p:nvSpPr>
        <p:spPr bwMode="gray">
          <a:xfrm>
            <a:off x="1912938" y="2935288"/>
            <a:ext cx="5249862" cy="722312"/>
          </a:xfrm>
          <a:prstGeom prst="rect">
            <a:avLst/>
          </a:prstGeom>
        </p:spPr>
        <p:txBody>
          <a:bodyPr wrap="none" fromWordArt="1">
            <a:prstTxWarp prst="textDeflate">
              <a:avLst>
                <a:gd name="adj" fmla="val 0"/>
              </a:avLst>
            </a:prstTxWarp>
          </a:bodyPr>
          <a:lstStyle/>
          <a:p>
            <a:pPr algn="ctr"/>
            <a:r>
              <a:rPr lang="en-US" altLang="zh-CN" sz="5400" b="1" kern="10">
                <a:ln w="38100">
                  <a:solidFill>
                    <a:schemeClr val="bg1"/>
                  </a:solidFill>
                  <a:round/>
                  <a:headEnd/>
                  <a:tailEnd/>
                </a:ln>
                <a:gradFill rotWithShape="1">
                  <a:gsLst>
                    <a:gs pos="0">
                      <a:schemeClr val="tx2"/>
                    </a:gs>
                    <a:gs pos="100000">
                      <a:schemeClr val="hlink"/>
                    </a:gs>
                  </a:gsLst>
                  <a:lin ang="0" scaled="1"/>
                </a:gradFill>
                <a:effectLst>
                  <a:outerShdw dist="35921" dir="2700000" algn="ctr" rotWithShape="0">
                    <a:srgbClr val="B2B2B2">
                      <a:alpha val="50000"/>
                    </a:srgbClr>
                  </a:outerShdw>
                </a:effectLst>
                <a:latin typeface="Verdana"/>
                <a:ea typeface="Verdana"/>
                <a:cs typeface="Verdana"/>
              </a:rPr>
              <a:t>Thank You !</a:t>
            </a:r>
            <a:endParaRPr lang="zh-CN" altLang="en-US" sz="5400" b="1" kern="10">
              <a:ln w="38100">
                <a:solidFill>
                  <a:schemeClr val="bg1"/>
                </a:solidFill>
                <a:round/>
                <a:headEnd/>
                <a:tailEnd/>
              </a:ln>
              <a:gradFill rotWithShape="1">
                <a:gsLst>
                  <a:gs pos="0">
                    <a:schemeClr val="tx2"/>
                  </a:gs>
                  <a:gs pos="100000">
                    <a:schemeClr val="hlink"/>
                  </a:gs>
                </a:gsLst>
                <a:lin ang="0" scaled="1"/>
              </a:gradFill>
              <a:effectLst>
                <a:outerShdw dist="35921" dir="2700000" algn="ctr" rotWithShape="0">
                  <a:srgbClr val="B2B2B2">
                    <a:alpha val="50000"/>
                  </a:srgbClr>
                </a:outerShdw>
              </a:effectLst>
              <a:latin typeface="Verdana"/>
              <a:cs typeface="Verdan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4"/>
          <p:cNvSpPr>
            <a:spLocks noGrp="1"/>
          </p:cNvSpPr>
          <p:nvPr>
            <p:ph idx="1"/>
          </p:nvPr>
        </p:nvSpPr>
        <p:spPr/>
        <p:txBody>
          <a:bodyPr/>
          <a:lstStyle/>
          <a:p>
            <a:pPr eaLnBrk="1" hangingPunct="1">
              <a:lnSpc>
                <a:spcPct val="113000"/>
              </a:lnSpc>
              <a:spcBef>
                <a:spcPts val="600"/>
              </a:spcBef>
              <a:spcAft>
                <a:spcPts val="600"/>
              </a:spcAft>
            </a:pPr>
            <a:r>
              <a:rPr lang="zh-CN" altLang="en-US" sz="3000" dirty="0" smtClean="0"/>
              <a:t>管理系统</a:t>
            </a:r>
          </a:p>
          <a:p>
            <a:pPr lvl="1" eaLnBrk="1" hangingPunct="1">
              <a:lnSpc>
                <a:spcPct val="113000"/>
              </a:lnSpc>
              <a:spcBef>
                <a:spcPts val="600"/>
              </a:spcBef>
              <a:spcAft>
                <a:spcPts val="600"/>
              </a:spcAft>
            </a:pPr>
            <a:r>
              <a:rPr lang="zh-CN" altLang="en-US" sz="2600" dirty="0" smtClean="0"/>
              <a:t>是整合了企业管理理念、业务流程、基础数据、人力物力、计算机软硬件于一体的企业资源管理系统</a:t>
            </a:r>
            <a:endParaRPr lang="en-US" altLang="zh-CN" sz="2600" dirty="0" smtClean="0"/>
          </a:p>
          <a:p>
            <a:pPr lvl="1" eaLnBrk="1" hangingPunct="1">
              <a:lnSpc>
                <a:spcPct val="113000"/>
              </a:lnSpc>
              <a:spcBef>
                <a:spcPts val="600"/>
              </a:spcBef>
              <a:spcAft>
                <a:spcPts val="600"/>
              </a:spcAft>
            </a:pPr>
            <a:r>
              <a:rPr lang="zh-CN" altLang="en-US" sz="2600" dirty="0" smtClean="0"/>
              <a:t>把一个企业看成一个社会系统，其中强调管理企业内部资源，又管理供应商资源和客户资源</a:t>
            </a:r>
          </a:p>
          <a:p>
            <a:pPr lvl="1" eaLnBrk="1" hangingPunct="1">
              <a:lnSpc>
                <a:spcPct val="113000"/>
              </a:lnSpc>
              <a:spcBef>
                <a:spcPts val="600"/>
              </a:spcBef>
              <a:spcAft>
                <a:spcPts val="600"/>
              </a:spcAft>
            </a:pPr>
            <a:endParaRPr lang="zh-CN" altLang="en-US" sz="2600" dirty="0" smtClean="0"/>
          </a:p>
          <a:p>
            <a:pPr eaLnBrk="1" hangingPunct="1">
              <a:lnSpc>
                <a:spcPct val="113000"/>
              </a:lnSpc>
              <a:spcBef>
                <a:spcPts val="600"/>
              </a:spcBef>
              <a:spcAft>
                <a:spcPts val="600"/>
              </a:spcAft>
            </a:pPr>
            <a:endParaRPr lang="zh-CN" altLang="en-US" sz="3000" dirty="0" smtClean="0"/>
          </a:p>
        </p:txBody>
      </p:sp>
    </p:spTree>
    <p:extLst>
      <p:ext uri="{BB962C8B-B14F-4D97-AF65-F5344CB8AC3E}">
        <p14:creationId xmlns="" xmlns:p14="http://schemas.microsoft.com/office/powerpoint/2010/main" val="2269029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a:xfrm>
            <a:off x="430932" y="268287"/>
            <a:ext cx="8229600" cy="579438"/>
          </a:xfrm>
        </p:spPr>
        <p:txBody>
          <a:bodyPr>
            <a:noAutofit/>
          </a:bodyPr>
          <a:lstStyle/>
          <a:p>
            <a:pPr algn="ctr" eaLnBrk="1" hangingPunct="1">
              <a:defRPr/>
            </a:pPr>
            <a:r>
              <a:rPr lang="zh-CN" altLang="en-US" sz="2800" dirty="0" smtClean="0"/>
              <a:t>三、</a:t>
            </a:r>
            <a:r>
              <a:rPr lang="en-US" altLang="zh-CN" sz="2800" dirty="0" smtClean="0"/>
              <a:t>ERP</a:t>
            </a:r>
            <a:r>
              <a:rPr lang="zh-CN" altLang="en-US" sz="2800" dirty="0" smtClean="0"/>
              <a:t>软件的迅速发展</a:t>
            </a:r>
            <a:endParaRPr lang="zh-CN" altLang="en-US" sz="2800" dirty="0"/>
          </a:p>
        </p:txBody>
      </p:sp>
      <p:sp>
        <p:nvSpPr>
          <p:cNvPr id="25603" name="内容占位符 14"/>
          <p:cNvSpPr>
            <a:spLocks noGrp="1"/>
          </p:cNvSpPr>
          <p:nvPr>
            <p:ph idx="1"/>
          </p:nvPr>
        </p:nvSpPr>
        <p:spPr/>
        <p:txBody>
          <a:bodyPr/>
          <a:lstStyle/>
          <a:p>
            <a:pPr eaLnBrk="1" hangingPunct="1">
              <a:lnSpc>
                <a:spcPct val="113000"/>
              </a:lnSpc>
              <a:spcBef>
                <a:spcPts val="600"/>
              </a:spcBef>
              <a:spcAft>
                <a:spcPts val="600"/>
              </a:spcAft>
            </a:pPr>
            <a:r>
              <a:rPr lang="en-US" altLang="zh-CN" sz="3000" smtClean="0"/>
              <a:t>ERP</a:t>
            </a:r>
            <a:r>
              <a:rPr lang="zh-CN" altLang="en-US" sz="3000" smtClean="0"/>
              <a:t>开发商</a:t>
            </a:r>
          </a:p>
        </p:txBody>
      </p:sp>
      <p:graphicFrame>
        <p:nvGraphicFramePr>
          <p:cNvPr id="10" name="图示 9"/>
          <p:cNvGraphicFramePr/>
          <p:nvPr>
            <p:extLst>
              <p:ext uri="{D42A27DB-BD31-4B8C-83A1-F6EECF244321}">
                <p14:modId xmlns="" xmlns:p14="http://schemas.microsoft.com/office/powerpoint/2010/main" val="508467648"/>
              </p:ext>
            </p:extLst>
          </p:nvPr>
        </p:nvGraphicFramePr>
        <p:xfrm>
          <a:off x="1676400" y="2209800"/>
          <a:ext cx="61722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4024920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57400" y="2959100"/>
            <a:ext cx="762000" cy="665163"/>
            <a:chOff x="1110" y="2656"/>
            <a:chExt cx="1549" cy="1351"/>
          </a:xfrm>
        </p:grpSpPr>
        <p:sp>
          <p:nvSpPr>
            <p:cNvPr id="12316"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2317"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7"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sz="2000"/>
            </a:p>
          </p:txBody>
        </p:sp>
      </p:grpSp>
      <p:grpSp>
        <p:nvGrpSpPr>
          <p:cNvPr id="3" name="Group 6"/>
          <p:cNvGrpSpPr>
            <a:grpSpLocks/>
          </p:cNvGrpSpPr>
          <p:nvPr/>
        </p:nvGrpSpPr>
        <p:grpSpPr bwMode="auto">
          <a:xfrm>
            <a:off x="2057400" y="3873500"/>
            <a:ext cx="762000" cy="665163"/>
            <a:chOff x="3174" y="2656"/>
            <a:chExt cx="1549" cy="1351"/>
          </a:xfrm>
        </p:grpSpPr>
        <p:sp>
          <p:nvSpPr>
            <p:cNvPr id="1231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231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1"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000"/>
            </a:p>
          </p:txBody>
        </p:sp>
      </p:grpSp>
      <p:sp>
        <p:nvSpPr>
          <p:cNvPr id="12293" name="Line 10"/>
          <p:cNvSpPr>
            <a:spLocks noChangeShapeType="1"/>
          </p:cNvSpPr>
          <p:nvPr/>
        </p:nvSpPr>
        <p:spPr bwMode="auto">
          <a:xfrm>
            <a:off x="2667000" y="3568700"/>
            <a:ext cx="4800600" cy="0"/>
          </a:xfrm>
          <a:prstGeom prst="line">
            <a:avLst/>
          </a:prstGeom>
          <a:noFill/>
          <a:ln w="25400">
            <a:solidFill>
              <a:schemeClr val="tx2"/>
            </a:solidFill>
            <a:prstDash val="sysDot"/>
            <a:round/>
            <a:headEnd/>
            <a:tailEnd type="oval"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294" name="Text Box 11"/>
          <p:cNvSpPr txBox="1">
            <a:spLocks noChangeArrowheads="1"/>
          </p:cNvSpPr>
          <p:nvPr/>
        </p:nvSpPr>
        <p:spPr bwMode="auto">
          <a:xfrm>
            <a:off x="3216275" y="3035300"/>
            <a:ext cx="308927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0066"/>
                </a:solidFill>
              </a:rPr>
              <a:t>ERP</a:t>
            </a:r>
            <a:r>
              <a:rPr lang="zh-CN" altLang="en-US" sz="3200" b="1" dirty="0">
                <a:solidFill>
                  <a:srgbClr val="FF0066"/>
                </a:solidFill>
              </a:rPr>
              <a:t>的发展历史</a:t>
            </a:r>
          </a:p>
        </p:txBody>
      </p:sp>
      <p:sp>
        <p:nvSpPr>
          <p:cNvPr id="12295" name="Text Box 12"/>
          <p:cNvSpPr txBox="1">
            <a:spLocks noChangeArrowheads="1"/>
          </p:cNvSpPr>
          <p:nvPr/>
        </p:nvSpPr>
        <p:spPr bwMode="gray">
          <a:xfrm>
            <a:off x="2254250" y="3057525"/>
            <a:ext cx="385763"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rPr>
              <a:t>2</a:t>
            </a:r>
          </a:p>
        </p:txBody>
      </p:sp>
      <p:sp>
        <p:nvSpPr>
          <p:cNvPr id="12296" name="Line 13"/>
          <p:cNvSpPr>
            <a:spLocks noChangeShapeType="1"/>
          </p:cNvSpPr>
          <p:nvPr/>
        </p:nvSpPr>
        <p:spPr bwMode="auto">
          <a:xfrm>
            <a:off x="2667000" y="4483100"/>
            <a:ext cx="4800600" cy="0"/>
          </a:xfrm>
          <a:prstGeom prst="line">
            <a:avLst/>
          </a:prstGeom>
          <a:noFill/>
          <a:ln w="25400">
            <a:solidFill>
              <a:schemeClr val="tx2"/>
            </a:solidFill>
            <a:prstDash val="sysDot"/>
            <a:round/>
            <a:headEnd/>
            <a:tailEnd type="oval"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297" name="Text Box 14"/>
          <p:cNvSpPr txBox="1">
            <a:spLocks noChangeArrowheads="1"/>
          </p:cNvSpPr>
          <p:nvPr/>
        </p:nvSpPr>
        <p:spPr bwMode="auto">
          <a:xfrm>
            <a:off x="3216275" y="3949700"/>
            <a:ext cx="350128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smtClean="0"/>
              <a:t>ERP</a:t>
            </a:r>
            <a:r>
              <a:rPr lang="zh-CN" altLang="en-US" sz="3200" b="1" dirty="0" smtClean="0"/>
              <a:t>的实施及应用</a:t>
            </a:r>
            <a:endParaRPr lang="zh-CN" altLang="en-US" sz="3200" b="1" dirty="0"/>
          </a:p>
        </p:txBody>
      </p:sp>
      <p:sp>
        <p:nvSpPr>
          <p:cNvPr id="12298" name="Text Box 15"/>
          <p:cNvSpPr txBox="1">
            <a:spLocks noChangeArrowheads="1"/>
          </p:cNvSpPr>
          <p:nvPr/>
        </p:nvSpPr>
        <p:spPr bwMode="gray">
          <a:xfrm>
            <a:off x="2254250" y="3971925"/>
            <a:ext cx="385763"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rPr>
              <a:t>3</a:t>
            </a:r>
          </a:p>
        </p:txBody>
      </p:sp>
      <p:grpSp>
        <p:nvGrpSpPr>
          <p:cNvPr id="4" name="Group 6"/>
          <p:cNvGrpSpPr>
            <a:grpSpLocks/>
          </p:cNvGrpSpPr>
          <p:nvPr/>
        </p:nvGrpSpPr>
        <p:grpSpPr bwMode="auto">
          <a:xfrm>
            <a:off x="2057400" y="2093913"/>
            <a:ext cx="762000" cy="665162"/>
            <a:chOff x="3174" y="2656"/>
            <a:chExt cx="1549" cy="1351"/>
          </a:xfrm>
        </p:grpSpPr>
        <p:sp>
          <p:nvSpPr>
            <p:cNvPr id="12307"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2308"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27"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000"/>
            </a:p>
          </p:txBody>
        </p:sp>
      </p:grpSp>
      <p:sp>
        <p:nvSpPr>
          <p:cNvPr id="12304" name="Line 13"/>
          <p:cNvSpPr>
            <a:spLocks noChangeShapeType="1"/>
          </p:cNvSpPr>
          <p:nvPr/>
        </p:nvSpPr>
        <p:spPr bwMode="auto">
          <a:xfrm>
            <a:off x="2667000" y="2840038"/>
            <a:ext cx="4800600" cy="0"/>
          </a:xfrm>
          <a:prstGeom prst="line">
            <a:avLst/>
          </a:prstGeom>
          <a:noFill/>
          <a:ln w="25400">
            <a:solidFill>
              <a:schemeClr val="tx2"/>
            </a:solidFill>
            <a:prstDash val="sysDot"/>
            <a:round/>
            <a:headEnd/>
            <a:tailEnd type="oval"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305" name="Text Box 14"/>
          <p:cNvSpPr txBox="1">
            <a:spLocks noChangeArrowheads="1"/>
          </p:cNvSpPr>
          <p:nvPr/>
        </p:nvSpPr>
        <p:spPr bwMode="auto">
          <a:xfrm>
            <a:off x="3216275" y="2170113"/>
            <a:ext cx="185261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t>ERP</a:t>
            </a:r>
            <a:r>
              <a:rPr lang="zh-CN" altLang="en-US" sz="3200" b="1" dirty="0"/>
              <a:t>概述</a:t>
            </a:r>
          </a:p>
        </p:txBody>
      </p:sp>
      <p:sp>
        <p:nvSpPr>
          <p:cNvPr id="12306" name="Text Box 12"/>
          <p:cNvSpPr txBox="1">
            <a:spLocks noChangeArrowheads="1"/>
          </p:cNvSpPr>
          <p:nvPr/>
        </p:nvSpPr>
        <p:spPr bwMode="gray">
          <a:xfrm>
            <a:off x="2254250" y="2170113"/>
            <a:ext cx="3857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rPr>
              <a:t>1</a:t>
            </a:r>
          </a:p>
        </p:txBody>
      </p:sp>
      <p:sp>
        <p:nvSpPr>
          <p:cNvPr id="32" name="标题 4"/>
          <p:cNvSpPr txBox="1">
            <a:spLocks/>
          </p:cNvSpPr>
          <p:nvPr/>
        </p:nvSpPr>
        <p:spPr bwMode="white">
          <a:xfrm>
            <a:off x="457200" y="129133"/>
            <a:ext cx="84582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zh-CN" altLang="en-US" kern="0" dirty="0" smtClean="0"/>
              <a:t> 企业资源计划与流程管理</a:t>
            </a:r>
            <a:endParaRPr lang="en-US" kern="0" dirty="0"/>
          </a:p>
        </p:txBody>
      </p:sp>
    </p:spTree>
    <p:extLst>
      <p:ext uri="{BB962C8B-B14F-4D97-AF65-F5344CB8AC3E}">
        <p14:creationId xmlns="" xmlns:p14="http://schemas.microsoft.com/office/powerpoint/2010/main" val="2345215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51.jpg" descr="id:2147501563;FounderCES"/>
          <p:cNvPicPr>
            <a:picLocks noChangeAspect="1" noChangeArrowheads="1"/>
          </p:cNvPicPr>
          <p:nvPr/>
        </p:nvPicPr>
        <p:blipFill>
          <a:blip r:embed="rId3"/>
          <a:srcRect/>
          <a:stretch>
            <a:fillRect/>
          </a:stretch>
        </p:blipFill>
        <p:spPr bwMode="auto">
          <a:xfrm>
            <a:off x="357158" y="2928935"/>
            <a:ext cx="8715436" cy="1900498"/>
          </a:xfrm>
          <a:prstGeom prst="rect">
            <a:avLst/>
          </a:prstGeom>
          <a:noFill/>
          <a:ln w="9525">
            <a:noFill/>
            <a:miter lim="800000"/>
            <a:headEnd/>
            <a:tailEnd/>
          </a:ln>
        </p:spPr>
      </p:pic>
      <p:sp>
        <p:nvSpPr>
          <p:cNvPr id="7172" name="Rectangle 16"/>
          <p:cNvSpPr>
            <a:spLocks noChangeArrowheads="1"/>
          </p:cNvSpPr>
          <p:nvPr/>
        </p:nvSpPr>
        <p:spPr bwMode="auto">
          <a:xfrm>
            <a:off x="2892425" y="5516563"/>
            <a:ext cx="2741455" cy="369332"/>
          </a:xfrm>
          <a:prstGeom prst="rect">
            <a:avLst/>
          </a:prstGeom>
          <a:noFill/>
          <a:ln w="9525">
            <a:noFill/>
            <a:miter lim="800000"/>
            <a:headEnd/>
            <a:tailEnd/>
          </a:ln>
        </p:spPr>
        <p:txBody>
          <a:bodyPr wrap="none" anchor="ctr">
            <a:spAutoFit/>
          </a:bodyPr>
          <a:lstStyle/>
          <a:p>
            <a:pPr algn="ctr"/>
            <a:r>
              <a:rPr lang="zh-CN" altLang="en-US" b="1" dirty="0" smtClean="0">
                <a:solidFill>
                  <a:schemeClr val="bg2"/>
                </a:solidFill>
              </a:rPr>
              <a:t>企业</a:t>
            </a:r>
            <a:r>
              <a:rPr lang="zh-CN" altLang="en-US" b="1" dirty="0">
                <a:solidFill>
                  <a:schemeClr val="bg2"/>
                </a:solidFill>
              </a:rPr>
              <a:t>资源计划的发展过程</a:t>
            </a:r>
          </a:p>
        </p:txBody>
      </p:sp>
      <p:sp>
        <p:nvSpPr>
          <p:cNvPr id="7174" name="Rectangle 12"/>
          <p:cNvSpPr>
            <a:spLocks noChangeArrowheads="1"/>
          </p:cNvSpPr>
          <p:nvPr/>
        </p:nvSpPr>
        <p:spPr bwMode="auto">
          <a:xfrm>
            <a:off x="1142976" y="1500174"/>
            <a:ext cx="6769100" cy="1200329"/>
          </a:xfrm>
          <a:prstGeom prst="rect">
            <a:avLst/>
          </a:prstGeom>
          <a:noFill/>
          <a:ln w="9525">
            <a:noFill/>
            <a:miter lim="800000"/>
            <a:headEnd/>
            <a:tailEnd/>
          </a:ln>
          <a:effectLst>
            <a:prstShdw prst="shdw12">
              <a:schemeClr val="bg2">
                <a:alpha val="50000"/>
              </a:schemeClr>
            </a:prstShdw>
          </a:effectLst>
        </p:spPr>
        <p:txBody>
          <a:bodyPr>
            <a:spAutoFit/>
          </a:bodyPr>
          <a:lstStyle/>
          <a:p>
            <a:r>
              <a:rPr lang="zh-CN" altLang="en-US" sz="2400" b="1" dirty="0">
                <a:latin typeface="宋体" charset="-122"/>
              </a:rPr>
              <a:t>   纵观</a:t>
            </a:r>
            <a:r>
              <a:rPr lang="en-US" altLang="zh-CN" sz="2400" b="1" dirty="0">
                <a:latin typeface="宋体" charset="-122"/>
              </a:rPr>
              <a:t>ERP</a:t>
            </a:r>
            <a:r>
              <a:rPr lang="zh-CN" altLang="en-US" sz="2400" b="1" dirty="0">
                <a:latin typeface="宋体" charset="-122"/>
              </a:rPr>
              <a:t>的发展过程</a:t>
            </a:r>
            <a:r>
              <a:rPr lang="en-US" altLang="zh-CN" sz="2400" b="1" dirty="0">
                <a:latin typeface="宋体" charset="-122"/>
              </a:rPr>
              <a:t>,</a:t>
            </a:r>
            <a:r>
              <a:rPr lang="zh-CN" altLang="en-US" sz="2400" b="1" dirty="0">
                <a:latin typeface="宋体" charset="-122"/>
              </a:rPr>
              <a:t>大致经历了四个阶段</a:t>
            </a:r>
            <a:r>
              <a:rPr lang="en-US" altLang="zh-CN" sz="2400" b="1" dirty="0">
                <a:latin typeface="宋体" charset="-122"/>
              </a:rPr>
              <a:t>,</a:t>
            </a:r>
            <a:r>
              <a:rPr lang="zh-CN" altLang="en-US" sz="2400" b="1" dirty="0">
                <a:latin typeface="宋体" charset="-122"/>
              </a:rPr>
              <a:t>即基本的</a:t>
            </a:r>
            <a:r>
              <a:rPr lang="en-US" altLang="zh-CN" sz="2400" b="1" dirty="0">
                <a:latin typeface="宋体" charset="-122"/>
              </a:rPr>
              <a:t>MRP</a:t>
            </a:r>
            <a:r>
              <a:rPr lang="zh-CN" altLang="en-US" sz="2400" b="1" dirty="0">
                <a:latin typeface="宋体" charset="-122"/>
              </a:rPr>
              <a:t>阶段、闭环</a:t>
            </a:r>
            <a:r>
              <a:rPr lang="en-US" altLang="zh-CN" sz="2400" b="1" dirty="0">
                <a:latin typeface="宋体" charset="-122"/>
              </a:rPr>
              <a:t>MRP</a:t>
            </a:r>
            <a:r>
              <a:rPr lang="zh-CN" altLang="en-US" sz="2400" b="1" dirty="0">
                <a:latin typeface="宋体" charset="-122"/>
              </a:rPr>
              <a:t>阶段、</a:t>
            </a:r>
            <a:r>
              <a:rPr lang="en-US" altLang="zh-CN" sz="2400" b="1" dirty="0" err="1">
                <a:latin typeface="宋体" charset="-122"/>
              </a:rPr>
              <a:t>MRPⅡ</a:t>
            </a:r>
            <a:r>
              <a:rPr lang="zh-CN" altLang="en-US" sz="2400" b="1" dirty="0">
                <a:latin typeface="宋体" charset="-122"/>
              </a:rPr>
              <a:t>阶段和</a:t>
            </a:r>
            <a:r>
              <a:rPr lang="en-US" altLang="zh-CN" sz="2400" b="1" dirty="0">
                <a:latin typeface="宋体" charset="-122"/>
              </a:rPr>
              <a:t>ERP</a:t>
            </a:r>
            <a:r>
              <a:rPr lang="zh-CN" altLang="en-US" sz="2400" b="1" dirty="0" smtClean="0">
                <a:latin typeface="宋体" charset="-122"/>
              </a:rPr>
              <a:t>阶段。</a:t>
            </a:r>
            <a:r>
              <a:rPr lang="zh-CN" altLang="en-US" sz="2400" dirty="0" smtClean="0">
                <a:latin typeface="宋体" charset="-122"/>
              </a:rPr>
              <a:t> </a:t>
            </a:r>
            <a:endParaRPr lang="zh-CN" altLang="en-US" sz="2400" dirty="0">
              <a:latin typeface="宋体"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
          <p:cNvGrpSpPr>
            <a:grpSpLocks/>
          </p:cNvGrpSpPr>
          <p:nvPr/>
        </p:nvGrpSpPr>
        <p:grpSpPr bwMode="auto">
          <a:xfrm>
            <a:off x="685800" y="3352800"/>
            <a:ext cx="7416800" cy="3343275"/>
            <a:chOff x="158" y="1188"/>
            <a:chExt cx="4672" cy="2106"/>
          </a:xfrm>
        </p:grpSpPr>
        <p:sp>
          <p:nvSpPr>
            <p:cNvPr id="27653" name="Line 3"/>
            <p:cNvSpPr>
              <a:spLocks noChangeShapeType="1"/>
            </p:cNvSpPr>
            <p:nvPr/>
          </p:nvSpPr>
          <p:spPr bwMode="auto">
            <a:xfrm>
              <a:off x="793" y="2776"/>
              <a:ext cx="4037" cy="0"/>
            </a:xfrm>
            <a:prstGeom prst="line">
              <a:avLst/>
            </a:prstGeom>
            <a:noFill/>
            <a:ln w="12700">
              <a:solidFill>
                <a:schemeClr val="tx1"/>
              </a:solidFill>
              <a:round/>
              <a:headEnd/>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7654" name="Line 4"/>
            <p:cNvSpPr>
              <a:spLocks noChangeShapeType="1"/>
            </p:cNvSpPr>
            <p:nvPr/>
          </p:nvSpPr>
          <p:spPr bwMode="auto">
            <a:xfrm>
              <a:off x="793" y="1188"/>
              <a:ext cx="0" cy="1588"/>
            </a:xfrm>
            <a:prstGeom prst="line">
              <a:avLst/>
            </a:prstGeom>
            <a:noFill/>
            <a:ln w="12700">
              <a:solidFill>
                <a:schemeClr val="tx1"/>
              </a:solidFill>
              <a:round/>
              <a:headEnd type="stealth"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5" name="Line 5"/>
            <p:cNvSpPr>
              <a:spLocks noChangeShapeType="1"/>
            </p:cNvSpPr>
            <p:nvPr/>
          </p:nvSpPr>
          <p:spPr bwMode="auto">
            <a:xfrm>
              <a:off x="793" y="2368"/>
              <a:ext cx="3947" cy="0"/>
            </a:xfrm>
            <a:prstGeom prst="line">
              <a:avLst/>
            </a:prstGeom>
            <a:noFill/>
            <a:ln w="38100">
              <a:solidFill>
                <a:srgbClr val="FF0000"/>
              </a:solidFill>
              <a:prstDash val="lgDash"/>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6" name="Line 6"/>
            <p:cNvSpPr>
              <a:spLocks noChangeShapeType="1"/>
            </p:cNvSpPr>
            <p:nvPr/>
          </p:nvSpPr>
          <p:spPr bwMode="auto">
            <a:xfrm>
              <a:off x="793" y="1415"/>
              <a:ext cx="1134" cy="953"/>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7" name="Line 7"/>
            <p:cNvSpPr>
              <a:spLocks noChangeShapeType="1"/>
            </p:cNvSpPr>
            <p:nvPr/>
          </p:nvSpPr>
          <p:spPr bwMode="auto">
            <a:xfrm>
              <a:off x="1927" y="1415"/>
              <a:ext cx="0" cy="95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8" name="Line 8"/>
            <p:cNvSpPr>
              <a:spLocks noChangeShapeType="1"/>
            </p:cNvSpPr>
            <p:nvPr/>
          </p:nvSpPr>
          <p:spPr bwMode="auto">
            <a:xfrm>
              <a:off x="3061" y="1415"/>
              <a:ext cx="0" cy="95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9" name="Line 9"/>
            <p:cNvSpPr>
              <a:spLocks noChangeShapeType="1"/>
            </p:cNvSpPr>
            <p:nvPr/>
          </p:nvSpPr>
          <p:spPr bwMode="auto">
            <a:xfrm>
              <a:off x="1927" y="1415"/>
              <a:ext cx="1134" cy="953"/>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60" name="Line 10"/>
            <p:cNvSpPr>
              <a:spLocks noChangeShapeType="1"/>
            </p:cNvSpPr>
            <p:nvPr/>
          </p:nvSpPr>
          <p:spPr bwMode="auto">
            <a:xfrm>
              <a:off x="3061" y="1415"/>
              <a:ext cx="1134" cy="953"/>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61" name="Line 11"/>
            <p:cNvSpPr>
              <a:spLocks noChangeShapeType="1"/>
            </p:cNvSpPr>
            <p:nvPr/>
          </p:nvSpPr>
          <p:spPr bwMode="auto">
            <a:xfrm>
              <a:off x="4195" y="1415"/>
              <a:ext cx="0" cy="95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62" name="Rectangle 12"/>
            <p:cNvSpPr>
              <a:spLocks noChangeArrowheads="1"/>
            </p:cNvSpPr>
            <p:nvPr/>
          </p:nvSpPr>
          <p:spPr bwMode="auto">
            <a:xfrm>
              <a:off x="158" y="2277"/>
              <a:ext cx="590" cy="2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t>安全库存</a:t>
              </a:r>
            </a:p>
          </p:txBody>
        </p:sp>
        <p:sp>
          <p:nvSpPr>
            <p:cNvPr id="27663" name="Rectangle 13"/>
            <p:cNvSpPr>
              <a:spLocks noChangeArrowheads="1"/>
            </p:cNvSpPr>
            <p:nvPr/>
          </p:nvSpPr>
          <p:spPr bwMode="auto">
            <a:xfrm>
              <a:off x="158" y="1298"/>
              <a:ext cx="657" cy="2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t>最大库存</a:t>
              </a:r>
            </a:p>
          </p:txBody>
        </p:sp>
        <p:sp>
          <p:nvSpPr>
            <p:cNvPr id="27664" name="Line 14"/>
            <p:cNvSpPr>
              <a:spLocks noChangeShapeType="1"/>
            </p:cNvSpPr>
            <p:nvPr/>
          </p:nvSpPr>
          <p:spPr bwMode="auto">
            <a:xfrm>
              <a:off x="1383" y="1914"/>
              <a:ext cx="0" cy="1225"/>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65" name="Line 15"/>
            <p:cNvSpPr>
              <a:spLocks noChangeShapeType="1"/>
            </p:cNvSpPr>
            <p:nvPr/>
          </p:nvSpPr>
          <p:spPr bwMode="auto">
            <a:xfrm>
              <a:off x="793" y="1914"/>
              <a:ext cx="3947" cy="19"/>
            </a:xfrm>
            <a:prstGeom prst="line">
              <a:avLst/>
            </a:prstGeom>
            <a:noFill/>
            <a:ln w="28575">
              <a:solidFill>
                <a:srgbClr val="0000FF"/>
              </a:solidFill>
              <a:prstDash val="lgDashDot"/>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66" name="Line 16"/>
            <p:cNvSpPr>
              <a:spLocks noChangeShapeType="1"/>
            </p:cNvSpPr>
            <p:nvPr/>
          </p:nvSpPr>
          <p:spPr bwMode="auto">
            <a:xfrm>
              <a:off x="1927" y="2323"/>
              <a:ext cx="0" cy="81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67" name="Rectangle 17"/>
            <p:cNvSpPr>
              <a:spLocks noChangeArrowheads="1"/>
            </p:cNvSpPr>
            <p:nvPr/>
          </p:nvSpPr>
          <p:spPr bwMode="auto">
            <a:xfrm>
              <a:off x="1298" y="3039"/>
              <a:ext cx="726" cy="2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t>订货提前期</a:t>
              </a:r>
            </a:p>
          </p:txBody>
        </p:sp>
        <p:sp>
          <p:nvSpPr>
            <p:cNvPr id="27668" name="Text Box 18"/>
            <p:cNvSpPr txBox="1">
              <a:spLocks noChangeArrowheads="1"/>
            </p:cNvSpPr>
            <p:nvPr/>
          </p:nvSpPr>
          <p:spPr bwMode="auto">
            <a:xfrm>
              <a:off x="205" y="1830"/>
              <a:ext cx="503"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t>订货点</a:t>
              </a:r>
            </a:p>
          </p:txBody>
        </p:sp>
        <p:sp>
          <p:nvSpPr>
            <p:cNvPr id="27669" name="Line 19"/>
            <p:cNvSpPr>
              <a:spLocks noChangeShapeType="1"/>
            </p:cNvSpPr>
            <p:nvPr/>
          </p:nvSpPr>
          <p:spPr bwMode="auto">
            <a:xfrm>
              <a:off x="1383" y="2976"/>
              <a:ext cx="544" cy="0"/>
            </a:xfrm>
            <a:prstGeom prst="line">
              <a:avLst/>
            </a:prstGeom>
            <a:noFill/>
            <a:ln w="12700">
              <a:solidFill>
                <a:schemeClr val="tx1"/>
              </a:solidFill>
              <a:round/>
              <a:headEnd type="stealth" w="med" len="me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8692" name="Rectangle 20"/>
          <p:cNvSpPr>
            <a:spLocks noGrp="1" noRot="1" noChangeArrowheads="1"/>
          </p:cNvSpPr>
          <p:nvPr>
            <p:ph type="title" idx="4294967295"/>
          </p:nvPr>
        </p:nvSpPr>
        <p:spPr>
          <a:xfrm>
            <a:off x="567754" y="1076052"/>
            <a:ext cx="8540750" cy="624756"/>
          </a:xfrm>
        </p:spPr>
        <p:txBody>
          <a:bodyPr/>
          <a:lstStyle/>
          <a:p>
            <a:pPr algn="l" eaLnBrk="1" hangingPunct="1">
              <a:defRPr/>
            </a:pPr>
            <a:r>
              <a:rPr lang="zh-CN" altLang="en-US" sz="2600" dirty="0" smtClean="0">
                <a:solidFill>
                  <a:schemeClr val="tx1"/>
                </a:solidFill>
                <a:latin typeface="+mn-lt"/>
                <a:ea typeface="+mn-ea"/>
                <a:cs typeface="+mn-cs"/>
              </a:rPr>
              <a:t>一、库存订货点理论</a:t>
            </a:r>
          </a:p>
        </p:txBody>
      </p:sp>
      <p:sp>
        <p:nvSpPr>
          <p:cNvPr id="22" name="矩形 21"/>
          <p:cNvSpPr/>
          <p:nvPr/>
        </p:nvSpPr>
        <p:spPr>
          <a:xfrm>
            <a:off x="785786" y="1643050"/>
            <a:ext cx="7703820" cy="1730375"/>
          </a:xfrm>
          <a:prstGeom prst="rect">
            <a:avLst/>
          </a:prstGeom>
        </p:spPr>
        <p:txBody>
          <a:bodyPr wrap="square">
            <a:spAutoFit/>
          </a:bodyPr>
          <a:lstStyle/>
          <a:p>
            <a:pPr>
              <a:defRPr/>
            </a:pPr>
            <a:r>
              <a:rPr lang="en-US" altLang="zh-CN" sz="2600" dirty="0">
                <a:latin typeface="+mn-lt"/>
                <a:ea typeface="+mn-ea"/>
              </a:rPr>
              <a:t>20</a:t>
            </a:r>
            <a:r>
              <a:rPr lang="zh-CN" altLang="en-US" sz="2600" dirty="0">
                <a:latin typeface="+mn-lt"/>
                <a:ea typeface="+mn-ea"/>
              </a:rPr>
              <a:t>世纪</a:t>
            </a:r>
            <a:r>
              <a:rPr lang="en-US" altLang="zh-CN" sz="2600" dirty="0">
                <a:latin typeface="+mn-lt"/>
                <a:ea typeface="+mn-ea"/>
              </a:rPr>
              <a:t>40</a:t>
            </a:r>
            <a:r>
              <a:rPr lang="zh-CN" altLang="en-US" sz="2600" dirty="0">
                <a:latin typeface="+mn-lt"/>
                <a:ea typeface="+mn-ea"/>
              </a:rPr>
              <a:t>年代初期，西方经济学家通过对库存物料随时间推移而被使用和消耗的规律的研究，提出了定货点的方法和理论，并将其运用于企业的库存计划管理。</a:t>
            </a:r>
          </a:p>
        </p:txBody>
      </p:sp>
    </p:spTree>
    <p:extLst>
      <p:ext uri="{BB962C8B-B14F-4D97-AF65-F5344CB8AC3E}">
        <p14:creationId xmlns="" xmlns:p14="http://schemas.microsoft.com/office/powerpoint/2010/main" val="351683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609600" y="1052736"/>
            <a:ext cx="8305800" cy="5694363"/>
          </a:xfrm>
          <a:prstGeom prst="rect">
            <a:avLst/>
          </a:prstGeom>
          <a:noFill/>
          <a:ln w="12700" algn="ctr">
            <a:noFill/>
            <a:miter lim="800000"/>
            <a:headEnd/>
            <a:tailEnd/>
          </a:ln>
          <a:effectLst/>
        </p:spPr>
        <p:txBody>
          <a:bodyPr>
            <a:spAutoFit/>
          </a:bodyPr>
          <a:lstStyle/>
          <a:p>
            <a:pPr>
              <a:lnSpc>
                <a:spcPct val="110000"/>
              </a:lnSpc>
              <a:spcBef>
                <a:spcPct val="30000"/>
              </a:spcBef>
              <a:defRPr/>
            </a:pPr>
            <a:r>
              <a:rPr lang="en-US" altLang="zh-CN" sz="2400" b="1" dirty="0">
                <a:latin typeface="楷体_GB2312" pitchFamily="49" charset="-122"/>
                <a:ea typeface="楷体_GB2312" pitchFamily="49" charset="-122"/>
              </a:rPr>
              <a:t>    </a:t>
            </a:r>
            <a:r>
              <a:rPr lang="zh-CN" altLang="en-US" sz="2600" dirty="0">
                <a:latin typeface="+mn-lt"/>
                <a:ea typeface="+mn-ea"/>
              </a:rPr>
              <a:t>这种模型在当时的环境下也起到了一定的作用，主要是安全库存量的设置为需求和订货提前期提供了缓冲。但随着市场的变化和产品的复杂性的增加，他的应用受到一定的限制。从订货点的应用条件可以看出它的弊端：</a:t>
            </a:r>
          </a:p>
          <a:p>
            <a:pPr>
              <a:lnSpc>
                <a:spcPct val="120000"/>
              </a:lnSpc>
              <a:defRPr/>
            </a:pPr>
            <a:r>
              <a:rPr lang="zh-CN" altLang="en-US" sz="2600" dirty="0">
                <a:latin typeface="+mn-lt"/>
                <a:ea typeface="+mn-ea"/>
              </a:rPr>
              <a:t>  （</a:t>
            </a:r>
            <a:r>
              <a:rPr lang="en-US" altLang="zh-CN" sz="2600" dirty="0">
                <a:latin typeface="+mn-lt"/>
                <a:ea typeface="+mn-ea"/>
              </a:rPr>
              <a:t>1</a:t>
            </a:r>
            <a:r>
              <a:rPr lang="zh-CN" altLang="en-US" sz="2600" dirty="0">
                <a:latin typeface="+mn-lt"/>
                <a:ea typeface="+mn-ea"/>
              </a:rPr>
              <a:t>）物料消耗的速度相对稳定；</a:t>
            </a:r>
          </a:p>
          <a:p>
            <a:pPr>
              <a:lnSpc>
                <a:spcPct val="120000"/>
              </a:lnSpc>
              <a:defRPr/>
            </a:pPr>
            <a:r>
              <a:rPr lang="zh-CN" altLang="en-US" sz="2600" dirty="0">
                <a:latin typeface="+mn-lt"/>
                <a:ea typeface="+mn-ea"/>
              </a:rPr>
              <a:t>  （</a:t>
            </a:r>
            <a:r>
              <a:rPr lang="en-US" altLang="zh-CN" sz="2600" dirty="0">
                <a:latin typeface="+mn-lt"/>
                <a:ea typeface="+mn-ea"/>
              </a:rPr>
              <a:t>2</a:t>
            </a:r>
            <a:r>
              <a:rPr lang="zh-CN" altLang="en-US" sz="2600" dirty="0">
                <a:latin typeface="+mn-lt"/>
                <a:ea typeface="+mn-ea"/>
              </a:rPr>
              <a:t>）物料的供应比较稳定；</a:t>
            </a:r>
          </a:p>
          <a:p>
            <a:pPr>
              <a:lnSpc>
                <a:spcPct val="120000"/>
              </a:lnSpc>
              <a:defRPr/>
            </a:pPr>
            <a:r>
              <a:rPr lang="zh-CN" altLang="en-US" sz="2600" dirty="0">
                <a:latin typeface="+mn-lt"/>
                <a:ea typeface="+mn-ea"/>
              </a:rPr>
              <a:t>  （</a:t>
            </a:r>
            <a:r>
              <a:rPr lang="en-US" altLang="zh-CN" sz="2600" dirty="0">
                <a:latin typeface="+mn-lt"/>
                <a:ea typeface="+mn-ea"/>
              </a:rPr>
              <a:t>3</a:t>
            </a:r>
            <a:r>
              <a:rPr lang="zh-CN" altLang="en-US" sz="2600" dirty="0">
                <a:latin typeface="+mn-lt"/>
                <a:ea typeface="+mn-ea"/>
              </a:rPr>
              <a:t>）物料的需求是独立的；</a:t>
            </a:r>
          </a:p>
          <a:p>
            <a:pPr>
              <a:lnSpc>
                <a:spcPct val="120000"/>
              </a:lnSpc>
              <a:defRPr/>
            </a:pPr>
            <a:r>
              <a:rPr lang="zh-CN" altLang="en-US" sz="2600" dirty="0">
                <a:latin typeface="+mn-lt"/>
                <a:ea typeface="+mn-ea"/>
              </a:rPr>
              <a:t>  （</a:t>
            </a:r>
            <a:r>
              <a:rPr lang="en-US" altLang="zh-CN" sz="2600" dirty="0">
                <a:latin typeface="+mn-lt"/>
                <a:ea typeface="+mn-ea"/>
              </a:rPr>
              <a:t>4</a:t>
            </a:r>
            <a:r>
              <a:rPr lang="zh-CN" altLang="en-US" sz="2600" dirty="0">
                <a:latin typeface="+mn-lt"/>
                <a:ea typeface="+mn-ea"/>
              </a:rPr>
              <a:t>）物料的价格不是太高。</a:t>
            </a:r>
          </a:p>
          <a:p>
            <a:pPr>
              <a:lnSpc>
                <a:spcPct val="120000"/>
              </a:lnSpc>
              <a:defRPr/>
            </a:pPr>
            <a:r>
              <a:rPr lang="zh-CN" altLang="en-US" sz="2600" dirty="0">
                <a:latin typeface="+mn-lt"/>
                <a:ea typeface="+mn-ea"/>
              </a:rPr>
              <a:t>   订货点控制法不能反映物料的实际需求，往往为了满足生产需求而不断提高定货点的数量，从而造成库存积压，库存占用的资金大量增加，产品成本随之提高，企业缺乏竞争力。</a:t>
            </a:r>
          </a:p>
        </p:txBody>
      </p:sp>
    </p:spTree>
    <p:extLst>
      <p:ext uri="{BB962C8B-B14F-4D97-AF65-F5344CB8AC3E}">
        <p14:creationId xmlns="" xmlns:p14="http://schemas.microsoft.com/office/powerpoint/2010/main" val="3558676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unlucky"/>
          <p:cNvPicPr>
            <a:picLocks noGrp="1" noChangeAspect="1" noChangeArrowheads="1"/>
          </p:cNvPicPr>
          <p:nvPr>
            <p:ph type="body" idx="4294967295"/>
          </p:nvPr>
        </p:nvPicPr>
        <p:blipFill>
          <a:blip r:embed="rId2">
            <a:extLst>
              <a:ext uri="{28A0092B-C50C-407E-A947-70E740481C1C}">
                <a14:useLocalDpi xmlns="" xmlns:a14="http://schemas.microsoft.com/office/drawing/2010/main" val="0"/>
              </a:ext>
            </a:extLst>
          </a:blip>
          <a:srcRect t="15395"/>
          <a:stretch>
            <a:fillRect/>
          </a:stretch>
        </p:blipFill>
        <p:spPr>
          <a:xfrm>
            <a:off x="762000" y="914400"/>
            <a:ext cx="7559675" cy="4679950"/>
          </a:xfrm>
        </p:spPr>
      </p:pic>
      <p:sp>
        <p:nvSpPr>
          <p:cNvPr id="36869" name="Text Box 5"/>
          <p:cNvSpPr txBox="1">
            <a:spLocks noChangeArrowheads="1"/>
          </p:cNvSpPr>
          <p:nvPr/>
        </p:nvSpPr>
        <p:spPr bwMode="auto">
          <a:xfrm>
            <a:off x="1619250" y="3998913"/>
            <a:ext cx="115252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333399"/>
                </a:solidFill>
              </a:rPr>
              <a:t>库存量</a:t>
            </a:r>
          </a:p>
        </p:txBody>
      </p:sp>
      <p:sp>
        <p:nvSpPr>
          <p:cNvPr id="36870" name="Text Box 6"/>
          <p:cNvSpPr txBox="1">
            <a:spLocks noChangeArrowheads="1"/>
          </p:cNvSpPr>
          <p:nvPr/>
        </p:nvSpPr>
        <p:spPr bwMode="auto">
          <a:xfrm>
            <a:off x="4500562" y="2643182"/>
            <a:ext cx="16557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333399"/>
                </a:solidFill>
              </a:rPr>
              <a:t>没什么危险嘛</a:t>
            </a:r>
            <a:endParaRPr lang="zh-CN" altLang="en-US">
              <a:solidFill>
                <a:srgbClr val="333399"/>
              </a:solidFill>
            </a:endParaRPr>
          </a:p>
        </p:txBody>
      </p:sp>
      <p:sp>
        <p:nvSpPr>
          <p:cNvPr id="36871" name="Text Box 7"/>
          <p:cNvSpPr txBox="1">
            <a:spLocks noChangeArrowheads="1"/>
          </p:cNvSpPr>
          <p:nvPr/>
        </p:nvSpPr>
        <p:spPr bwMode="auto">
          <a:xfrm>
            <a:off x="2987675" y="4868863"/>
            <a:ext cx="50482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333399"/>
                </a:solidFill>
              </a:rPr>
              <a:t>暗礁</a:t>
            </a:r>
          </a:p>
        </p:txBody>
      </p:sp>
    </p:spTree>
    <p:extLst>
      <p:ext uri="{BB962C8B-B14F-4D97-AF65-F5344CB8AC3E}">
        <p14:creationId xmlns="" xmlns:p14="http://schemas.microsoft.com/office/powerpoint/2010/main" val="1568334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blinds(horizontal)">
                                      <p:cBhvr>
                                        <p:cTn id="7" dur="500"/>
                                        <p:tgtEl>
                                          <p:spTgt spid="36870"/>
                                        </p:tgtEl>
                                      </p:cBhvr>
                                    </p:animEffect>
                                  </p:childTnLst>
                                </p:cTn>
                              </p:par>
                            </p:childTnLst>
                          </p:cTn>
                        </p:par>
                        <p:par>
                          <p:cTn id="8" fill="hold" nodeType="afterGroup">
                            <p:stCondLst>
                              <p:cond delay="500"/>
                            </p:stCondLst>
                            <p:childTnLst>
                              <p:par>
                                <p:cTn id="9" presetID="29" presetClass="entr" presetSubtype="0" fill="hold" grpId="0" nodeType="afterEffect">
                                  <p:stCondLst>
                                    <p:cond delay="0"/>
                                  </p:stCondLst>
                                  <p:childTnLst>
                                    <p:set>
                                      <p:cBhvr>
                                        <p:cTn id="10" dur="1" fill="hold">
                                          <p:stCondLst>
                                            <p:cond delay="0"/>
                                          </p:stCondLst>
                                        </p:cTn>
                                        <p:tgtEl>
                                          <p:spTgt spid="36869"/>
                                        </p:tgtEl>
                                        <p:attrNameLst>
                                          <p:attrName>style.visibility</p:attrName>
                                        </p:attrNameLst>
                                      </p:cBhvr>
                                      <p:to>
                                        <p:strVal val="visible"/>
                                      </p:to>
                                    </p:set>
                                    <p:anim calcmode="lin" valueType="num">
                                      <p:cBhvr>
                                        <p:cTn id="11" dur="1000" fill="hold"/>
                                        <p:tgtEl>
                                          <p:spTgt spid="36869"/>
                                        </p:tgtEl>
                                        <p:attrNameLst>
                                          <p:attrName>ppt_x</p:attrName>
                                        </p:attrNameLst>
                                      </p:cBhvr>
                                      <p:tavLst>
                                        <p:tav tm="0">
                                          <p:val>
                                            <p:strVal val="#ppt_x-.2"/>
                                          </p:val>
                                        </p:tav>
                                        <p:tav tm="100000">
                                          <p:val>
                                            <p:strVal val="#ppt_x"/>
                                          </p:val>
                                        </p:tav>
                                      </p:tavLst>
                                    </p:anim>
                                    <p:anim calcmode="lin" valueType="num">
                                      <p:cBhvr>
                                        <p:cTn id="12" dur="1000" fill="hold"/>
                                        <p:tgtEl>
                                          <p:spTgt spid="36869"/>
                                        </p:tgtEl>
                                        <p:attrNameLst>
                                          <p:attrName>ppt_y</p:attrName>
                                        </p:attrNameLst>
                                      </p:cBhvr>
                                      <p:tavLst>
                                        <p:tav tm="0">
                                          <p:val>
                                            <p:strVal val="#ppt_y"/>
                                          </p:val>
                                        </p:tav>
                                        <p:tav tm="100000">
                                          <p:val>
                                            <p:strVal val="#ppt_y"/>
                                          </p:val>
                                        </p:tav>
                                      </p:tavLst>
                                    </p:anim>
                                    <p:animEffect transition="in" filter="wipe(right)" prLst="gradientSize: 0.1">
                                      <p:cBhvr>
                                        <p:cTn id="13" dur="1000"/>
                                        <p:tgtEl>
                                          <p:spTgt spid="36869"/>
                                        </p:tgtEl>
                                      </p:cBhvr>
                                    </p:animEffect>
                                  </p:childTnLst>
                                </p:cTn>
                              </p:par>
                            </p:childTnLst>
                          </p:cTn>
                        </p:par>
                        <p:par>
                          <p:cTn id="14" fill="hold" nodeType="afterGroup">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6871"/>
                                        </p:tgtEl>
                                        <p:attrNameLst>
                                          <p:attrName>style.visibility</p:attrName>
                                        </p:attrNameLst>
                                      </p:cBhvr>
                                      <p:to>
                                        <p:strVal val="visible"/>
                                      </p:to>
                                    </p:set>
                                    <p:animEffect transition="in" filter="fade">
                                      <p:cBhvr>
                                        <p:cTn id="17" dur="1000"/>
                                        <p:tgtEl>
                                          <p:spTgt spid="36871"/>
                                        </p:tgtEl>
                                      </p:cBhvr>
                                    </p:animEffect>
                                    <p:anim calcmode="lin" valueType="num">
                                      <p:cBhvr>
                                        <p:cTn id="18" dur="1000" fill="hold"/>
                                        <p:tgtEl>
                                          <p:spTgt spid="36871"/>
                                        </p:tgtEl>
                                        <p:attrNameLst>
                                          <p:attrName>ppt_x</p:attrName>
                                        </p:attrNameLst>
                                      </p:cBhvr>
                                      <p:tavLst>
                                        <p:tav tm="0">
                                          <p:val>
                                            <p:strVal val="#ppt_x"/>
                                          </p:val>
                                        </p:tav>
                                        <p:tav tm="100000">
                                          <p:val>
                                            <p:strVal val="#ppt_x"/>
                                          </p:val>
                                        </p:tav>
                                      </p:tavLst>
                                    </p:anim>
                                    <p:anim calcmode="lin" valueType="num">
                                      <p:cBhvr>
                                        <p:cTn id="19" dur="1000" fill="hold"/>
                                        <p:tgtEl>
                                          <p:spTgt spid="368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utoUpdateAnimBg="0"/>
      <p:bldP spid="36870" grpId="0" autoUpdateAnimBg="0"/>
      <p:bldP spid="3687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2"/>
          <p:cNvGrpSpPr>
            <a:grpSpLocks/>
          </p:cNvGrpSpPr>
          <p:nvPr/>
        </p:nvGrpSpPr>
        <p:grpSpPr bwMode="auto">
          <a:xfrm>
            <a:off x="2057400" y="2959100"/>
            <a:ext cx="762000" cy="665163"/>
            <a:chOff x="1110" y="2656"/>
            <a:chExt cx="1549" cy="1351"/>
          </a:xfrm>
        </p:grpSpPr>
        <p:sp>
          <p:nvSpPr>
            <p:cNvPr id="12316"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2317"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7"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sz="2000"/>
            </a:p>
          </p:txBody>
        </p:sp>
      </p:grpSp>
      <p:grpSp>
        <p:nvGrpSpPr>
          <p:cNvPr id="12292" name="Group 6"/>
          <p:cNvGrpSpPr>
            <a:grpSpLocks/>
          </p:cNvGrpSpPr>
          <p:nvPr/>
        </p:nvGrpSpPr>
        <p:grpSpPr bwMode="auto">
          <a:xfrm>
            <a:off x="2057400" y="3873500"/>
            <a:ext cx="762000" cy="665163"/>
            <a:chOff x="3174" y="2656"/>
            <a:chExt cx="1549" cy="1351"/>
          </a:xfrm>
        </p:grpSpPr>
        <p:sp>
          <p:nvSpPr>
            <p:cNvPr id="1231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231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1"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000"/>
            </a:p>
          </p:txBody>
        </p:sp>
      </p:grpSp>
      <p:sp>
        <p:nvSpPr>
          <p:cNvPr id="12293" name="Line 10"/>
          <p:cNvSpPr>
            <a:spLocks noChangeShapeType="1"/>
          </p:cNvSpPr>
          <p:nvPr/>
        </p:nvSpPr>
        <p:spPr bwMode="auto">
          <a:xfrm>
            <a:off x="2667000" y="3568700"/>
            <a:ext cx="4800600" cy="0"/>
          </a:xfrm>
          <a:prstGeom prst="line">
            <a:avLst/>
          </a:prstGeom>
          <a:noFill/>
          <a:ln w="25400">
            <a:solidFill>
              <a:schemeClr val="tx2"/>
            </a:solidFill>
            <a:prstDash val="sysDot"/>
            <a:round/>
            <a:headEnd/>
            <a:tailEnd type="oval"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294" name="Text Box 11"/>
          <p:cNvSpPr txBox="1">
            <a:spLocks noChangeArrowheads="1"/>
          </p:cNvSpPr>
          <p:nvPr/>
        </p:nvSpPr>
        <p:spPr bwMode="auto">
          <a:xfrm>
            <a:off x="3216275" y="3035300"/>
            <a:ext cx="308927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t>ERP</a:t>
            </a:r>
            <a:r>
              <a:rPr lang="zh-CN" altLang="en-US" sz="3200" b="1" dirty="0"/>
              <a:t>的发展历史</a:t>
            </a:r>
          </a:p>
        </p:txBody>
      </p:sp>
      <p:sp>
        <p:nvSpPr>
          <p:cNvPr id="12295" name="Text Box 12"/>
          <p:cNvSpPr txBox="1">
            <a:spLocks noChangeArrowheads="1"/>
          </p:cNvSpPr>
          <p:nvPr/>
        </p:nvSpPr>
        <p:spPr bwMode="gray">
          <a:xfrm>
            <a:off x="2254250" y="3057525"/>
            <a:ext cx="385763"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rPr>
              <a:t>2</a:t>
            </a:r>
          </a:p>
        </p:txBody>
      </p:sp>
      <p:sp>
        <p:nvSpPr>
          <p:cNvPr id="12296" name="Line 13"/>
          <p:cNvSpPr>
            <a:spLocks noChangeShapeType="1"/>
          </p:cNvSpPr>
          <p:nvPr/>
        </p:nvSpPr>
        <p:spPr bwMode="auto">
          <a:xfrm>
            <a:off x="2667000" y="4483100"/>
            <a:ext cx="4800600" cy="0"/>
          </a:xfrm>
          <a:prstGeom prst="line">
            <a:avLst/>
          </a:prstGeom>
          <a:noFill/>
          <a:ln w="25400">
            <a:solidFill>
              <a:schemeClr val="tx2"/>
            </a:solidFill>
            <a:prstDash val="sysDot"/>
            <a:round/>
            <a:headEnd/>
            <a:tailEnd type="oval"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297" name="Text Box 14"/>
          <p:cNvSpPr txBox="1">
            <a:spLocks noChangeArrowheads="1"/>
          </p:cNvSpPr>
          <p:nvPr/>
        </p:nvSpPr>
        <p:spPr bwMode="auto">
          <a:xfrm>
            <a:off x="3216275" y="3949700"/>
            <a:ext cx="350128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smtClean="0"/>
              <a:t>ERP</a:t>
            </a:r>
            <a:r>
              <a:rPr lang="zh-CN" altLang="en-US" sz="3200" b="1" dirty="0" smtClean="0"/>
              <a:t>的实施及应用</a:t>
            </a:r>
            <a:endParaRPr lang="zh-CN" altLang="en-US" sz="3200" b="1" dirty="0"/>
          </a:p>
        </p:txBody>
      </p:sp>
      <p:sp>
        <p:nvSpPr>
          <p:cNvPr id="12298" name="Text Box 15"/>
          <p:cNvSpPr txBox="1">
            <a:spLocks noChangeArrowheads="1"/>
          </p:cNvSpPr>
          <p:nvPr/>
        </p:nvSpPr>
        <p:spPr bwMode="gray">
          <a:xfrm>
            <a:off x="2254250" y="3971925"/>
            <a:ext cx="385763"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rPr>
              <a:t>3</a:t>
            </a:r>
          </a:p>
        </p:txBody>
      </p:sp>
      <p:grpSp>
        <p:nvGrpSpPr>
          <p:cNvPr id="12303" name="Group 6"/>
          <p:cNvGrpSpPr>
            <a:grpSpLocks/>
          </p:cNvGrpSpPr>
          <p:nvPr/>
        </p:nvGrpSpPr>
        <p:grpSpPr bwMode="auto">
          <a:xfrm>
            <a:off x="2057400" y="2093913"/>
            <a:ext cx="762000" cy="665162"/>
            <a:chOff x="3174" y="2656"/>
            <a:chExt cx="1549" cy="1351"/>
          </a:xfrm>
        </p:grpSpPr>
        <p:sp>
          <p:nvSpPr>
            <p:cNvPr id="12307"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12308"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p>
          </p:txBody>
        </p:sp>
        <p:sp>
          <p:nvSpPr>
            <p:cNvPr id="27"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000"/>
            </a:p>
          </p:txBody>
        </p:sp>
      </p:grpSp>
      <p:sp>
        <p:nvSpPr>
          <p:cNvPr id="12304" name="Line 13"/>
          <p:cNvSpPr>
            <a:spLocks noChangeShapeType="1"/>
          </p:cNvSpPr>
          <p:nvPr/>
        </p:nvSpPr>
        <p:spPr bwMode="auto">
          <a:xfrm>
            <a:off x="2667000" y="2840038"/>
            <a:ext cx="4800600" cy="0"/>
          </a:xfrm>
          <a:prstGeom prst="line">
            <a:avLst/>
          </a:prstGeom>
          <a:noFill/>
          <a:ln w="25400">
            <a:solidFill>
              <a:schemeClr val="tx2"/>
            </a:solidFill>
            <a:prstDash val="sysDot"/>
            <a:round/>
            <a:headEnd/>
            <a:tailEnd type="oval"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305" name="Text Box 14"/>
          <p:cNvSpPr txBox="1">
            <a:spLocks noChangeArrowheads="1"/>
          </p:cNvSpPr>
          <p:nvPr/>
        </p:nvSpPr>
        <p:spPr bwMode="auto">
          <a:xfrm>
            <a:off x="3216275" y="2170113"/>
            <a:ext cx="185261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FF0066"/>
                </a:solidFill>
              </a:rPr>
              <a:t>ERP</a:t>
            </a:r>
            <a:r>
              <a:rPr lang="zh-CN" altLang="en-US" sz="3200" b="1" dirty="0">
                <a:solidFill>
                  <a:srgbClr val="FF0066"/>
                </a:solidFill>
              </a:rPr>
              <a:t>概述</a:t>
            </a:r>
          </a:p>
        </p:txBody>
      </p:sp>
      <p:sp>
        <p:nvSpPr>
          <p:cNvPr id="12306" name="Text Box 12"/>
          <p:cNvSpPr txBox="1">
            <a:spLocks noChangeArrowheads="1"/>
          </p:cNvSpPr>
          <p:nvPr/>
        </p:nvSpPr>
        <p:spPr bwMode="gray">
          <a:xfrm>
            <a:off x="2254250" y="2170113"/>
            <a:ext cx="3857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rPr>
              <a:t>1</a:t>
            </a:r>
          </a:p>
        </p:txBody>
      </p:sp>
      <p:sp>
        <p:nvSpPr>
          <p:cNvPr id="32" name="标题 4"/>
          <p:cNvSpPr txBox="1">
            <a:spLocks/>
          </p:cNvSpPr>
          <p:nvPr/>
        </p:nvSpPr>
        <p:spPr bwMode="white">
          <a:xfrm>
            <a:off x="457200" y="129133"/>
            <a:ext cx="84582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zh-CN" altLang="en-US" kern="0" dirty="0" smtClean="0"/>
              <a:t> 企业资源计划与流程管理</a:t>
            </a:r>
            <a:endParaRPr lang="en-US" kern="0" dirty="0"/>
          </a:p>
        </p:txBody>
      </p:sp>
    </p:spTree>
    <p:extLst>
      <p:ext uri="{BB962C8B-B14F-4D97-AF65-F5344CB8AC3E}">
        <p14:creationId xmlns="" xmlns:p14="http://schemas.microsoft.com/office/powerpoint/2010/main" val="23452150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rrowheads="1"/>
          </p:cNvPicPr>
          <p:nvPr/>
        </p:nvPicPr>
        <p:blipFill>
          <a:blip r:embed="rId2">
            <a:clrChange>
              <a:clrFrom>
                <a:srgbClr val="FFFFFF"/>
              </a:clrFrom>
              <a:clrTo>
                <a:srgbClr val="FFFFFF">
                  <a:alpha val="0"/>
                </a:srgbClr>
              </a:clrTo>
            </a:clrChange>
            <a:lum contrast="100000"/>
            <a:extLst>
              <a:ext uri="{28A0092B-C50C-407E-A947-70E740481C1C}">
                <a14:useLocalDpi xmlns="" xmlns:a14="http://schemas.microsoft.com/office/drawing/2010/main" val="0"/>
              </a:ext>
            </a:extLst>
          </a:blip>
          <a:srcRect b="24300"/>
          <a:stretch>
            <a:fillRect/>
          </a:stretch>
        </p:blipFill>
        <p:spPr bwMode="auto">
          <a:xfrm>
            <a:off x="1042988" y="1412875"/>
            <a:ext cx="6400800" cy="2687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3" name="未知"/>
          <p:cNvSpPr>
            <a:spLocks/>
          </p:cNvSpPr>
          <p:nvPr/>
        </p:nvSpPr>
        <p:spPr bwMode="auto">
          <a:xfrm>
            <a:off x="6026150" y="3841750"/>
            <a:ext cx="2362200" cy="1000125"/>
          </a:xfrm>
          <a:custGeom>
            <a:avLst/>
            <a:gdLst>
              <a:gd name="T0" fmla="*/ 0 w 1488"/>
              <a:gd name="T1" fmla="*/ 2147483647 h 630"/>
              <a:gd name="T2" fmla="*/ 2147483647 w 1488"/>
              <a:gd name="T3" fmla="*/ 2147483647 h 630"/>
              <a:gd name="T4" fmla="*/ 2147483647 w 1488"/>
              <a:gd name="T5" fmla="*/ 2147483647 h 630"/>
              <a:gd name="T6" fmla="*/ 2147483647 w 1488"/>
              <a:gd name="T7" fmla="*/ 2147483647 h 630"/>
              <a:gd name="T8" fmla="*/ 2147483647 w 1488"/>
              <a:gd name="T9" fmla="*/ 2147483647 h 630"/>
              <a:gd name="T10" fmla="*/ 2147483647 w 1488"/>
              <a:gd name="T11" fmla="*/ 2147483647 h 630"/>
              <a:gd name="T12" fmla="*/ 2147483647 w 1488"/>
              <a:gd name="T13" fmla="*/ 2147483647 h 630"/>
              <a:gd name="T14" fmla="*/ 2147483647 w 1488"/>
              <a:gd name="T15" fmla="*/ 2147483647 h 630"/>
              <a:gd name="T16" fmla="*/ 2147483647 w 1488"/>
              <a:gd name="T17" fmla="*/ 2147483647 h 630"/>
              <a:gd name="T18" fmla="*/ 2147483647 w 1488"/>
              <a:gd name="T19" fmla="*/ 2147483647 h 630"/>
              <a:gd name="T20" fmla="*/ 2147483647 w 1488"/>
              <a:gd name="T21" fmla="*/ 2147483647 h 630"/>
              <a:gd name="T22" fmla="*/ 2147483647 w 1488"/>
              <a:gd name="T23" fmla="*/ 2147483647 h 630"/>
              <a:gd name="T24" fmla="*/ 2147483647 w 1488"/>
              <a:gd name="T25" fmla="*/ 2147483647 h 630"/>
              <a:gd name="T26" fmla="*/ 2147483647 w 1488"/>
              <a:gd name="T27" fmla="*/ 2147483647 h 630"/>
              <a:gd name="T28" fmla="*/ 2147483647 w 1488"/>
              <a:gd name="T29" fmla="*/ 2147483647 h 630"/>
              <a:gd name="T30" fmla="*/ 2147483647 w 1488"/>
              <a:gd name="T31" fmla="*/ 2147483647 h 630"/>
              <a:gd name="T32" fmla="*/ 2147483647 w 1488"/>
              <a:gd name="T33" fmla="*/ 2147483647 h 630"/>
              <a:gd name="T34" fmla="*/ 2147483647 w 1488"/>
              <a:gd name="T35" fmla="*/ 2147483647 h 630"/>
              <a:gd name="T36" fmla="*/ 2147483647 w 1488"/>
              <a:gd name="T37" fmla="*/ 2147483647 h 630"/>
              <a:gd name="T38" fmla="*/ 2147483647 w 1488"/>
              <a:gd name="T39" fmla="*/ 2147483647 h 630"/>
              <a:gd name="T40" fmla="*/ 2147483647 w 1488"/>
              <a:gd name="T41" fmla="*/ 2147483647 h 630"/>
              <a:gd name="T42" fmla="*/ 2147483647 w 1488"/>
              <a:gd name="T43" fmla="*/ 2147483647 h 630"/>
              <a:gd name="T44" fmla="*/ 2147483647 w 1488"/>
              <a:gd name="T45" fmla="*/ 2147483647 h 630"/>
              <a:gd name="T46" fmla="*/ 2147483647 w 1488"/>
              <a:gd name="T47" fmla="*/ 2147483647 h 630"/>
              <a:gd name="T48" fmla="*/ 2147483647 w 1488"/>
              <a:gd name="T49" fmla="*/ 2147483647 h 630"/>
              <a:gd name="T50" fmla="*/ 2147483647 w 1488"/>
              <a:gd name="T51" fmla="*/ 0 h 630"/>
              <a:gd name="T52" fmla="*/ 2147483647 w 1488"/>
              <a:gd name="T53" fmla="*/ 2147483647 h 630"/>
              <a:gd name="T54" fmla="*/ 2147483647 w 1488"/>
              <a:gd name="T55" fmla="*/ 2147483647 h 630"/>
              <a:gd name="T56" fmla="*/ 2147483647 w 1488"/>
              <a:gd name="T57" fmla="*/ 2147483647 h 630"/>
              <a:gd name="T58" fmla="*/ 2147483647 w 1488"/>
              <a:gd name="T59" fmla="*/ 2147483647 h 630"/>
              <a:gd name="T60" fmla="*/ 2147483647 w 1488"/>
              <a:gd name="T61" fmla="*/ 2147483647 h 630"/>
              <a:gd name="T62" fmla="*/ 2147483647 w 1488"/>
              <a:gd name="T63" fmla="*/ 2147483647 h 630"/>
              <a:gd name="T64" fmla="*/ 2147483647 w 1488"/>
              <a:gd name="T65" fmla="*/ 2147483647 h 630"/>
              <a:gd name="T66" fmla="*/ 2147483647 w 1488"/>
              <a:gd name="T67" fmla="*/ 2147483647 h 630"/>
              <a:gd name="T68" fmla="*/ 2147483647 w 1488"/>
              <a:gd name="T69" fmla="*/ 2147483647 h 630"/>
              <a:gd name="T70" fmla="*/ 2147483647 w 1488"/>
              <a:gd name="T71" fmla="*/ 2147483647 h 630"/>
              <a:gd name="T72" fmla="*/ 2147483647 w 1488"/>
              <a:gd name="T73" fmla="*/ 2147483647 h 630"/>
              <a:gd name="T74" fmla="*/ 2147483647 w 1488"/>
              <a:gd name="T75" fmla="*/ 2147483647 h 630"/>
              <a:gd name="T76" fmla="*/ 2147483647 w 1488"/>
              <a:gd name="T77" fmla="*/ 2147483647 h 630"/>
              <a:gd name="T78" fmla="*/ 2147483647 w 1488"/>
              <a:gd name="T79" fmla="*/ 2147483647 h 6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88"/>
              <a:gd name="T121" fmla="*/ 0 h 630"/>
              <a:gd name="T122" fmla="*/ 1488 w 1488"/>
              <a:gd name="T123" fmla="*/ 630 h 6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88" h="630">
                <a:moveTo>
                  <a:pt x="24" y="469"/>
                </a:moveTo>
                <a:lnTo>
                  <a:pt x="0" y="405"/>
                </a:lnTo>
                <a:lnTo>
                  <a:pt x="0" y="378"/>
                </a:lnTo>
                <a:lnTo>
                  <a:pt x="32" y="351"/>
                </a:lnTo>
                <a:lnTo>
                  <a:pt x="64" y="324"/>
                </a:lnTo>
                <a:lnTo>
                  <a:pt x="80" y="297"/>
                </a:lnTo>
                <a:lnTo>
                  <a:pt x="128" y="279"/>
                </a:lnTo>
                <a:lnTo>
                  <a:pt x="160" y="252"/>
                </a:lnTo>
                <a:lnTo>
                  <a:pt x="176" y="225"/>
                </a:lnTo>
                <a:lnTo>
                  <a:pt x="192" y="198"/>
                </a:lnTo>
                <a:lnTo>
                  <a:pt x="208" y="162"/>
                </a:lnTo>
                <a:lnTo>
                  <a:pt x="224" y="126"/>
                </a:lnTo>
                <a:lnTo>
                  <a:pt x="272" y="144"/>
                </a:lnTo>
                <a:lnTo>
                  <a:pt x="304" y="171"/>
                </a:lnTo>
                <a:lnTo>
                  <a:pt x="336" y="198"/>
                </a:lnTo>
                <a:lnTo>
                  <a:pt x="368" y="234"/>
                </a:lnTo>
                <a:lnTo>
                  <a:pt x="384" y="261"/>
                </a:lnTo>
                <a:lnTo>
                  <a:pt x="400" y="288"/>
                </a:lnTo>
                <a:lnTo>
                  <a:pt x="416" y="315"/>
                </a:lnTo>
                <a:lnTo>
                  <a:pt x="432" y="351"/>
                </a:lnTo>
                <a:lnTo>
                  <a:pt x="448" y="378"/>
                </a:lnTo>
                <a:lnTo>
                  <a:pt x="480" y="405"/>
                </a:lnTo>
                <a:lnTo>
                  <a:pt x="496" y="432"/>
                </a:lnTo>
                <a:lnTo>
                  <a:pt x="512" y="459"/>
                </a:lnTo>
                <a:lnTo>
                  <a:pt x="528" y="486"/>
                </a:lnTo>
                <a:lnTo>
                  <a:pt x="560" y="513"/>
                </a:lnTo>
                <a:lnTo>
                  <a:pt x="592" y="540"/>
                </a:lnTo>
                <a:lnTo>
                  <a:pt x="608" y="567"/>
                </a:lnTo>
                <a:lnTo>
                  <a:pt x="640" y="594"/>
                </a:lnTo>
                <a:lnTo>
                  <a:pt x="672" y="621"/>
                </a:lnTo>
                <a:lnTo>
                  <a:pt x="720" y="612"/>
                </a:lnTo>
                <a:lnTo>
                  <a:pt x="720" y="585"/>
                </a:lnTo>
                <a:lnTo>
                  <a:pt x="720" y="558"/>
                </a:lnTo>
                <a:lnTo>
                  <a:pt x="736" y="531"/>
                </a:lnTo>
                <a:lnTo>
                  <a:pt x="736" y="495"/>
                </a:lnTo>
                <a:lnTo>
                  <a:pt x="752" y="459"/>
                </a:lnTo>
                <a:lnTo>
                  <a:pt x="752" y="405"/>
                </a:lnTo>
                <a:lnTo>
                  <a:pt x="768" y="378"/>
                </a:lnTo>
                <a:lnTo>
                  <a:pt x="768" y="351"/>
                </a:lnTo>
                <a:lnTo>
                  <a:pt x="768" y="324"/>
                </a:lnTo>
                <a:lnTo>
                  <a:pt x="768" y="297"/>
                </a:lnTo>
                <a:lnTo>
                  <a:pt x="768" y="261"/>
                </a:lnTo>
                <a:lnTo>
                  <a:pt x="768" y="234"/>
                </a:lnTo>
                <a:lnTo>
                  <a:pt x="768" y="189"/>
                </a:lnTo>
                <a:lnTo>
                  <a:pt x="768" y="162"/>
                </a:lnTo>
                <a:lnTo>
                  <a:pt x="768" y="117"/>
                </a:lnTo>
                <a:lnTo>
                  <a:pt x="784" y="90"/>
                </a:lnTo>
                <a:lnTo>
                  <a:pt x="800" y="63"/>
                </a:lnTo>
                <a:lnTo>
                  <a:pt x="848" y="63"/>
                </a:lnTo>
                <a:lnTo>
                  <a:pt x="864" y="36"/>
                </a:lnTo>
                <a:lnTo>
                  <a:pt x="864" y="9"/>
                </a:lnTo>
                <a:lnTo>
                  <a:pt x="912" y="0"/>
                </a:lnTo>
                <a:lnTo>
                  <a:pt x="960" y="18"/>
                </a:lnTo>
                <a:lnTo>
                  <a:pt x="976" y="45"/>
                </a:lnTo>
                <a:lnTo>
                  <a:pt x="992" y="72"/>
                </a:lnTo>
                <a:lnTo>
                  <a:pt x="1008" y="99"/>
                </a:lnTo>
                <a:lnTo>
                  <a:pt x="1024" y="126"/>
                </a:lnTo>
                <a:lnTo>
                  <a:pt x="1056" y="162"/>
                </a:lnTo>
                <a:lnTo>
                  <a:pt x="1104" y="180"/>
                </a:lnTo>
                <a:lnTo>
                  <a:pt x="1152" y="189"/>
                </a:lnTo>
                <a:lnTo>
                  <a:pt x="1200" y="198"/>
                </a:lnTo>
                <a:lnTo>
                  <a:pt x="1216" y="225"/>
                </a:lnTo>
                <a:lnTo>
                  <a:pt x="1232" y="252"/>
                </a:lnTo>
                <a:lnTo>
                  <a:pt x="1248" y="279"/>
                </a:lnTo>
                <a:lnTo>
                  <a:pt x="1264" y="306"/>
                </a:lnTo>
                <a:lnTo>
                  <a:pt x="1264" y="333"/>
                </a:lnTo>
                <a:lnTo>
                  <a:pt x="1280" y="360"/>
                </a:lnTo>
                <a:lnTo>
                  <a:pt x="1296" y="387"/>
                </a:lnTo>
                <a:lnTo>
                  <a:pt x="1328" y="414"/>
                </a:lnTo>
                <a:lnTo>
                  <a:pt x="1376" y="378"/>
                </a:lnTo>
                <a:lnTo>
                  <a:pt x="1408" y="405"/>
                </a:lnTo>
                <a:lnTo>
                  <a:pt x="1424" y="432"/>
                </a:lnTo>
                <a:lnTo>
                  <a:pt x="1440" y="459"/>
                </a:lnTo>
                <a:lnTo>
                  <a:pt x="1472" y="486"/>
                </a:lnTo>
                <a:lnTo>
                  <a:pt x="1472" y="513"/>
                </a:lnTo>
                <a:lnTo>
                  <a:pt x="1440" y="540"/>
                </a:lnTo>
                <a:lnTo>
                  <a:pt x="1440" y="567"/>
                </a:lnTo>
                <a:lnTo>
                  <a:pt x="1440" y="594"/>
                </a:lnTo>
                <a:lnTo>
                  <a:pt x="1488" y="603"/>
                </a:lnTo>
                <a:lnTo>
                  <a:pt x="1488" y="630"/>
                </a:lnTo>
              </a:path>
            </a:pathLst>
          </a:custGeom>
          <a:noFill/>
          <a:ln w="38100" cap="rnd">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7893" name="Rectangle 5"/>
          <p:cNvSpPr>
            <a:spLocks noChangeArrowheads="1"/>
          </p:cNvSpPr>
          <p:nvPr/>
        </p:nvSpPr>
        <p:spPr bwMode="auto">
          <a:xfrm>
            <a:off x="1547813" y="5661025"/>
            <a:ext cx="5980112" cy="500063"/>
          </a:xfrm>
          <a:prstGeom prst="rect">
            <a:avLst/>
          </a:prstGeom>
          <a:gradFill rotWithShape="1">
            <a:gsLst>
              <a:gs pos="0">
                <a:schemeClr val="folHlink"/>
              </a:gs>
              <a:gs pos="100000">
                <a:schemeClr val="accent2"/>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400">
                <a:solidFill>
                  <a:schemeClr val="bg1"/>
                </a:solidFill>
                <a:ea typeface="楷体_GB2312" pitchFamily="49" charset="-122"/>
              </a:rPr>
              <a:t> </a:t>
            </a:r>
            <a:r>
              <a:rPr lang="zh-CN" altLang="en-US" sz="3000" b="1">
                <a:solidFill>
                  <a:schemeClr val="bg1"/>
                </a:solidFill>
                <a:ea typeface="楷体_GB2312" pitchFamily="49" charset="-122"/>
              </a:rPr>
              <a:t>库存掩盖的问题永远不会自行消失</a:t>
            </a:r>
          </a:p>
        </p:txBody>
      </p:sp>
      <p:sp>
        <p:nvSpPr>
          <p:cNvPr id="30725" name="未知"/>
          <p:cNvSpPr>
            <a:spLocks/>
          </p:cNvSpPr>
          <p:nvPr/>
        </p:nvSpPr>
        <p:spPr bwMode="auto">
          <a:xfrm>
            <a:off x="2109788" y="4654550"/>
            <a:ext cx="592137" cy="558800"/>
          </a:xfrm>
          <a:custGeom>
            <a:avLst/>
            <a:gdLst>
              <a:gd name="T0" fmla="*/ 0 w 373"/>
              <a:gd name="T1" fmla="*/ 0 h 352"/>
              <a:gd name="T2" fmla="*/ 2147483647 w 373"/>
              <a:gd name="T3" fmla="*/ 2147483647 h 352"/>
              <a:gd name="T4" fmla="*/ 2147483647 w 373"/>
              <a:gd name="T5" fmla="*/ 2147483647 h 352"/>
              <a:gd name="T6" fmla="*/ 2147483647 w 373"/>
              <a:gd name="T7" fmla="*/ 2147483647 h 352"/>
              <a:gd name="T8" fmla="*/ 2147483647 w 373"/>
              <a:gd name="T9" fmla="*/ 2147483647 h 352"/>
              <a:gd name="T10" fmla="*/ 2147483647 w 373"/>
              <a:gd name="T11" fmla="*/ 2147483647 h 352"/>
              <a:gd name="T12" fmla="*/ 2147483647 w 373"/>
              <a:gd name="T13" fmla="*/ 2147483647 h 352"/>
              <a:gd name="T14" fmla="*/ 2147483647 w 373"/>
              <a:gd name="T15" fmla="*/ 2147483647 h 352"/>
              <a:gd name="T16" fmla="*/ 2147483647 w 373"/>
              <a:gd name="T17" fmla="*/ 2147483647 h 352"/>
              <a:gd name="T18" fmla="*/ 2147483647 w 373"/>
              <a:gd name="T19" fmla="*/ 2147483647 h 3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352"/>
              <a:gd name="T32" fmla="*/ 373 w 373"/>
              <a:gd name="T33" fmla="*/ 352 h 3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352">
                <a:moveTo>
                  <a:pt x="0" y="0"/>
                </a:moveTo>
                <a:lnTo>
                  <a:pt x="31" y="28"/>
                </a:lnTo>
                <a:lnTo>
                  <a:pt x="31" y="82"/>
                </a:lnTo>
                <a:lnTo>
                  <a:pt x="31" y="136"/>
                </a:lnTo>
                <a:lnTo>
                  <a:pt x="67" y="190"/>
                </a:lnTo>
                <a:lnTo>
                  <a:pt x="139" y="190"/>
                </a:lnTo>
                <a:lnTo>
                  <a:pt x="193" y="208"/>
                </a:lnTo>
                <a:lnTo>
                  <a:pt x="247" y="244"/>
                </a:lnTo>
                <a:lnTo>
                  <a:pt x="319" y="316"/>
                </a:lnTo>
                <a:lnTo>
                  <a:pt x="373" y="352"/>
                </a:lnTo>
              </a:path>
            </a:pathLst>
          </a:custGeom>
          <a:noFill/>
          <a:ln w="28575" cap="rnd">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26" name="Rectangle 7"/>
          <p:cNvSpPr>
            <a:spLocks noChangeArrowheads="1"/>
          </p:cNvSpPr>
          <p:nvPr/>
        </p:nvSpPr>
        <p:spPr bwMode="auto">
          <a:xfrm>
            <a:off x="3351213" y="4365625"/>
            <a:ext cx="411162" cy="107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b="1">
                <a:latin typeface="Times New Roman" panose="02020603050405020304" pitchFamily="18" charset="0"/>
                <a:ea typeface="楷体_GB2312" pitchFamily="49" charset="-122"/>
              </a:rPr>
              <a:t>计</a:t>
            </a:r>
          </a:p>
          <a:p>
            <a:pPr>
              <a:lnSpc>
                <a:spcPct val="90000"/>
              </a:lnSpc>
            </a:pPr>
            <a:r>
              <a:rPr lang="zh-CN" altLang="en-US" b="1">
                <a:latin typeface="Times New Roman" panose="02020603050405020304" pitchFamily="18" charset="0"/>
                <a:ea typeface="楷体_GB2312" pitchFamily="49" charset="-122"/>
              </a:rPr>
              <a:t>划</a:t>
            </a:r>
            <a:endParaRPr lang="zh-CN" altLang="en-US">
              <a:latin typeface="Times New Roman" panose="02020603050405020304" pitchFamily="18" charset="0"/>
              <a:ea typeface="楷体_GB2312" pitchFamily="49" charset="-122"/>
            </a:endParaRPr>
          </a:p>
          <a:p>
            <a:pPr>
              <a:lnSpc>
                <a:spcPct val="90000"/>
              </a:lnSpc>
            </a:pPr>
            <a:r>
              <a:rPr lang="zh-CN" altLang="en-US">
                <a:latin typeface="Times New Roman" panose="02020603050405020304" pitchFamily="18" charset="0"/>
                <a:ea typeface="楷体_GB2312" pitchFamily="49" charset="-122"/>
              </a:rPr>
              <a:t>不</a:t>
            </a:r>
          </a:p>
          <a:p>
            <a:pPr>
              <a:lnSpc>
                <a:spcPct val="90000"/>
              </a:lnSpc>
            </a:pPr>
            <a:r>
              <a:rPr lang="zh-CN" altLang="en-US">
                <a:latin typeface="Times New Roman" panose="02020603050405020304" pitchFamily="18" charset="0"/>
                <a:ea typeface="楷体_GB2312" pitchFamily="49" charset="-122"/>
              </a:rPr>
              <a:t>周</a:t>
            </a:r>
            <a:endParaRPr lang="zh-CN" altLang="en-US" sz="1400">
              <a:latin typeface="Times New Roman" panose="02020603050405020304" pitchFamily="18" charset="0"/>
              <a:ea typeface="楷体_GB2312" pitchFamily="49" charset="-122"/>
            </a:endParaRPr>
          </a:p>
        </p:txBody>
      </p:sp>
      <p:sp>
        <p:nvSpPr>
          <p:cNvPr id="30727" name="Rectangle 8"/>
          <p:cNvSpPr>
            <a:spLocks noChangeArrowheads="1"/>
          </p:cNvSpPr>
          <p:nvPr/>
        </p:nvSpPr>
        <p:spPr bwMode="auto">
          <a:xfrm>
            <a:off x="1263650" y="4222750"/>
            <a:ext cx="719138" cy="99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b="1">
                <a:latin typeface="Times New Roman" panose="02020603050405020304" pitchFamily="18" charset="0"/>
                <a:ea typeface="楷体_GB2312" pitchFamily="49" charset="-122"/>
              </a:rPr>
              <a:t>设计</a:t>
            </a:r>
            <a:r>
              <a:rPr lang="zh-CN" altLang="en-US">
                <a:latin typeface="Times New Roman" panose="02020603050405020304" pitchFamily="18" charset="0"/>
                <a:ea typeface="楷体_GB2312" pitchFamily="49" charset="-122"/>
              </a:rPr>
              <a:t>不合理</a:t>
            </a:r>
          </a:p>
        </p:txBody>
      </p:sp>
      <p:sp>
        <p:nvSpPr>
          <p:cNvPr id="30728" name="Rectangle 9"/>
          <p:cNvSpPr>
            <a:spLocks noChangeArrowheads="1"/>
          </p:cNvSpPr>
          <p:nvPr/>
        </p:nvSpPr>
        <p:spPr bwMode="auto">
          <a:xfrm>
            <a:off x="4164013" y="4165600"/>
            <a:ext cx="411162"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楷体_GB2312" pitchFamily="49" charset="-122"/>
              </a:rPr>
              <a:t>设</a:t>
            </a:r>
          </a:p>
          <a:p>
            <a:r>
              <a:rPr lang="zh-CN" altLang="en-US">
                <a:latin typeface="Times New Roman" panose="02020603050405020304" pitchFamily="18" charset="0"/>
                <a:ea typeface="楷体_GB2312" pitchFamily="49" charset="-122"/>
              </a:rPr>
              <a:t>备</a:t>
            </a:r>
          </a:p>
          <a:p>
            <a:r>
              <a:rPr lang="zh-CN" altLang="en-US" b="1">
                <a:latin typeface="Times New Roman" panose="02020603050405020304" pitchFamily="18" charset="0"/>
                <a:ea typeface="楷体_GB2312" pitchFamily="49" charset="-122"/>
              </a:rPr>
              <a:t>故</a:t>
            </a:r>
          </a:p>
          <a:p>
            <a:r>
              <a:rPr lang="zh-CN" altLang="en-US" b="1">
                <a:latin typeface="Times New Roman" panose="02020603050405020304" pitchFamily="18" charset="0"/>
                <a:ea typeface="楷体_GB2312" pitchFamily="49" charset="-122"/>
              </a:rPr>
              <a:t>障</a:t>
            </a:r>
            <a:endParaRPr lang="zh-CN" altLang="en-US" sz="1400" b="1">
              <a:latin typeface="Times New Roman" panose="02020603050405020304" pitchFamily="18" charset="0"/>
              <a:ea typeface="楷体_GB2312" pitchFamily="49" charset="-122"/>
            </a:endParaRPr>
          </a:p>
        </p:txBody>
      </p:sp>
      <p:sp>
        <p:nvSpPr>
          <p:cNvPr id="30729" name="Rectangle 10"/>
          <p:cNvSpPr>
            <a:spLocks noChangeArrowheads="1"/>
          </p:cNvSpPr>
          <p:nvPr/>
        </p:nvSpPr>
        <p:spPr bwMode="auto">
          <a:xfrm>
            <a:off x="5511800" y="4652963"/>
            <a:ext cx="411163" cy="63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楷体_GB2312" pitchFamily="49" charset="-122"/>
              </a:rPr>
              <a:t>培</a:t>
            </a:r>
          </a:p>
          <a:p>
            <a:r>
              <a:rPr lang="zh-CN" altLang="en-US" b="1" dirty="0">
                <a:latin typeface="Times New Roman" panose="02020603050405020304" pitchFamily="18" charset="0"/>
                <a:ea typeface="楷体_GB2312" pitchFamily="49" charset="-122"/>
              </a:rPr>
              <a:t>训</a:t>
            </a:r>
            <a:endParaRPr lang="zh-CN" altLang="en-US" sz="1400" dirty="0">
              <a:latin typeface="Times New Roman" panose="02020603050405020304" pitchFamily="18" charset="0"/>
              <a:ea typeface="楷体_GB2312" pitchFamily="49" charset="-122"/>
            </a:endParaRPr>
          </a:p>
        </p:txBody>
      </p:sp>
      <p:sp>
        <p:nvSpPr>
          <p:cNvPr id="30730" name="Rectangle 11"/>
          <p:cNvSpPr>
            <a:spLocks noChangeArrowheads="1"/>
          </p:cNvSpPr>
          <p:nvPr/>
        </p:nvSpPr>
        <p:spPr bwMode="auto">
          <a:xfrm>
            <a:off x="4938713" y="4146550"/>
            <a:ext cx="498475"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latin typeface="Times New Roman" panose="02020603050405020304" pitchFamily="18" charset="0"/>
                <a:ea typeface="楷体_GB2312" pitchFamily="49" charset="-122"/>
              </a:rPr>
              <a:t>质</a:t>
            </a:r>
          </a:p>
          <a:p>
            <a:r>
              <a:rPr lang="zh-CN" altLang="en-US" b="1">
                <a:latin typeface="Times New Roman" panose="02020603050405020304" pitchFamily="18" charset="0"/>
                <a:ea typeface="楷体_GB2312" pitchFamily="49" charset="-122"/>
              </a:rPr>
              <a:t>量</a:t>
            </a:r>
            <a:endParaRPr lang="zh-CN" altLang="en-US">
              <a:latin typeface="Times New Roman" panose="02020603050405020304" pitchFamily="18" charset="0"/>
              <a:ea typeface="楷体_GB2312" pitchFamily="49" charset="-122"/>
            </a:endParaRPr>
          </a:p>
          <a:p>
            <a:r>
              <a:rPr lang="zh-CN" altLang="en-US">
                <a:latin typeface="Times New Roman" panose="02020603050405020304" pitchFamily="18" charset="0"/>
                <a:ea typeface="楷体_GB2312" pitchFamily="49" charset="-122"/>
              </a:rPr>
              <a:t>问</a:t>
            </a:r>
          </a:p>
          <a:p>
            <a:r>
              <a:rPr lang="zh-CN" altLang="en-US">
                <a:latin typeface="Times New Roman" panose="02020603050405020304" pitchFamily="18" charset="0"/>
                <a:ea typeface="楷体_GB2312" pitchFamily="49" charset="-122"/>
              </a:rPr>
              <a:t>题</a:t>
            </a:r>
          </a:p>
        </p:txBody>
      </p:sp>
      <p:sp>
        <p:nvSpPr>
          <p:cNvPr id="30731" name="Rectangle 12"/>
          <p:cNvSpPr>
            <a:spLocks noChangeArrowheads="1"/>
          </p:cNvSpPr>
          <p:nvPr/>
        </p:nvSpPr>
        <p:spPr bwMode="auto">
          <a:xfrm>
            <a:off x="6259513" y="4184650"/>
            <a:ext cx="411162"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楷体_GB2312" pitchFamily="49" charset="-122"/>
              </a:rPr>
              <a:t>职</a:t>
            </a:r>
          </a:p>
          <a:p>
            <a:r>
              <a:rPr lang="zh-CN" altLang="en-US" b="1" dirty="0">
                <a:latin typeface="Times New Roman" panose="02020603050405020304" pitchFamily="18" charset="0"/>
                <a:ea typeface="楷体_GB2312" pitchFamily="49" charset="-122"/>
              </a:rPr>
              <a:t>责</a:t>
            </a:r>
          </a:p>
          <a:p>
            <a:r>
              <a:rPr lang="zh-CN" altLang="en-US" dirty="0">
                <a:latin typeface="Times New Roman" panose="02020603050405020304" pitchFamily="18" charset="0"/>
                <a:ea typeface="楷体_GB2312" pitchFamily="49" charset="-122"/>
              </a:rPr>
              <a:t>不</a:t>
            </a:r>
          </a:p>
          <a:p>
            <a:r>
              <a:rPr lang="zh-CN" altLang="en-US" dirty="0">
                <a:latin typeface="Times New Roman" panose="02020603050405020304" pitchFamily="18" charset="0"/>
                <a:ea typeface="楷体_GB2312" pitchFamily="49" charset="-122"/>
              </a:rPr>
              <a:t>清</a:t>
            </a:r>
          </a:p>
        </p:txBody>
      </p:sp>
      <p:sp>
        <p:nvSpPr>
          <p:cNvPr id="30732" name="未知"/>
          <p:cNvSpPr>
            <a:spLocks/>
          </p:cNvSpPr>
          <p:nvPr/>
        </p:nvSpPr>
        <p:spPr bwMode="auto">
          <a:xfrm>
            <a:off x="1701800" y="4660900"/>
            <a:ext cx="419100" cy="266700"/>
          </a:xfrm>
          <a:custGeom>
            <a:avLst/>
            <a:gdLst>
              <a:gd name="T0" fmla="*/ 0 w 264"/>
              <a:gd name="T1" fmla="*/ 2147483647 h 168"/>
              <a:gd name="T2" fmla="*/ 2147483647 w 264"/>
              <a:gd name="T3" fmla="*/ 2147483647 h 168"/>
              <a:gd name="T4" fmla="*/ 2147483647 w 264"/>
              <a:gd name="T5" fmla="*/ 2147483647 h 168"/>
              <a:gd name="T6" fmla="*/ 2147483647 w 264"/>
              <a:gd name="T7" fmla="*/ 0 h 168"/>
              <a:gd name="T8" fmla="*/ 0 60000 65536"/>
              <a:gd name="T9" fmla="*/ 0 60000 65536"/>
              <a:gd name="T10" fmla="*/ 0 60000 65536"/>
              <a:gd name="T11" fmla="*/ 0 60000 65536"/>
              <a:gd name="T12" fmla="*/ 0 w 264"/>
              <a:gd name="T13" fmla="*/ 0 h 168"/>
              <a:gd name="T14" fmla="*/ 264 w 264"/>
              <a:gd name="T15" fmla="*/ 168 h 168"/>
            </a:gdLst>
            <a:ahLst/>
            <a:cxnLst>
              <a:cxn ang="T8">
                <a:pos x="T0" y="T1"/>
              </a:cxn>
              <a:cxn ang="T9">
                <a:pos x="T2" y="T3"/>
              </a:cxn>
              <a:cxn ang="T10">
                <a:pos x="T4" y="T5"/>
              </a:cxn>
              <a:cxn ang="T11">
                <a:pos x="T6" y="T7"/>
              </a:cxn>
            </a:cxnLst>
            <a:rect l="T12" t="T13" r="T14" b="T15"/>
            <a:pathLst>
              <a:path w="264" h="168">
                <a:moveTo>
                  <a:pt x="0" y="168"/>
                </a:moveTo>
                <a:cubicBezTo>
                  <a:pt x="32" y="164"/>
                  <a:pt x="66" y="168"/>
                  <a:pt x="96" y="156"/>
                </a:cubicBezTo>
                <a:cubicBezTo>
                  <a:pt x="118" y="147"/>
                  <a:pt x="144" y="49"/>
                  <a:pt x="144" y="48"/>
                </a:cubicBezTo>
                <a:cubicBezTo>
                  <a:pt x="152" y="25"/>
                  <a:pt x="241" y="0"/>
                  <a:pt x="264" y="0"/>
                </a:cubicBezTo>
              </a:path>
            </a:pathLst>
          </a:cu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33" name="未知"/>
          <p:cNvSpPr>
            <a:spLocks/>
          </p:cNvSpPr>
          <p:nvPr/>
        </p:nvSpPr>
        <p:spPr bwMode="auto">
          <a:xfrm>
            <a:off x="2730500" y="3836988"/>
            <a:ext cx="1200150" cy="1109662"/>
          </a:xfrm>
          <a:custGeom>
            <a:avLst/>
            <a:gdLst>
              <a:gd name="T0" fmla="*/ 0 w 756"/>
              <a:gd name="T1" fmla="*/ 2147483647 h 699"/>
              <a:gd name="T2" fmla="*/ 2147483647 w 756"/>
              <a:gd name="T3" fmla="*/ 2147483647 h 699"/>
              <a:gd name="T4" fmla="*/ 2147483647 w 756"/>
              <a:gd name="T5" fmla="*/ 2147483647 h 699"/>
              <a:gd name="T6" fmla="*/ 2147483647 w 756"/>
              <a:gd name="T7" fmla="*/ 2147483647 h 699"/>
              <a:gd name="T8" fmla="*/ 2147483647 w 756"/>
              <a:gd name="T9" fmla="*/ 2147483647 h 699"/>
              <a:gd name="T10" fmla="*/ 2147483647 w 756"/>
              <a:gd name="T11" fmla="*/ 2147483647 h 699"/>
              <a:gd name="T12" fmla="*/ 2147483647 w 756"/>
              <a:gd name="T13" fmla="*/ 2147483647 h 699"/>
              <a:gd name="T14" fmla="*/ 2147483647 w 756"/>
              <a:gd name="T15" fmla="*/ 2147483647 h 699"/>
              <a:gd name="T16" fmla="*/ 2147483647 w 756"/>
              <a:gd name="T17" fmla="*/ 2147483647 h 699"/>
              <a:gd name="T18" fmla="*/ 2147483647 w 756"/>
              <a:gd name="T19" fmla="*/ 2147483647 h 699"/>
              <a:gd name="T20" fmla="*/ 2147483647 w 756"/>
              <a:gd name="T21" fmla="*/ 2147483647 h 699"/>
              <a:gd name="T22" fmla="*/ 2147483647 w 756"/>
              <a:gd name="T23" fmla="*/ 2147483647 h 699"/>
              <a:gd name="T24" fmla="*/ 2147483647 w 756"/>
              <a:gd name="T25" fmla="*/ 2147483647 h 699"/>
              <a:gd name="T26" fmla="*/ 2147483647 w 756"/>
              <a:gd name="T27" fmla="*/ 2147483647 h 699"/>
              <a:gd name="T28" fmla="*/ 2147483647 w 756"/>
              <a:gd name="T29" fmla="*/ 2147483647 h 699"/>
              <a:gd name="T30" fmla="*/ 2147483647 w 756"/>
              <a:gd name="T31" fmla="*/ 2147483647 h 699"/>
              <a:gd name="T32" fmla="*/ 2147483647 w 756"/>
              <a:gd name="T33" fmla="*/ 2147483647 h 699"/>
              <a:gd name="T34" fmla="*/ 2147483647 w 756"/>
              <a:gd name="T35" fmla="*/ 2147483647 h 6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56"/>
              <a:gd name="T55" fmla="*/ 0 h 699"/>
              <a:gd name="T56" fmla="*/ 756 w 756"/>
              <a:gd name="T57" fmla="*/ 699 h 6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56" h="699">
                <a:moveTo>
                  <a:pt x="0" y="123"/>
                </a:moveTo>
                <a:cubicBezTo>
                  <a:pt x="75" y="80"/>
                  <a:pt x="95" y="77"/>
                  <a:pt x="120" y="3"/>
                </a:cubicBezTo>
                <a:cubicBezTo>
                  <a:pt x="207" y="32"/>
                  <a:pt x="148" y="0"/>
                  <a:pt x="168" y="171"/>
                </a:cubicBezTo>
                <a:cubicBezTo>
                  <a:pt x="174" y="221"/>
                  <a:pt x="197" y="248"/>
                  <a:pt x="216" y="291"/>
                </a:cubicBezTo>
                <a:cubicBezTo>
                  <a:pt x="238" y="341"/>
                  <a:pt x="247" y="396"/>
                  <a:pt x="264" y="447"/>
                </a:cubicBezTo>
                <a:cubicBezTo>
                  <a:pt x="268" y="511"/>
                  <a:pt x="270" y="575"/>
                  <a:pt x="276" y="639"/>
                </a:cubicBezTo>
                <a:cubicBezTo>
                  <a:pt x="278" y="655"/>
                  <a:pt x="278" y="674"/>
                  <a:pt x="288" y="687"/>
                </a:cubicBezTo>
                <a:cubicBezTo>
                  <a:pt x="296" y="697"/>
                  <a:pt x="312" y="695"/>
                  <a:pt x="324" y="699"/>
                </a:cubicBezTo>
                <a:cubicBezTo>
                  <a:pt x="343" y="660"/>
                  <a:pt x="348" y="615"/>
                  <a:pt x="372" y="579"/>
                </a:cubicBezTo>
                <a:cubicBezTo>
                  <a:pt x="380" y="567"/>
                  <a:pt x="390" y="556"/>
                  <a:pt x="396" y="543"/>
                </a:cubicBezTo>
                <a:cubicBezTo>
                  <a:pt x="406" y="520"/>
                  <a:pt x="420" y="471"/>
                  <a:pt x="420" y="471"/>
                </a:cubicBezTo>
                <a:cubicBezTo>
                  <a:pt x="426" y="431"/>
                  <a:pt x="419" y="383"/>
                  <a:pt x="444" y="351"/>
                </a:cubicBezTo>
                <a:cubicBezTo>
                  <a:pt x="464" y="327"/>
                  <a:pt x="494" y="313"/>
                  <a:pt x="516" y="291"/>
                </a:cubicBezTo>
                <a:cubicBezTo>
                  <a:pt x="540" y="295"/>
                  <a:pt x="566" y="292"/>
                  <a:pt x="588" y="303"/>
                </a:cubicBezTo>
                <a:cubicBezTo>
                  <a:pt x="628" y="323"/>
                  <a:pt x="615" y="418"/>
                  <a:pt x="624" y="459"/>
                </a:cubicBezTo>
                <a:cubicBezTo>
                  <a:pt x="627" y="473"/>
                  <a:pt x="642" y="482"/>
                  <a:pt x="648" y="495"/>
                </a:cubicBezTo>
                <a:cubicBezTo>
                  <a:pt x="658" y="518"/>
                  <a:pt x="664" y="543"/>
                  <a:pt x="672" y="567"/>
                </a:cubicBezTo>
                <a:cubicBezTo>
                  <a:pt x="674" y="574"/>
                  <a:pt x="727" y="675"/>
                  <a:pt x="756" y="675"/>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34" name="未知"/>
          <p:cNvSpPr>
            <a:spLocks/>
          </p:cNvSpPr>
          <p:nvPr/>
        </p:nvSpPr>
        <p:spPr bwMode="auto">
          <a:xfrm>
            <a:off x="639763" y="3984625"/>
            <a:ext cx="1519237" cy="957263"/>
          </a:xfrm>
          <a:custGeom>
            <a:avLst/>
            <a:gdLst>
              <a:gd name="T0" fmla="*/ 2147483647 w 957"/>
              <a:gd name="T1" fmla="*/ 2147483647 h 603"/>
              <a:gd name="T2" fmla="*/ 2147483647 w 957"/>
              <a:gd name="T3" fmla="*/ 2147483647 h 603"/>
              <a:gd name="T4" fmla="*/ 2147483647 w 957"/>
              <a:gd name="T5" fmla="*/ 2147483647 h 603"/>
              <a:gd name="T6" fmla="*/ 2147483647 w 957"/>
              <a:gd name="T7" fmla="*/ 2147483647 h 603"/>
              <a:gd name="T8" fmla="*/ 2147483647 w 957"/>
              <a:gd name="T9" fmla="*/ 2147483647 h 603"/>
              <a:gd name="T10" fmla="*/ 2147483647 w 957"/>
              <a:gd name="T11" fmla="*/ 2147483647 h 603"/>
              <a:gd name="T12" fmla="*/ 2147483647 w 957"/>
              <a:gd name="T13" fmla="*/ 2147483647 h 603"/>
              <a:gd name="T14" fmla="*/ 2147483647 w 957"/>
              <a:gd name="T15" fmla="*/ 2147483647 h 603"/>
              <a:gd name="T16" fmla="*/ 2147483647 w 957"/>
              <a:gd name="T17" fmla="*/ 2147483647 h 603"/>
              <a:gd name="T18" fmla="*/ 2147483647 w 957"/>
              <a:gd name="T19" fmla="*/ 2147483647 h 603"/>
              <a:gd name="T20" fmla="*/ 2147483647 w 957"/>
              <a:gd name="T21" fmla="*/ 2147483647 h 603"/>
              <a:gd name="T22" fmla="*/ 2147483647 w 957"/>
              <a:gd name="T23" fmla="*/ 2147483647 h 6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7"/>
              <a:gd name="T37" fmla="*/ 0 h 603"/>
              <a:gd name="T38" fmla="*/ 957 w 957"/>
              <a:gd name="T39" fmla="*/ 603 h 6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7" h="603">
                <a:moveTo>
                  <a:pt x="81" y="582"/>
                </a:moveTo>
                <a:cubicBezTo>
                  <a:pt x="189" y="546"/>
                  <a:pt x="0" y="603"/>
                  <a:pt x="213" y="582"/>
                </a:cubicBezTo>
                <a:cubicBezTo>
                  <a:pt x="262" y="577"/>
                  <a:pt x="357" y="546"/>
                  <a:pt x="357" y="546"/>
                </a:cubicBezTo>
                <a:cubicBezTo>
                  <a:pt x="425" y="478"/>
                  <a:pt x="389" y="529"/>
                  <a:pt x="405" y="378"/>
                </a:cubicBezTo>
                <a:cubicBezTo>
                  <a:pt x="410" y="333"/>
                  <a:pt x="428" y="136"/>
                  <a:pt x="441" y="102"/>
                </a:cubicBezTo>
                <a:cubicBezTo>
                  <a:pt x="454" y="65"/>
                  <a:pt x="549" y="54"/>
                  <a:pt x="549" y="54"/>
                </a:cubicBezTo>
                <a:cubicBezTo>
                  <a:pt x="581" y="38"/>
                  <a:pt x="615" y="0"/>
                  <a:pt x="633" y="6"/>
                </a:cubicBezTo>
                <a:cubicBezTo>
                  <a:pt x="641" y="34"/>
                  <a:pt x="646" y="63"/>
                  <a:pt x="657" y="90"/>
                </a:cubicBezTo>
                <a:cubicBezTo>
                  <a:pt x="662" y="103"/>
                  <a:pt x="677" y="112"/>
                  <a:pt x="681" y="126"/>
                </a:cubicBezTo>
                <a:cubicBezTo>
                  <a:pt x="712" y="241"/>
                  <a:pt x="654" y="238"/>
                  <a:pt x="765" y="282"/>
                </a:cubicBezTo>
                <a:cubicBezTo>
                  <a:pt x="881" y="436"/>
                  <a:pt x="816" y="407"/>
                  <a:pt x="909" y="438"/>
                </a:cubicBezTo>
                <a:cubicBezTo>
                  <a:pt x="949" y="425"/>
                  <a:pt x="932" y="426"/>
                  <a:pt x="957" y="426"/>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35" name="未知"/>
          <p:cNvSpPr>
            <a:spLocks/>
          </p:cNvSpPr>
          <p:nvPr/>
        </p:nvSpPr>
        <p:spPr bwMode="auto">
          <a:xfrm>
            <a:off x="4102100" y="4089400"/>
            <a:ext cx="781050" cy="838200"/>
          </a:xfrm>
          <a:custGeom>
            <a:avLst/>
            <a:gdLst>
              <a:gd name="T0" fmla="*/ 0 w 492"/>
              <a:gd name="T1" fmla="*/ 2147483647 h 528"/>
              <a:gd name="T2" fmla="*/ 2147483647 w 492"/>
              <a:gd name="T3" fmla="*/ 0 h 528"/>
              <a:gd name="T4" fmla="*/ 2147483647 w 492"/>
              <a:gd name="T5" fmla="*/ 2147483647 h 528"/>
              <a:gd name="T6" fmla="*/ 2147483647 w 492"/>
              <a:gd name="T7" fmla="*/ 2147483647 h 528"/>
              <a:gd name="T8" fmla="*/ 2147483647 w 492"/>
              <a:gd name="T9" fmla="*/ 2147483647 h 528"/>
              <a:gd name="T10" fmla="*/ 2147483647 w 492"/>
              <a:gd name="T11" fmla="*/ 2147483647 h 528"/>
              <a:gd name="T12" fmla="*/ 2147483647 w 492"/>
              <a:gd name="T13" fmla="*/ 2147483647 h 528"/>
              <a:gd name="T14" fmla="*/ 2147483647 w 492"/>
              <a:gd name="T15" fmla="*/ 2147483647 h 528"/>
              <a:gd name="T16" fmla="*/ 0 60000 65536"/>
              <a:gd name="T17" fmla="*/ 0 60000 65536"/>
              <a:gd name="T18" fmla="*/ 0 60000 65536"/>
              <a:gd name="T19" fmla="*/ 0 60000 65536"/>
              <a:gd name="T20" fmla="*/ 0 60000 65536"/>
              <a:gd name="T21" fmla="*/ 0 60000 65536"/>
              <a:gd name="T22" fmla="*/ 0 60000 65536"/>
              <a:gd name="T23" fmla="*/ 0 60000 65536"/>
              <a:gd name="T24" fmla="*/ 0 w 492"/>
              <a:gd name="T25" fmla="*/ 0 h 528"/>
              <a:gd name="T26" fmla="*/ 492 w 492"/>
              <a:gd name="T27" fmla="*/ 528 h 5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2" h="528">
                <a:moveTo>
                  <a:pt x="0" y="240"/>
                </a:moveTo>
                <a:cubicBezTo>
                  <a:pt x="55" y="130"/>
                  <a:pt x="3" y="47"/>
                  <a:pt x="144" y="0"/>
                </a:cubicBezTo>
                <a:cubicBezTo>
                  <a:pt x="196" y="17"/>
                  <a:pt x="210" y="18"/>
                  <a:pt x="228" y="72"/>
                </a:cubicBezTo>
                <a:cubicBezTo>
                  <a:pt x="241" y="172"/>
                  <a:pt x="242" y="301"/>
                  <a:pt x="324" y="372"/>
                </a:cubicBezTo>
                <a:lnTo>
                  <a:pt x="420" y="480"/>
                </a:lnTo>
                <a:cubicBezTo>
                  <a:pt x="420" y="480"/>
                  <a:pt x="420" y="480"/>
                  <a:pt x="420" y="480"/>
                </a:cubicBezTo>
                <a:cubicBezTo>
                  <a:pt x="432" y="492"/>
                  <a:pt x="442" y="507"/>
                  <a:pt x="456" y="516"/>
                </a:cubicBezTo>
                <a:cubicBezTo>
                  <a:pt x="467" y="523"/>
                  <a:pt x="492" y="528"/>
                  <a:pt x="492" y="528"/>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36" name="未知"/>
          <p:cNvSpPr>
            <a:spLocks/>
          </p:cNvSpPr>
          <p:nvPr/>
        </p:nvSpPr>
        <p:spPr bwMode="auto">
          <a:xfrm>
            <a:off x="4768850" y="4127500"/>
            <a:ext cx="266700" cy="704850"/>
          </a:xfrm>
          <a:custGeom>
            <a:avLst/>
            <a:gdLst>
              <a:gd name="T0" fmla="*/ 0 w 168"/>
              <a:gd name="T1" fmla="*/ 2147483647 h 444"/>
              <a:gd name="T2" fmla="*/ 2147483647 w 168"/>
              <a:gd name="T3" fmla="*/ 2147483647 h 444"/>
              <a:gd name="T4" fmla="*/ 2147483647 w 168"/>
              <a:gd name="T5" fmla="*/ 2147483647 h 444"/>
              <a:gd name="T6" fmla="*/ 2147483647 w 168"/>
              <a:gd name="T7" fmla="*/ 2147483647 h 444"/>
              <a:gd name="T8" fmla="*/ 2147483647 w 168"/>
              <a:gd name="T9" fmla="*/ 0 h 444"/>
              <a:gd name="T10" fmla="*/ 0 60000 65536"/>
              <a:gd name="T11" fmla="*/ 0 60000 65536"/>
              <a:gd name="T12" fmla="*/ 0 60000 65536"/>
              <a:gd name="T13" fmla="*/ 0 60000 65536"/>
              <a:gd name="T14" fmla="*/ 0 60000 65536"/>
              <a:gd name="T15" fmla="*/ 0 w 168"/>
              <a:gd name="T16" fmla="*/ 0 h 444"/>
              <a:gd name="T17" fmla="*/ 168 w 168"/>
              <a:gd name="T18" fmla="*/ 444 h 444"/>
            </a:gdLst>
            <a:ahLst/>
            <a:cxnLst>
              <a:cxn ang="T10">
                <a:pos x="T0" y="T1"/>
              </a:cxn>
              <a:cxn ang="T11">
                <a:pos x="T2" y="T3"/>
              </a:cxn>
              <a:cxn ang="T12">
                <a:pos x="T4" y="T5"/>
              </a:cxn>
              <a:cxn ang="T13">
                <a:pos x="T6" y="T7"/>
              </a:cxn>
              <a:cxn ang="T14">
                <a:pos x="T8" y="T9"/>
              </a:cxn>
            </a:cxnLst>
            <a:rect l="T15" t="T16" r="T17" b="T18"/>
            <a:pathLst>
              <a:path w="168" h="444">
                <a:moveTo>
                  <a:pt x="0" y="444"/>
                </a:moveTo>
                <a:cubicBezTo>
                  <a:pt x="47" y="409"/>
                  <a:pt x="66" y="391"/>
                  <a:pt x="84" y="336"/>
                </a:cubicBezTo>
                <a:cubicBezTo>
                  <a:pt x="88" y="296"/>
                  <a:pt x="89" y="256"/>
                  <a:pt x="96" y="216"/>
                </a:cubicBezTo>
                <a:cubicBezTo>
                  <a:pt x="104" y="175"/>
                  <a:pt x="124" y="137"/>
                  <a:pt x="132" y="96"/>
                </a:cubicBezTo>
                <a:cubicBezTo>
                  <a:pt x="149" y="9"/>
                  <a:pt x="125" y="43"/>
                  <a:pt x="168" y="0"/>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37" name="未知"/>
          <p:cNvSpPr>
            <a:spLocks/>
          </p:cNvSpPr>
          <p:nvPr/>
        </p:nvSpPr>
        <p:spPr bwMode="auto">
          <a:xfrm>
            <a:off x="4956175" y="3917950"/>
            <a:ext cx="1146175" cy="1104900"/>
          </a:xfrm>
          <a:custGeom>
            <a:avLst/>
            <a:gdLst>
              <a:gd name="T0" fmla="*/ 2147483647 w 722"/>
              <a:gd name="T1" fmla="*/ 2147483647 h 696"/>
              <a:gd name="T2" fmla="*/ 2147483647 w 722"/>
              <a:gd name="T3" fmla="*/ 2147483647 h 696"/>
              <a:gd name="T4" fmla="*/ 2147483647 w 722"/>
              <a:gd name="T5" fmla="*/ 2147483647 h 696"/>
              <a:gd name="T6" fmla="*/ 2147483647 w 722"/>
              <a:gd name="T7" fmla="*/ 0 h 696"/>
              <a:gd name="T8" fmla="*/ 2147483647 w 722"/>
              <a:gd name="T9" fmla="*/ 2147483647 h 696"/>
              <a:gd name="T10" fmla="*/ 2147483647 w 722"/>
              <a:gd name="T11" fmla="*/ 2147483647 h 696"/>
              <a:gd name="T12" fmla="*/ 2147483647 w 722"/>
              <a:gd name="T13" fmla="*/ 2147483647 h 696"/>
              <a:gd name="T14" fmla="*/ 2147483647 w 722"/>
              <a:gd name="T15" fmla="*/ 2147483647 h 696"/>
              <a:gd name="T16" fmla="*/ 2147483647 w 722"/>
              <a:gd name="T17" fmla="*/ 2147483647 h 696"/>
              <a:gd name="T18" fmla="*/ 2147483647 w 722"/>
              <a:gd name="T19" fmla="*/ 2147483647 h 696"/>
              <a:gd name="T20" fmla="*/ 2147483647 w 722"/>
              <a:gd name="T21" fmla="*/ 2147483647 h 696"/>
              <a:gd name="T22" fmla="*/ 2147483647 w 722"/>
              <a:gd name="T23" fmla="*/ 2147483647 h 696"/>
              <a:gd name="T24" fmla="*/ 2147483647 w 722"/>
              <a:gd name="T25" fmla="*/ 2147483647 h 696"/>
              <a:gd name="T26" fmla="*/ 2147483647 w 722"/>
              <a:gd name="T27" fmla="*/ 2147483647 h 696"/>
              <a:gd name="T28" fmla="*/ 2147483647 w 722"/>
              <a:gd name="T29" fmla="*/ 2147483647 h 6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2"/>
              <a:gd name="T46" fmla="*/ 0 h 696"/>
              <a:gd name="T47" fmla="*/ 722 w 722"/>
              <a:gd name="T48" fmla="*/ 696 h 6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2" h="696">
                <a:moveTo>
                  <a:pt x="38" y="132"/>
                </a:moveTo>
                <a:cubicBezTo>
                  <a:pt x="34" y="116"/>
                  <a:pt x="32" y="99"/>
                  <a:pt x="26" y="84"/>
                </a:cubicBezTo>
                <a:cubicBezTo>
                  <a:pt x="20" y="71"/>
                  <a:pt x="0" y="62"/>
                  <a:pt x="2" y="48"/>
                </a:cubicBezTo>
                <a:cubicBezTo>
                  <a:pt x="7" y="16"/>
                  <a:pt x="51" y="8"/>
                  <a:pt x="74" y="0"/>
                </a:cubicBezTo>
                <a:cubicBezTo>
                  <a:pt x="82" y="12"/>
                  <a:pt x="85" y="30"/>
                  <a:pt x="98" y="36"/>
                </a:cubicBezTo>
                <a:cubicBezTo>
                  <a:pt x="124" y="47"/>
                  <a:pt x="165" y="25"/>
                  <a:pt x="182" y="48"/>
                </a:cubicBezTo>
                <a:cubicBezTo>
                  <a:pt x="206" y="81"/>
                  <a:pt x="181" y="130"/>
                  <a:pt x="194" y="168"/>
                </a:cubicBezTo>
                <a:cubicBezTo>
                  <a:pt x="199" y="182"/>
                  <a:pt x="218" y="184"/>
                  <a:pt x="230" y="192"/>
                </a:cubicBezTo>
                <a:cubicBezTo>
                  <a:pt x="237" y="409"/>
                  <a:pt x="140" y="668"/>
                  <a:pt x="350" y="528"/>
                </a:cubicBezTo>
                <a:cubicBezTo>
                  <a:pt x="378" y="444"/>
                  <a:pt x="383" y="447"/>
                  <a:pt x="470" y="432"/>
                </a:cubicBezTo>
                <a:cubicBezTo>
                  <a:pt x="587" y="471"/>
                  <a:pt x="557" y="653"/>
                  <a:pt x="686" y="696"/>
                </a:cubicBezTo>
                <a:cubicBezTo>
                  <a:pt x="699" y="656"/>
                  <a:pt x="709" y="616"/>
                  <a:pt x="722" y="576"/>
                </a:cubicBezTo>
                <a:cubicBezTo>
                  <a:pt x="718" y="556"/>
                  <a:pt x="717" y="535"/>
                  <a:pt x="710" y="516"/>
                </a:cubicBezTo>
                <a:cubicBezTo>
                  <a:pt x="705" y="502"/>
                  <a:pt x="688" y="494"/>
                  <a:pt x="686" y="480"/>
                </a:cubicBezTo>
                <a:cubicBezTo>
                  <a:pt x="683" y="464"/>
                  <a:pt x="698" y="448"/>
                  <a:pt x="698" y="432"/>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38" name="未知"/>
          <p:cNvSpPr>
            <a:spLocks/>
          </p:cNvSpPr>
          <p:nvPr/>
        </p:nvSpPr>
        <p:spPr bwMode="auto">
          <a:xfrm>
            <a:off x="6540500" y="4794250"/>
            <a:ext cx="647700" cy="461963"/>
          </a:xfrm>
          <a:custGeom>
            <a:avLst/>
            <a:gdLst>
              <a:gd name="T0" fmla="*/ 2147483647 w 408"/>
              <a:gd name="T1" fmla="*/ 0 h 291"/>
              <a:gd name="T2" fmla="*/ 2147483647 w 408"/>
              <a:gd name="T3" fmla="*/ 2147483647 h 291"/>
              <a:gd name="T4" fmla="*/ 2147483647 w 408"/>
              <a:gd name="T5" fmla="*/ 2147483647 h 291"/>
              <a:gd name="T6" fmla="*/ 0 w 408"/>
              <a:gd name="T7" fmla="*/ 2147483647 h 291"/>
              <a:gd name="T8" fmla="*/ 0 60000 65536"/>
              <a:gd name="T9" fmla="*/ 0 60000 65536"/>
              <a:gd name="T10" fmla="*/ 0 60000 65536"/>
              <a:gd name="T11" fmla="*/ 0 60000 65536"/>
              <a:gd name="T12" fmla="*/ 0 w 408"/>
              <a:gd name="T13" fmla="*/ 0 h 291"/>
              <a:gd name="T14" fmla="*/ 408 w 408"/>
              <a:gd name="T15" fmla="*/ 291 h 291"/>
            </a:gdLst>
            <a:ahLst/>
            <a:cxnLst>
              <a:cxn ang="T8">
                <a:pos x="T0" y="T1"/>
              </a:cxn>
              <a:cxn ang="T9">
                <a:pos x="T2" y="T3"/>
              </a:cxn>
              <a:cxn ang="T10">
                <a:pos x="T4" y="T5"/>
              </a:cxn>
              <a:cxn ang="T11">
                <a:pos x="T6" y="T7"/>
              </a:cxn>
            </a:cxnLst>
            <a:rect l="T12" t="T13" r="T14" b="T15"/>
            <a:pathLst>
              <a:path w="408" h="291">
                <a:moveTo>
                  <a:pt x="408" y="0"/>
                </a:moveTo>
                <a:cubicBezTo>
                  <a:pt x="294" y="38"/>
                  <a:pt x="184" y="56"/>
                  <a:pt x="96" y="144"/>
                </a:cubicBezTo>
                <a:cubicBezTo>
                  <a:pt x="75" y="207"/>
                  <a:pt x="91" y="169"/>
                  <a:pt x="36" y="252"/>
                </a:cubicBezTo>
                <a:cubicBezTo>
                  <a:pt x="10" y="291"/>
                  <a:pt x="26" y="288"/>
                  <a:pt x="0" y="288"/>
                </a:cubicBezTo>
              </a:path>
            </a:pathLst>
          </a:cu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39" name="未知"/>
          <p:cNvSpPr>
            <a:spLocks/>
          </p:cNvSpPr>
          <p:nvPr/>
        </p:nvSpPr>
        <p:spPr bwMode="auto">
          <a:xfrm>
            <a:off x="5226050" y="4832350"/>
            <a:ext cx="171450" cy="152400"/>
          </a:xfrm>
          <a:custGeom>
            <a:avLst/>
            <a:gdLst>
              <a:gd name="T0" fmla="*/ 2147483647 w 108"/>
              <a:gd name="T1" fmla="*/ 0 h 96"/>
              <a:gd name="T2" fmla="*/ 2147483647 w 108"/>
              <a:gd name="T3" fmla="*/ 2147483647 h 96"/>
              <a:gd name="T4" fmla="*/ 0 w 108"/>
              <a:gd name="T5" fmla="*/ 2147483647 h 96"/>
              <a:gd name="T6" fmla="*/ 0 60000 65536"/>
              <a:gd name="T7" fmla="*/ 0 60000 65536"/>
              <a:gd name="T8" fmla="*/ 0 60000 65536"/>
              <a:gd name="T9" fmla="*/ 0 w 108"/>
              <a:gd name="T10" fmla="*/ 0 h 96"/>
              <a:gd name="T11" fmla="*/ 108 w 108"/>
              <a:gd name="T12" fmla="*/ 96 h 96"/>
            </a:gdLst>
            <a:ahLst/>
            <a:cxnLst>
              <a:cxn ang="T6">
                <a:pos x="T0" y="T1"/>
              </a:cxn>
              <a:cxn ang="T7">
                <a:pos x="T2" y="T3"/>
              </a:cxn>
              <a:cxn ang="T8">
                <a:pos x="T4" y="T5"/>
              </a:cxn>
            </a:cxnLst>
            <a:rect l="T9" t="T10" r="T11" b="T12"/>
            <a:pathLst>
              <a:path w="108" h="96">
                <a:moveTo>
                  <a:pt x="108" y="0"/>
                </a:moveTo>
                <a:cubicBezTo>
                  <a:pt x="84" y="24"/>
                  <a:pt x="60" y="48"/>
                  <a:pt x="36" y="72"/>
                </a:cubicBezTo>
                <a:cubicBezTo>
                  <a:pt x="26" y="82"/>
                  <a:pt x="0" y="96"/>
                  <a:pt x="0" y="96"/>
                </a:cubicBezTo>
              </a:path>
            </a:pathLst>
          </a:cu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40" name="未知"/>
          <p:cNvSpPr>
            <a:spLocks/>
          </p:cNvSpPr>
          <p:nvPr/>
        </p:nvSpPr>
        <p:spPr bwMode="auto">
          <a:xfrm>
            <a:off x="3892550" y="4470400"/>
            <a:ext cx="209550" cy="438150"/>
          </a:xfrm>
          <a:custGeom>
            <a:avLst/>
            <a:gdLst>
              <a:gd name="T0" fmla="*/ 2147483647 w 132"/>
              <a:gd name="T1" fmla="*/ 0 h 276"/>
              <a:gd name="T2" fmla="*/ 2147483647 w 132"/>
              <a:gd name="T3" fmla="*/ 2147483647 h 276"/>
              <a:gd name="T4" fmla="*/ 0 w 132"/>
              <a:gd name="T5" fmla="*/ 2147483647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0"/>
                </a:moveTo>
                <a:cubicBezTo>
                  <a:pt x="128" y="40"/>
                  <a:pt x="132" y="82"/>
                  <a:pt x="120" y="120"/>
                </a:cubicBezTo>
                <a:cubicBezTo>
                  <a:pt x="103" y="176"/>
                  <a:pt x="41" y="235"/>
                  <a:pt x="0" y="276"/>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41" name="Text Box 22"/>
          <p:cNvSpPr txBox="1">
            <a:spLocks noChangeArrowheads="1"/>
          </p:cNvSpPr>
          <p:nvPr/>
        </p:nvSpPr>
        <p:spPr bwMode="auto">
          <a:xfrm>
            <a:off x="2416175" y="4351338"/>
            <a:ext cx="869950" cy="83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b="1">
                <a:ea typeface="楷体_GB2312" pitchFamily="49" charset="-122"/>
              </a:rPr>
              <a:t>供应商</a:t>
            </a:r>
            <a:endParaRPr lang="zh-CN" altLang="en-US">
              <a:ea typeface="楷体_GB2312" pitchFamily="49" charset="-122"/>
            </a:endParaRPr>
          </a:p>
          <a:p>
            <a:pPr>
              <a:lnSpc>
                <a:spcPct val="90000"/>
              </a:lnSpc>
            </a:pPr>
            <a:r>
              <a:rPr lang="zh-CN" altLang="en-US">
                <a:ea typeface="楷体_GB2312" pitchFamily="49" charset="-122"/>
              </a:rPr>
              <a:t> 选择</a:t>
            </a:r>
          </a:p>
          <a:p>
            <a:pPr>
              <a:lnSpc>
                <a:spcPct val="90000"/>
              </a:lnSpc>
            </a:pPr>
            <a:r>
              <a:rPr lang="zh-CN" altLang="en-US">
                <a:ea typeface="楷体_GB2312" pitchFamily="49" charset="-122"/>
              </a:rPr>
              <a:t> 不当</a:t>
            </a:r>
            <a:endParaRPr lang="zh-CN" altLang="en-US" sz="1400"/>
          </a:p>
        </p:txBody>
      </p:sp>
      <p:sp>
        <p:nvSpPr>
          <p:cNvPr id="30742" name="未知"/>
          <p:cNvSpPr>
            <a:spLocks/>
          </p:cNvSpPr>
          <p:nvPr/>
        </p:nvSpPr>
        <p:spPr bwMode="auto">
          <a:xfrm>
            <a:off x="2043113" y="4013200"/>
            <a:ext cx="706437" cy="668338"/>
          </a:xfrm>
          <a:custGeom>
            <a:avLst/>
            <a:gdLst>
              <a:gd name="T0" fmla="*/ 2147483647 w 445"/>
              <a:gd name="T1" fmla="*/ 0 h 421"/>
              <a:gd name="T2" fmla="*/ 2147483647 w 445"/>
              <a:gd name="T3" fmla="*/ 2147483647 h 421"/>
              <a:gd name="T4" fmla="*/ 2147483647 w 445"/>
              <a:gd name="T5" fmla="*/ 2147483647 h 421"/>
              <a:gd name="T6" fmla="*/ 2147483647 w 445"/>
              <a:gd name="T7" fmla="*/ 2147483647 h 421"/>
              <a:gd name="T8" fmla="*/ 0 w 445"/>
              <a:gd name="T9" fmla="*/ 2147483647 h 421"/>
              <a:gd name="T10" fmla="*/ 0 60000 65536"/>
              <a:gd name="T11" fmla="*/ 0 60000 65536"/>
              <a:gd name="T12" fmla="*/ 0 60000 65536"/>
              <a:gd name="T13" fmla="*/ 0 60000 65536"/>
              <a:gd name="T14" fmla="*/ 0 60000 65536"/>
              <a:gd name="T15" fmla="*/ 0 w 445"/>
              <a:gd name="T16" fmla="*/ 0 h 421"/>
              <a:gd name="T17" fmla="*/ 445 w 445"/>
              <a:gd name="T18" fmla="*/ 421 h 421"/>
            </a:gdLst>
            <a:ahLst/>
            <a:cxnLst>
              <a:cxn ang="T10">
                <a:pos x="T0" y="T1"/>
              </a:cxn>
              <a:cxn ang="T11">
                <a:pos x="T2" y="T3"/>
              </a:cxn>
              <a:cxn ang="T12">
                <a:pos x="T4" y="T5"/>
              </a:cxn>
              <a:cxn ang="T13">
                <a:pos x="T6" y="T7"/>
              </a:cxn>
              <a:cxn ang="T14">
                <a:pos x="T8" y="T9"/>
              </a:cxn>
            </a:cxnLst>
            <a:rect l="T15" t="T16" r="T17" b="T18"/>
            <a:pathLst>
              <a:path w="445" h="421">
                <a:moveTo>
                  <a:pt x="445" y="0"/>
                </a:moveTo>
                <a:cubicBezTo>
                  <a:pt x="441" y="12"/>
                  <a:pt x="439" y="25"/>
                  <a:pt x="433" y="36"/>
                </a:cubicBezTo>
                <a:cubicBezTo>
                  <a:pt x="419" y="61"/>
                  <a:pt x="385" y="108"/>
                  <a:pt x="385" y="108"/>
                </a:cubicBezTo>
                <a:cubicBezTo>
                  <a:pt x="371" y="218"/>
                  <a:pt x="333" y="357"/>
                  <a:pt x="217" y="396"/>
                </a:cubicBezTo>
                <a:cubicBezTo>
                  <a:pt x="168" y="364"/>
                  <a:pt x="52" y="369"/>
                  <a:pt x="0" y="421"/>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0743" name="Rectangle 24"/>
          <p:cNvSpPr>
            <a:spLocks noChangeArrowheads="1"/>
          </p:cNvSpPr>
          <p:nvPr/>
        </p:nvSpPr>
        <p:spPr bwMode="auto">
          <a:xfrm>
            <a:off x="7240588" y="4148138"/>
            <a:ext cx="641350" cy="912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楷体_GB2312" pitchFamily="49" charset="-122"/>
              </a:rPr>
              <a:t>变更</a:t>
            </a:r>
            <a:r>
              <a:rPr lang="zh-CN" altLang="en-US" dirty="0">
                <a:latin typeface="Times New Roman" panose="02020603050405020304" pitchFamily="18" charset="0"/>
                <a:ea typeface="楷体_GB2312" pitchFamily="49" charset="-122"/>
              </a:rPr>
              <a:t>不合理</a:t>
            </a:r>
            <a:endParaRPr lang="zh-CN" altLang="en-US" sz="1400" dirty="0">
              <a:latin typeface="Times New Roman" panose="02020603050405020304" pitchFamily="18" charset="0"/>
              <a:ea typeface="楷体_GB2312" pitchFamily="49" charset="-122"/>
            </a:endParaRPr>
          </a:p>
        </p:txBody>
      </p:sp>
      <p:sp>
        <p:nvSpPr>
          <p:cNvPr id="30744" name="Rectangle 26"/>
          <p:cNvSpPr>
            <a:spLocks noChangeArrowheads="1"/>
          </p:cNvSpPr>
          <p:nvPr/>
        </p:nvSpPr>
        <p:spPr bwMode="auto">
          <a:xfrm>
            <a:off x="182563" y="4076700"/>
            <a:ext cx="10795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ea typeface="黑体" panose="02010609060101010101" pitchFamily="49" charset="-122"/>
              </a:rPr>
              <a:t>不合理库存</a:t>
            </a:r>
          </a:p>
        </p:txBody>
      </p:sp>
      <p:sp>
        <p:nvSpPr>
          <p:cNvPr id="30745" name="Rectangle 27"/>
          <p:cNvSpPr>
            <a:spLocks noChangeArrowheads="1"/>
          </p:cNvSpPr>
          <p:nvPr/>
        </p:nvSpPr>
        <p:spPr bwMode="auto">
          <a:xfrm>
            <a:off x="863600" y="1125538"/>
            <a:ext cx="4032250" cy="563562"/>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500" b="1" dirty="0" err="1">
                <a:latin typeface="Impact" pitchFamily="34" charset="0"/>
                <a:ea typeface="华文中宋" panose="02010600040101010101" pitchFamily="2" charset="-122"/>
                <a:sym typeface="Calibri" panose="020F0502020204030204" pitchFamily="34" charset="0"/>
              </a:rPr>
              <a:t>库存</a:t>
            </a:r>
            <a:r>
              <a:rPr lang="zh-CN" altLang="en-US" sz="2500" b="1" dirty="0">
                <a:latin typeface="Impact" pitchFamily="34" charset="0"/>
                <a:ea typeface="华文中宋" panose="02010600040101010101" pitchFamily="2" charset="-122"/>
                <a:sym typeface="Calibri" panose="020F0502020204030204" pitchFamily="34" charset="0"/>
              </a:rPr>
              <a:t>是众弊之源</a:t>
            </a:r>
          </a:p>
        </p:txBody>
      </p:sp>
    </p:spTree>
    <p:extLst>
      <p:ext uri="{BB962C8B-B14F-4D97-AF65-F5344CB8AC3E}">
        <p14:creationId xmlns="" xmlns:p14="http://schemas.microsoft.com/office/powerpoint/2010/main" val="12719691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additive="base">
                                        <p:cTn id="7" dur="500" fill="hold"/>
                                        <p:tgtEl>
                                          <p:spTgt spid="37891"/>
                                        </p:tgtEl>
                                        <p:attrNameLst>
                                          <p:attrName>ppt_x</p:attrName>
                                        </p:attrNameLst>
                                      </p:cBhvr>
                                      <p:tavLst>
                                        <p:tav tm="0">
                                          <p:val>
                                            <p:strVal val="1+#ppt_w/2"/>
                                          </p:val>
                                        </p:tav>
                                        <p:tav tm="100000">
                                          <p:val>
                                            <p:strVal val="#ppt_x"/>
                                          </p:val>
                                        </p:tav>
                                      </p:tavLst>
                                    </p:anim>
                                    <p:anim calcmode="lin" valueType="num">
                                      <p:cBhvr additive="base">
                                        <p:cTn id="8" dur="500" fill="hold"/>
                                        <p:tgtEl>
                                          <p:spTgt spid="378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9" presetClass="entr" presetSubtype="0" fill="hold" grpId="0" nodeType="clickEffect">
                                  <p:stCondLst>
                                    <p:cond delay="0"/>
                                  </p:stCondLst>
                                  <p:childTnLst>
                                    <p:set>
                                      <p:cBhvr>
                                        <p:cTn id="12" dur="1" fill="hold">
                                          <p:stCondLst>
                                            <p:cond delay="0"/>
                                          </p:stCondLst>
                                        </p:cTn>
                                        <p:tgtEl>
                                          <p:spTgt spid="37893"/>
                                        </p:tgtEl>
                                        <p:attrNameLst>
                                          <p:attrName>style.visibility</p:attrName>
                                        </p:attrNameLst>
                                      </p:cBhvr>
                                      <p:to>
                                        <p:strVal val="visible"/>
                                      </p:to>
                                    </p:set>
                                    <p:anim calcmode="lin" valueType="num">
                                      <p:cBhvr>
                                        <p:cTn id="13" dur="1000" fill="hold"/>
                                        <p:tgtEl>
                                          <p:spTgt spid="37893"/>
                                        </p:tgtEl>
                                        <p:attrNameLst>
                                          <p:attrName>ppt_x</p:attrName>
                                        </p:attrNameLst>
                                      </p:cBhvr>
                                      <p:tavLst>
                                        <p:tav tm="0">
                                          <p:val>
                                            <p:strVal val="#ppt_x-.2"/>
                                          </p:val>
                                        </p:tav>
                                        <p:tav tm="100000">
                                          <p:val>
                                            <p:strVal val="#ppt_x"/>
                                          </p:val>
                                        </p:tav>
                                      </p:tavLst>
                                    </p:anim>
                                    <p:anim calcmode="lin" valueType="num">
                                      <p:cBhvr>
                                        <p:cTn id="14" dur="1000" fill="hold"/>
                                        <p:tgtEl>
                                          <p:spTgt spid="3789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84175" y="1104900"/>
            <a:ext cx="8229600" cy="647700"/>
          </a:xfrm>
          <a:prstGeom prst="rect">
            <a:avLst/>
          </a:prstGeom>
          <a:noFill/>
          <a:ln w="9525">
            <a:noFill/>
            <a:miter lim="800000"/>
            <a:headEnd/>
            <a:tailEnd/>
          </a:ln>
          <a:effectLst/>
        </p:spPr>
        <p:txBody>
          <a:bodyPr/>
          <a:lstStyle/>
          <a:p>
            <a:pPr>
              <a:defRPr/>
            </a:pPr>
            <a:r>
              <a:rPr lang="zh-CN" altLang="en-US" sz="2600" b="1" dirty="0">
                <a:latin typeface="+mn-lt"/>
                <a:ea typeface="+mn-ea"/>
              </a:rPr>
              <a:t>二、物料需求计划理论</a:t>
            </a:r>
          </a:p>
        </p:txBody>
      </p:sp>
      <p:sp>
        <p:nvSpPr>
          <p:cNvPr id="31750" name="Rectangle 6"/>
          <p:cNvSpPr>
            <a:spLocks noRot="1" noChangeArrowheads="1"/>
          </p:cNvSpPr>
          <p:nvPr/>
        </p:nvSpPr>
        <p:spPr bwMode="auto">
          <a:xfrm>
            <a:off x="228600" y="1752600"/>
            <a:ext cx="8540750" cy="3886200"/>
          </a:xfrm>
          <a:prstGeom prst="rect">
            <a:avLst/>
          </a:prstGeom>
          <a:noFill/>
          <a:ln w="9525">
            <a:noFill/>
            <a:miter lim="800000"/>
            <a:headEnd/>
            <a:tailEnd/>
          </a:ln>
          <a:effectLst/>
        </p:spPr>
        <p:txBody>
          <a:bodyPr/>
          <a:lstStyle/>
          <a:p>
            <a:pPr marL="342900" indent="-342900">
              <a:lnSpc>
                <a:spcPct val="150000"/>
              </a:lnSpc>
              <a:spcBef>
                <a:spcPct val="20000"/>
              </a:spcBef>
              <a:buClr>
                <a:schemeClr val="hlink"/>
              </a:buClr>
              <a:buSzPct val="70000"/>
              <a:buFont typeface="Wingdings" pitchFamily="2" charset="2"/>
              <a:buNone/>
              <a:defRPr/>
            </a:pPr>
            <a:r>
              <a:rPr lang="en-US" altLang="zh-CN" sz="2800" b="1" dirty="0">
                <a:latin typeface="Arial" charset="0"/>
              </a:rPr>
              <a:t>         </a:t>
            </a:r>
            <a:r>
              <a:rPr lang="en-US" altLang="zh-CN" sz="2600" dirty="0">
                <a:latin typeface="+mn-lt"/>
                <a:ea typeface="+mn-ea"/>
              </a:rPr>
              <a:t>20</a:t>
            </a:r>
            <a:r>
              <a:rPr lang="zh-CN" altLang="en-US" sz="2600" dirty="0">
                <a:latin typeface="+mn-lt"/>
                <a:ea typeface="+mn-ea"/>
              </a:rPr>
              <a:t>世纪</a:t>
            </a:r>
            <a:r>
              <a:rPr lang="en-US" altLang="zh-CN" sz="2600" dirty="0">
                <a:latin typeface="+mn-lt"/>
                <a:ea typeface="+mn-ea"/>
              </a:rPr>
              <a:t>60</a:t>
            </a:r>
            <a:r>
              <a:rPr lang="zh-CN" altLang="en-US" sz="2600" dirty="0">
                <a:latin typeface="+mn-lt"/>
                <a:ea typeface="+mn-ea"/>
              </a:rPr>
              <a:t>年代，</a:t>
            </a:r>
            <a:r>
              <a:rPr lang="en-US" altLang="zh-CN" sz="2600" dirty="0">
                <a:latin typeface="+mn-lt"/>
                <a:ea typeface="+mn-ea"/>
              </a:rPr>
              <a:t>IBM</a:t>
            </a:r>
            <a:r>
              <a:rPr lang="zh-CN" altLang="en-US" sz="2600" dirty="0">
                <a:latin typeface="+mn-lt"/>
                <a:ea typeface="+mn-ea"/>
              </a:rPr>
              <a:t>公司提出了把对物料的需求分为独立需求与相关需求的概念，在此基础上，对于物料人们形成了</a:t>
            </a:r>
            <a:r>
              <a:rPr lang="en-US" altLang="zh-CN" sz="2600" dirty="0">
                <a:latin typeface="+mn-lt"/>
                <a:ea typeface="+mn-ea"/>
              </a:rPr>
              <a:t>——“</a:t>
            </a:r>
            <a:r>
              <a:rPr lang="zh-CN" altLang="en-US" sz="2600" dirty="0">
                <a:latin typeface="+mn-lt"/>
                <a:ea typeface="+mn-ea"/>
              </a:rPr>
              <a:t>在需要的时候提供需要的数量”的重要认识。</a:t>
            </a:r>
            <a:r>
              <a:rPr lang="zh-CN" altLang="en-US" sz="2600" dirty="0" smtClean="0">
                <a:latin typeface="+mn-lt"/>
                <a:ea typeface="+mn-ea"/>
              </a:rPr>
              <a:t>也就是 </a:t>
            </a:r>
            <a:r>
              <a:rPr lang="zh-CN" altLang="en-US" sz="2600" b="1" dirty="0">
                <a:latin typeface="+mn-lt"/>
                <a:ea typeface="+mn-ea"/>
              </a:rPr>
              <a:t>围绕物料的转化过程组织制造资源，实现按需要准时生产。</a:t>
            </a:r>
          </a:p>
          <a:p>
            <a:pPr marL="342900" indent="-342900">
              <a:spcBef>
                <a:spcPct val="20000"/>
              </a:spcBef>
              <a:buClr>
                <a:schemeClr val="hlink"/>
              </a:buClr>
              <a:buSzPct val="70000"/>
              <a:buFont typeface="Wingdings" pitchFamily="2" charset="2"/>
              <a:buNone/>
              <a:defRPr/>
            </a:pPr>
            <a:r>
              <a:rPr lang="zh-CN" altLang="en-US" sz="2800" b="1" dirty="0">
                <a:latin typeface="Arial" charset="0"/>
              </a:rPr>
              <a:t>                </a:t>
            </a:r>
          </a:p>
        </p:txBody>
      </p:sp>
    </p:spTree>
    <p:extLst>
      <p:ext uri="{BB962C8B-B14F-4D97-AF65-F5344CB8AC3E}">
        <p14:creationId xmlns="" xmlns:p14="http://schemas.microsoft.com/office/powerpoint/2010/main" val="2842105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4290"/>
            <a:ext cx="7239000" cy="708025"/>
          </a:xfrm>
          <a:prstGeom prst="rect">
            <a:avLst/>
          </a:prstGeom>
        </p:spPr>
        <p:txBody>
          <a:bodyPr>
            <a:spAutoFit/>
          </a:bodyPr>
          <a:lstStyle/>
          <a:p>
            <a:pPr eaLnBrk="0" hangingPunct="0">
              <a:defRPr/>
            </a:pPr>
            <a:r>
              <a:rPr lang="en-US" altLang="zh-CN" sz="4000" b="1" dirty="0" smtClean="0">
                <a:solidFill>
                  <a:schemeClr val="bg1"/>
                </a:solidFill>
                <a:latin typeface="Times New Roman" pitchFamily="18" charset="0"/>
                <a:ea typeface="华文新魏" pitchFamily="2" charset="-122"/>
                <a:cs typeface="+mj-cs"/>
              </a:rPr>
              <a:t>MRP</a:t>
            </a:r>
            <a:endParaRPr lang="zh-CN" altLang="en-US" sz="4400" b="1" dirty="0">
              <a:solidFill>
                <a:schemeClr val="bg1"/>
              </a:solidFill>
              <a:latin typeface="Times New Roman" pitchFamily="18" charset="0"/>
              <a:ea typeface="华文新魏" pitchFamily="2" charset="-122"/>
              <a:cs typeface="+mj-cs"/>
            </a:endParaRPr>
          </a:p>
        </p:txBody>
      </p:sp>
      <p:sp>
        <p:nvSpPr>
          <p:cNvPr id="3" name="内容占位符 2"/>
          <p:cNvSpPr txBox="1">
            <a:spLocks/>
          </p:cNvSpPr>
          <p:nvPr/>
        </p:nvSpPr>
        <p:spPr>
          <a:xfrm>
            <a:off x="457200" y="1371600"/>
            <a:ext cx="8540750" cy="3886200"/>
          </a:xfrm>
          <a:prstGeom prst="rect">
            <a:avLst/>
          </a:prstGeom>
        </p:spPr>
        <p:txBody>
          <a:bodyPr/>
          <a:lstStyle/>
          <a:p>
            <a:pPr marL="342900" indent="-342900" eaLnBrk="0" hangingPunct="0">
              <a:lnSpc>
                <a:spcPct val="125000"/>
              </a:lnSpc>
              <a:buClr>
                <a:schemeClr val="hlink"/>
              </a:buClr>
              <a:buSzPct val="70000"/>
              <a:buFont typeface="Wingdings" pitchFamily="2" charset="2"/>
              <a:buChar char="v"/>
              <a:defRPr/>
            </a:pPr>
            <a:r>
              <a:rPr lang="zh-CN" altLang="en-US" sz="2400" b="1" kern="0" dirty="0">
                <a:solidFill>
                  <a:srgbClr val="C00000"/>
                </a:solidFill>
                <a:latin typeface="+mn-lt"/>
                <a:ea typeface="+mn-ea"/>
              </a:rPr>
              <a:t>物料需求计划</a:t>
            </a:r>
            <a:r>
              <a:rPr lang="en-US" altLang="zh-CN" sz="2400" b="1" kern="0" dirty="0">
                <a:solidFill>
                  <a:srgbClr val="C00000"/>
                </a:solidFill>
                <a:latin typeface="+mn-lt"/>
                <a:ea typeface="+mn-ea"/>
              </a:rPr>
              <a:t>MRP</a:t>
            </a:r>
            <a:r>
              <a:rPr lang="zh-CN" altLang="en-US" sz="2400" b="1" kern="0" dirty="0">
                <a:solidFill>
                  <a:schemeClr val="tx1"/>
                </a:solidFill>
                <a:latin typeface="+mn-lt"/>
                <a:ea typeface="+mn-ea"/>
              </a:rPr>
              <a:t>是一个以计算机为基础的一套计算物料需求量和需求时间以安排生产及存货控制的系统</a:t>
            </a:r>
            <a:endParaRPr lang="en-US" altLang="zh-CN" sz="2400" b="1" kern="0" dirty="0">
              <a:solidFill>
                <a:schemeClr val="tx1"/>
              </a:solidFill>
              <a:latin typeface="+mn-lt"/>
              <a:ea typeface="+mn-ea"/>
            </a:endParaRPr>
          </a:p>
          <a:p>
            <a:pPr marL="800100" lvl="1" indent="-342900" eaLnBrk="0" hangingPunct="0">
              <a:lnSpc>
                <a:spcPct val="125000"/>
              </a:lnSpc>
              <a:buClr>
                <a:schemeClr val="hlink"/>
              </a:buClr>
              <a:buSzPct val="70000"/>
              <a:buFont typeface="Wingdings" pitchFamily="2" charset="2"/>
              <a:buChar char="v"/>
              <a:defRPr/>
            </a:pPr>
            <a:r>
              <a:rPr lang="zh-CN" altLang="en-US" sz="2400" b="1" kern="0" dirty="0">
                <a:solidFill>
                  <a:schemeClr val="tx1"/>
                </a:solidFill>
                <a:latin typeface="+mn-lt"/>
                <a:ea typeface="+mn-ea"/>
              </a:rPr>
              <a:t>既不出现短缺，又不积压库存</a:t>
            </a:r>
            <a:endParaRPr lang="en-US" altLang="zh-CN" sz="2400" b="1" kern="0" dirty="0">
              <a:solidFill>
                <a:schemeClr val="tx1"/>
              </a:solidFill>
              <a:latin typeface="+mn-lt"/>
              <a:ea typeface="+mn-ea"/>
            </a:endParaRPr>
          </a:p>
          <a:p>
            <a:pPr marL="342900" indent="-342900" eaLnBrk="0" hangingPunct="0">
              <a:lnSpc>
                <a:spcPct val="125000"/>
              </a:lnSpc>
              <a:buClr>
                <a:schemeClr val="hlink"/>
              </a:buClr>
              <a:buSzPct val="70000"/>
              <a:buFont typeface="Wingdings" pitchFamily="2" charset="2"/>
              <a:buChar char="v"/>
              <a:defRPr/>
            </a:pPr>
            <a:r>
              <a:rPr lang="zh-CN" altLang="en-US" sz="2400" b="1" kern="0" dirty="0">
                <a:solidFill>
                  <a:srgbClr val="C00000"/>
                </a:solidFill>
                <a:latin typeface="+mn-lt"/>
                <a:ea typeface="+mn-ea"/>
              </a:rPr>
              <a:t>任何一个制造业的产品，都可以用产品结构树描述</a:t>
            </a:r>
            <a:endParaRPr lang="en-US" altLang="zh-CN" sz="2400" b="1" kern="0" dirty="0">
              <a:solidFill>
                <a:srgbClr val="C00000"/>
              </a:solidFill>
              <a:latin typeface="+mn-lt"/>
              <a:ea typeface="+mn-ea"/>
            </a:endParaRPr>
          </a:p>
          <a:p>
            <a:pPr marL="342900" lvl="1" indent="-342900" eaLnBrk="0" hangingPunct="0">
              <a:lnSpc>
                <a:spcPct val="125000"/>
              </a:lnSpc>
              <a:buClr>
                <a:schemeClr val="hlink"/>
              </a:buClr>
              <a:buSzPct val="70000"/>
              <a:buFont typeface="Wingdings" pitchFamily="2" charset="2"/>
              <a:buChar char="v"/>
              <a:defRPr/>
            </a:pPr>
            <a:r>
              <a:rPr lang="zh-CN" altLang="en-US" sz="2400" b="1" kern="0" dirty="0">
                <a:solidFill>
                  <a:srgbClr val="C00000"/>
                </a:solidFill>
                <a:latin typeface="+mn-lt"/>
                <a:ea typeface="+mn-ea"/>
              </a:rPr>
              <a:t>一层一层的把产品和原材料按层次进行了划分</a:t>
            </a:r>
            <a:endParaRPr lang="en-US" altLang="zh-CN" sz="2400" b="1" kern="0" dirty="0">
              <a:solidFill>
                <a:srgbClr val="C00000"/>
              </a:solidFill>
              <a:latin typeface="+mn-lt"/>
              <a:ea typeface="+mn-ea"/>
            </a:endParaRPr>
          </a:p>
          <a:p>
            <a:pPr marL="342900" indent="-342900" eaLnBrk="0" hangingPunct="0">
              <a:lnSpc>
                <a:spcPct val="125000"/>
              </a:lnSpc>
              <a:buClr>
                <a:schemeClr val="hlink"/>
              </a:buClr>
              <a:buSzPct val="70000"/>
              <a:buFont typeface="Wingdings" pitchFamily="2" charset="2"/>
              <a:buChar char="v"/>
              <a:defRPr/>
            </a:pPr>
            <a:r>
              <a:rPr lang="zh-CN" altLang="en-US" sz="2400" b="1" kern="0" dirty="0">
                <a:solidFill>
                  <a:srgbClr val="C00000"/>
                </a:solidFill>
                <a:latin typeface="+mn-lt"/>
                <a:ea typeface="+mn-ea"/>
              </a:rPr>
              <a:t>产品结构树把采购件，加工件和销售件联系在一起，也就是采购部门，生产部门和销售部门的物料集成起来</a:t>
            </a:r>
            <a:endParaRPr lang="en-US" altLang="zh-CN" sz="2400" b="1" kern="0" dirty="0">
              <a:solidFill>
                <a:srgbClr val="C00000"/>
              </a:solidFill>
              <a:latin typeface="+mn-lt"/>
              <a:ea typeface="+mn-ea"/>
            </a:endParaRPr>
          </a:p>
          <a:p>
            <a:pPr marL="342900" indent="-342900" eaLnBrk="0" hangingPunct="0">
              <a:lnSpc>
                <a:spcPct val="125000"/>
              </a:lnSpc>
              <a:buClr>
                <a:schemeClr val="hlink"/>
              </a:buClr>
              <a:buSzPct val="70000"/>
              <a:buFont typeface="Wingdings" pitchFamily="2" charset="2"/>
              <a:buChar char="v"/>
              <a:defRPr/>
            </a:pPr>
            <a:r>
              <a:rPr lang="zh-CN" altLang="en-US" sz="2400" b="1" kern="0" dirty="0">
                <a:solidFill>
                  <a:srgbClr val="C00000"/>
                </a:solidFill>
                <a:latin typeface="+mn-lt"/>
                <a:ea typeface="+mn-ea"/>
              </a:rPr>
              <a:t>产品结构树是集成销售，生产和供应业务信息的数据结构模型</a:t>
            </a:r>
          </a:p>
          <a:p>
            <a:pPr marL="800100" lvl="1" indent="-342900" eaLnBrk="0" hangingPunct="0">
              <a:lnSpc>
                <a:spcPct val="125000"/>
              </a:lnSpc>
              <a:buClr>
                <a:schemeClr val="hlink"/>
              </a:buClr>
              <a:buSzPct val="70000"/>
              <a:defRPr/>
            </a:pPr>
            <a:endParaRPr lang="zh-CN" altLang="en-US" sz="3000" b="1" kern="0" dirty="0">
              <a:solidFill>
                <a:schemeClr val="tx1"/>
              </a:solidFill>
              <a:latin typeface="+mn-lt"/>
              <a:ea typeface="+mn-ea"/>
            </a:endParaRPr>
          </a:p>
          <a:p>
            <a:pPr marL="800100" lvl="1" indent="-342900" eaLnBrk="0" hangingPunct="0">
              <a:lnSpc>
                <a:spcPct val="125000"/>
              </a:lnSpc>
              <a:buClr>
                <a:schemeClr val="hlink"/>
              </a:buClr>
              <a:buSzPct val="70000"/>
              <a:buFont typeface="Wingdings" pitchFamily="2" charset="2"/>
              <a:buChar char="v"/>
              <a:defRPr/>
            </a:pPr>
            <a:endParaRPr lang="zh-CN" altLang="en-US" sz="3000" b="1" kern="0" dirty="0">
              <a:solidFill>
                <a:schemeClr val="tx1"/>
              </a:solidFill>
              <a:latin typeface="+mn-lt"/>
              <a:ea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928662" y="0"/>
            <a:ext cx="2852738" cy="492125"/>
          </a:xfrm>
          <a:prstGeom prst="rect">
            <a:avLst/>
          </a:prstGeom>
          <a:noFill/>
          <a:ln w="9525">
            <a:noFill/>
            <a:miter lim="800000"/>
            <a:headEnd/>
            <a:tailEnd/>
          </a:ln>
          <a:effectLst/>
        </p:spPr>
        <p:txBody>
          <a:bodyPr wrap="none">
            <a:spAutoFit/>
          </a:bodyPr>
          <a:lstStyle/>
          <a:p>
            <a:pPr>
              <a:defRPr/>
            </a:pPr>
            <a:r>
              <a:rPr lang="zh-CN" altLang="en-US" sz="2600" dirty="0">
                <a:solidFill>
                  <a:schemeClr val="bg1"/>
                </a:solidFill>
                <a:latin typeface="+mn-lt"/>
                <a:ea typeface="+mn-ea"/>
              </a:rPr>
              <a:t>如何实现准时生产</a:t>
            </a:r>
          </a:p>
        </p:txBody>
      </p:sp>
      <p:sp>
        <p:nvSpPr>
          <p:cNvPr id="37891" name="Text Box 3"/>
          <p:cNvSpPr txBox="1">
            <a:spLocks noChangeArrowheads="1"/>
          </p:cNvSpPr>
          <p:nvPr/>
        </p:nvSpPr>
        <p:spPr bwMode="auto">
          <a:xfrm>
            <a:off x="685800" y="1066800"/>
            <a:ext cx="7508875" cy="2592388"/>
          </a:xfrm>
          <a:prstGeom prst="rect">
            <a:avLst/>
          </a:prstGeom>
          <a:noFill/>
          <a:ln w="12700" algn="ctr">
            <a:noFill/>
            <a:miter lim="800000"/>
            <a:headEnd/>
            <a:tailEnd/>
          </a:ln>
          <a:effectLst/>
        </p:spPr>
        <p:txBody>
          <a:bodyPr>
            <a:spAutoFit/>
          </a:bodyPr>
          <a:lstStyle/>
          <a:p>
            <a:pPr>
              <a:lnSpc>
                <a:spcPct val="160000"/>
              </a:lnSpc>
              <a:defRPr/>
            </a:pPr>
            <a:r>
              <a:rPr lang="en-US" altLang="zh-CN" sz="2400" b="1" dirty="0">
                <a:latin typeface="Arial" charset="0"/>
                <a:ea typeface="楷体_GB2312" pitchFamily="49" charset="-122"/>
              </a:rPr>
              <a:t>        </a:t>
            </a:r>
            <a:r>
              <a:rPr lang="zh-CN" altLang="en-US" sz="2600" dirty="0">
                <a:latin typeface="+mn-lt"/>
                <a:ea typeface="+mn-ea"/>
              </a:rPr>
              <a:t>任何产品最终是由原材料构成。原材料经过一定的生产加工，发生物理和化学变化，然后经过组装和配置形成中间件，再通过一定的加工形成最终产品。</a:t>
            </a:r>
          </a:p>
        </p:txBody>
      </p:sp>
      <p:grpSp>
        <p:nvGrpSpPr>
          <p:cNvPr id="33796" name="Group 4"/>
          <p:cNvGrpSpPr>
            <a:grpSpLocks/>
          </p:cNvGrpSpPr>
          <p:nvPr/>
        </p:nvGrpSpPr>
        <p:grpSpPr bwMode="auto">
          <a:xfrm>
            <a:off x="1143000" y="3571875"/>
            <a:ext cx="6781800" cy="2306638"/>
            <a:chOff x="839" y="2250"/>
            <a:chExt cx="4128" cy="1453"/>
          </a:xfrm>
        </p:grpSpPr>
        <p:sp>
          <p:nvSpPr>
            <p:cNvPr id="33797" name="Rectangle 5"/>
            <p:cNvSpPr>
              <a:spLocks noChangeArrowheads="1"/>
            </p:cNvSpPr>
            <p:nvPr/>
          </p:nvSpPr>
          <p:spPr bwMode="auto">
            <a:xfrm>
              <a:off x="839" y="2250"/>
              <a:ext cx="681" cy="454"/>
            </a:xfrm>
            <a:prstGeom prst="rect">
              <a:avLst/>
            </a:prstGeom>
            <a:solidFill>
              <a:schemeClr val="accent1">
                <a:alpha val="12157"/>
              </a:schemeClr>
            </a:solidFill>
            <a:ln w="57150" algn="ctr">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原材料</a:t>
              </a:r>
            </a:p>
          </p:txBody>
        </p:sp>
        <p:sp>
          <p:nvSpPr>
            <p:cNvPr id="33798" name="Rectangle 6"/>
            <p:cNvSpPr>
              <a:spLocks noChangeArrowheads="1"/>
            </p:cNvSpPr>
            <p:nvPr/>
          </p:nvSpPr>
          <p:spPr bwMode="auto">
            <a:xfrm>
              <a:off x="839" y="2840"/>
              <a:ext cx="681" cy="454"/>
            </a:xfrm>
            <a:prstGeom prst="rect">
              <a:avLst/>
            </a:prstGeom>
            <a:solidFill>
              <a:schemeClr val="accent1">
                <a:alpha val="12157"/>
              </a:schemeClr>
            </a:solidFill>
            <a:ln w="57150" algn="ctr">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原材料</a:t>
              </a:r>
            </a:p>
          </p:txBody>
        </p:sp>
        <p:sp>
          <p:nvSpPr>
            <p:cNvPr id="33799" name="Rectangle 7"/>
            <p:cNvSpPr>
              <a:spLocks noChangeArrowheads="1"/>
            </p:cNvSpPr>
            <p:nvPr/>
          </p:nvSpPr>
          <p:spPr bwMode="auto">
            <a:xfrm>
              <a:off x="2336" y="3249"/>
              <a:ext cx="725" cy="454"/>
            </a:xfrm>
            <a:prstGeom prst="rect">
              <a:avLst/>
            </a:prstGeom>
            <a:solidFill>
              <a:schemeClr val="accent1">
                <a:alpha val="12157"/>
              </a:schemeClr>
            </a:solidFill>
            <a:ln w="57150" algn="ctr">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中间件</a:t>
              </a:r>
              <a:r>
                <a:rPr lang="en-US" altLang="zh-CN" sz="2400" b="1">
                  <a:ea typeface="楷体_GB2312" pitchFamily="49" charset="-122"/>
                </a:rPr>
                <a:t>2</a:t>
              </a:r>
            </a:p>
          </p:txBody>
        </p:sp>
        <p:sp>
          <p:nvSpPr>
            <p:cNvPr id="33800" name="Rectangle 8"/>
            <p:cNvSpPr>
              <a:spLocks noChangeArrowheads="1"/>
            </p:cNvSpPr>
            <p:nvPr/>
          </p:nvSpPr>
          <p:spPr bwMode="auto">
            <a:xfrm>
              <a:off x="2336" y="2523"/>
              <a:ext cx="725" cy="454"/>
            </a:xfrm>
            <a:prstGeom prst="rect">
              <a:avLst/>
            </a:prstGeom>
            <a:solidFill>
              <a:schemeClr val="accent1">
                <a:alpha val="12157"/>
              </a:schemeClr>
            </a:solidFill>
            <a:ln w="57150" algn="ctr">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中间件</a:t>
              </a:r>
              <a:r>
                <a:rPr lang="en-US" altLang="zh-CN" sz="2400" b="1">
                  <a:ea typeface="楷体_GB2312" pitchFamily="49" charset="-122"/>
                </a:rPr>
                <a:t>1</a:t>
              </a:r>
            </a:p>
          </p:txBody>
        </p:sp>
        <p:sp>
          <p:nvSpPr>
            <p:cNvPr id="33801" name="Line 9"/>
            <p:cNvSpPr>
              <a:spLocks noChangeShapeType="1"/>
            </p:cNvSpPr>
            <p:nvPr/>
          </p:nvSpPr>
          <p:spPr bwMode="auto">
            <a:xfrm>
              <a:off x="1519" y="2523"/>
              <a:ext cx="817" cy="227"/>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33802" name="Line 10"/>
            <p:cNvSpPr>
              <a:spLocks noChangeShapeType="1"/>
            </p:cNvSpPr>
            <p:nvPr/>
          </p:nvSpPr>
          <p:spPr bwMode="auto">
            <a:xfrm flipV="1">
              <a:off x="1519" y="2795"/>
              <a:ext cx="817" cy="318"/>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33803" name="Rectangle 11"/>
            <p:cNvSpPr>
              <a:spLocks noChangeArrowheads="1"/>
            </p:cNvSpPr>
            <p:nvPr/>
          </p:nvSpPr>
          <p:spPr bwMode="auto">
            <a:xfrm>
              <a:off x="4105" y="2840"/>
              <a:ext cx="862" cy="454"/>
            </a:xfrm>
            <a:prstGeom prst="rect">
              <a:avLst/>
            </a:prstGeom>
            <a:solidFill>
              <a:schemeClr val="accent1">
                <a:alpha val="12157"/>
              </a:schemeClr>
            </a:solidFill>
            <a:ln w="57150" algn="ctr">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最终产品</a:t>
              </a:r>
            </a:p>
          </p:txBody>
        </p:sp>
        <p:cxnSp>
          <p:nvCxnSpPr>
            <p:cNvPr id="33804" name="AutoShape 12"/>
            <p:cNvCxnSpPr>
              <a:cxnSpLocks noChangeShapeType="1"/>
              <a:stCxn id="33800" idx="3"/>
              <a:endCxn id="33803" idx="1"/>
            </p:cNvCxnSpPr>
            <p:nvPr/>
          </p:nvCxnSpPr>
          <p:spPr bwMode="auto">
            <a:xfrm>
              <a:off x="3079" y="2750"/>
              <a:ext cx="1008" cy="317"/>
            </a:xfrm>
            <a:prstGeom prst="straightConnector1">
              <a:avLst/>
            </a:prstGeom>
            <a:noFill/>
            <a:ln w="12700">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33805" name="AutoShape 13"/>
            <p:cNvCxnSpPr>
              <a:cxnSpLocks noChangeShapeType="1"/>
              <a:stCxn id="33799" idx="3"/>
              <a:endCxn id="33803" idx="1"/>
            </p:cNvCxnSpPr>
            <p:nvPr/>
          </p:nvCxnSpPr>
          <p:spPr bwMode="auto">
            <a:xfrm flipV="1">
              <a:off x="3079" y="3067"/>
              <a:ext cx="1008" cy="409"/>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 xmlns:p14="http://schemas.microsoft.com/office/powerpoint/2010/main" val="3984233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615347" y="1210380"/>
            <a:ext cx="7724775" cy="1262063"/>
          </a:xfrm>
          <a:prstGeom prst="rect">
            <a:avLst/>
          </a:prstGeom>
          <a:noFill/>
          <a:ln w="12700" algn="ctr">
            <a:noFill/>
            <a:miter lim="800000"/>
            <a:headEnd/>
            <a:tailEnd/>
          </a:ln>
          <a:effectLst/>
        </p:spPr>
        <p:txBody>
          <a:bodyPr>
            <a:spAutoFit/>
          </a:bodyPr>
          <a:lstStyle/>
          <a:p>
            <a:pPr>
              <a:defRPr/>
            </a:pPr>
            <a:r>
              <a:rPr lang="zh-CN" altLang="en-US" sz="2600" dirty="0">
                <a:latin typeface="+mn-lt"/>
                <a:ea typeface="+mn-ea"/>
              </a:rPr>
              <a:t>产品结构</a:t>
            </a:r>
            <a:r>
              <a:rPr lang="en-US" altLang="zh-CN" sz="2600" dirty="0">
                <a:latin typeface="+mn-lt"/>
                <a:ea typeface="+mn-ea"/>
              </a:rPr>
              <a:t>BOM</a:t>
            </a:r>
            <a:r>
              <a:rPr lang="zh-CN" altLang="en-US" sz="2600" dirty="0">
                <a:latin typeface="+mn-lt"/>
                <a:ea typeface="+mn-ea"/>
              </a:rPr>
              <a:t>（</a:t>
            </a:r>
            <a:r>
              <a:rPr lang="en-US" altLang="zh-CN" sz="2600" dirty="0">
                <a:latin typeface="+mn-lt"/>
                <a:ea typeface="+mn-ea"/>
              </a:rPr>
              <a:t>bill of materials</a:t>
            </a:r>
            <a:r>
              <a:rPr lang="zh-CN" altLang="en-US" sz="2600" dirty="0">
                <a:latin typeface="+mn-lt"/>
                <a:ea typeface="+mn-ea"/>
              </a:rPr>
              <a:t>）：与产品的复杂程度有关。</a:t>
            </a:r>
          </a:p>
          <a:p>
            <a:pPr>
              <a:defRPr/>
            </a:pPr>
            <a:endParaRPr lang="en-US" altLang="zh-CN" sz="2400" b="1" dirty="0">
              <a:latin typeface="Arial" charset="0"/>
              <a:ea typeface="楷体_GB2312" pitchFamily="49" charset="-122"/>
            </a:endParaRPr>
          </a:p>
        </p:txBody>
      </p:sp>
      <p:grpSp>
        <p:nvGrpSpPr>
          <p:cNvPr id="32771" name="Group 3"/>
          <p:cNvGrpSpPr>
            <a:grpSpLocks/>
          </p:cNvGrpSpPr>
          <p:nvPr/>
        </p:nvGrpSpPr>
        <p:grpSpPr bwMode="auto">
          <a:xfrm>
            <a:off x="1116013" y="1916113"/>
            <a:ext cx="6351587" cy="2881312"/>
            <a:chOff x="683" y="1071"/>
            <a:chExt cx="3809" cy="1815"/>
          </a:xfrm>
        </p:grpSpPr>
        <p:sp>
          <p:nvSpPr>
            <p:cNvPr id="32772" name="Rectangle 4"/>
            <p:cNvSpPr>
              <a:spLocks noChangeArrowheads="1"/>
            </p:cNvSpPr>
            <p:nvPr/>
          </p:nvSpPr>
          <p:spPr bwMode="auto">
            <a:xfrm>
              <a:off x="2200" y="1071"/>
              <a:ext cx="771" cy="363"/>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圆珠笔</a:t>
              </a:r>
            </a:p>
          </p:txBody>
        </p:sp>
        <p:sp>
          <p:nvSpPr>
            <p:cNvPr id="32773" name="Rectangle 5"/>
            <p:cNvSpPr>
              <a:spLocks noChangeArrowheads="1"/>
            </p:cNvSpPr>
            <p:nvPr/>
          </p:nvSpPr>
          <p:spPr bwMode="auto">
            <a:xfrm>
              <a:off x="683" y="1797"/>
              <a:ext cx="771" cy="363"/>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笔筒</a:t>
              </a:r>
            </a:p>
          </p:txBody>
        </p:sp>
        <p:sp>
          <p:nvSpPr>
            <p:cNvPr id="32774" name="Rectangle 6"/>
            <p:cNvSpPr>
              <a:spLocks noChangeArrowheads="1"/>
            </p:cNvSpPr>
            <p:nvPr/>
          </p:nvSpPr>
          <p:spPr bwMode="auto">
            <a:xfrm>
              <a:off x="2200" y="1797"/>
              <a:ext cx="771" cy="363"/>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笔芯</a:t>
              </a:r>
            </a:p>
          </p:txBody>
        </p:sp>
        <p:sp>
          <p:nvSpPr>
            <p:cNvPr id="32775" name="Rectangle 7"/>
            <p:cNvSpPr>
              <a:spLocks noChangeArrowheads="1"/>
            </p:cNvSpPr>
            <p:nvPr/>
          </p:nvSpPr>
          <p:spPr bwMode="auto">
            <a:xfrm>
              <a:off x="3721" y="1797"/>
              <a:ext cx="771" cy="363"/>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笔帽</a:t>
              </a:r>
            </a:p>
          </p:txBody>
        </p:sp>
        <p:sp>
          <p:nvSpPr>
            <p:cNvPr id="32776" name="Rectangle 8"/>
            <p:cNvSpPr>
              <a:spLocks noChangeArrowheads="1"/>
            </p:cNvSpPr>
            <p:nvPr/>
          </p:nvSpPr>
          <p:spPr bwMode="auto">
            <a:xfrm>
              <a:off x="2200" y="2523"/>
              <a:ext cx="771" cy="363"/>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笔芯头</a:t>
              </a:r>
            </a:p>
          </p:txBody>
        </p:sp>
        <p:sp>
          <p:nvSpPr>
            <p:cNvPr id="32777" name="Rectangle 9"/>
            <p:cNvSpPr>
              <a:spLocks noChangeArrowheads="1"/>
            </p:cNvSpPr>
            <p:nvPr/>
          </p:nvSpPr>
          <p:spPr bwMode="auto">
            <a:xfrm>
              <a:off x="1020" y="2523"/>
              <a:ext cx="771" cy="363"/>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油墨</a:t>
              </a:r>
            </a:p>
          </p:txBody>
        </p:sp>
        <p:sp>
          <p:nvSpPr>
            <p:cNvPr id="32778" name="Rectangle 10"/>
            <p:cNvSpPr>
              <a:spLocks noChangeArrowheads="1"/>
            </p:cNvSpPr>
            <p:nvPr/>
          </p:nvSpPr>
          <p:spPr bwMode="auto">
            <a:xfrm>
              <a:off x="3560" y="2523"/>
              <a:ext cx="771" cy="363"/>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笔芯杆</a:t>
              </a:r>
            </a:p>
          </p:txBody>
        </p:sp>
        <p:cxnSp>
          <p:nvCxnSpPr>
            <p:cNvPr id="32779" name="AutoShape 11"/>
            <p:cNvCxnSpPr>
              <a:cxnSpLocks noChangeShapeType="1"/>
              <a:stCxn id="32772" idx="2"/>
              <a:endCxn id="32774" idx="0"/>
            </p:cNvCxnSpPr>
            <p:nvPr/>
          </p:nvCxnSpPr>
          <p:spPr bwMode="auto">
            <a:xfrm>
              <a:off x="2586" y="1443"/>
              <a:ext cx="0" cy="345"/>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cxnSp>
          <p:nvCxnSpPr>
            <p:cNvPr id="32780" name="AutoShape 12"/>
            <p:cNvCxnSpPr>
              <a:cxnSpLocks noChangeShapeType="1"/>
              <a:stCxn id="32774" idx="2"/>
              <a:endCxn id="32776" idx="0"/>
            </p:cNvCxnSpPr>
            <p:nvPr/>
          </p:nvCxnSpPr>
          <p:spPr bwMode="auto">
            <a:xfrm>
              <a:off x="2586" y="2169"/>
              <a:ext cx="0" cy="345"/>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sp>
          <p:nvSpPr>
            <p:cNvPr id="32781" name="Line 13"/>
            <p:cNvSpPr>
              <a:spLocks noChangeShapeType="1"/>
            </p:cNvSpPr>
            <p:nvPr/>
          </p:nvSpPr>
          <p:spPr bwMode="auto">
            <a:xfrm>
              <a:off x="1066" y="1661"/>
              <a:ext cx="3039"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cxnSp>
          <p:nvCxnSpPr>
            <p:cNvPr id="32782" name="AutoShape 14"/>
            <p:cNvCxnSpPr>
              <a:cxnSpLocks noChangeShapeType="1"/>
              <a:stCxn id="32781" idx="0"/>
              <a:endCxn id="32773" idx="0"/>
            </p:cNvCxnSpPr>
            <p:nvPr/>
          </p:nvCxnSpPr>
          <p:spPr bwMode="auto">
            <a:xfrm>
              <a:off x="1066" y="1661"/>
              <a:ext cx="3" cy="127"/>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cxnSp>
          <p:nvCxnSpPr>
            <p:cNvPr id="32783" name="AutoShape 15"/>
            <p:cNvCxnSpPr>
              <a:cxnSpLocks noChangeShapeType="1"/>
              <a:stCxn id="32781" idx="1"/>
              <a:endCxn id="32775" idx="0"/>
            </p:cNvCxnSpPr>
            <p:nvPr/>
          </p:nvCxnSpPr>
          <p:spPr bwMode="auto">
            <a:xfrm>
              <a:off x="4105" y="1661"/>
              <a:ext cx="2" cy="127"/>
            </a:xfrm>
            <a:prstGeom prst="straightConnector1">
              <a:avLst/>
            </a:prstGeom>
            <a:noFill/>
            <a:ln w="12700">
              <a:solidFill>
                <a:schemeClr val="tx1"/>
              </a:solidFill>
              <a:round/>
              <a:headEnd/>
              <a:tailEnd/>
            </a:ln>
            <a:extLst>
              <a:ext uri="{909E8E84-426E-40DD-AFC4-6F175D3DCCD1}">
                <a14:hiddenFill xmlns="" xmlns:a14="http://schemas.microsoft.com/office/drawing/2010/main">
                  <a:noFill/>
                </a14:hiddenFill>
              </a:ext>
            </a:extLst>
          </p:spPr>
        </p:cxnSp>
        <p:sp>
          <p:nvSpPr>
            <p:cNvPr id="32784" name="Line 16"/>
            <p:cNvSpPr>
              <a:spLocks noChangeShapeType="1"/>
            </p:cNvSpPr>
            <p:nvPr/>
          </p:nvSpPr>
          <p:spPr bwMode="auto">
            <a:xfrm>
              <a:off x="1429" y="2341"/>
              <a:ext cx="2540"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2785" name="Line 17"/>
            <p:cNvSpPr>
              <a:spLocks noChangeShapeType="1"/>
            </p:cNvSpPr>
            <p:nvPr/>
          </p:nvSpPr>
          <p:spPr bwMode="auto">
            <a:xfrm>
              <a:off x="1429" y="2341"/>
              <a:ext cx="0" cy="18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2786" name="Line 18"/>
            <p:cNvSpPr>
              <a:spLocks noChangeShapeType="1"/>
            </p:cNvSpPr>
            <p:nvPr/>
          </p:nvSpPr>
          <p:spPr bwMode="auto">
            <a:xfrm>
              <a:off x="3969" y="2341"/>
              <a:ext cx="0" cy="18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Tree>
    <p:extLst>
      <p:ext uri="{BB962C8B-B14F-4D97-AF65-F5344CB8AC3E}">
        <p14:creationId xmlns="" xmlns:p14="http://schemas.microsoft.com/office/powerpoint/2010/main" val="2358269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idx="4294967295"/>
          </p:nvPr>
        </p:nvSpPr>
        <p:spPr>
          <a:xfrm>
            <a:off x="152400" y="0"/>
            <a:ext cx="8235950" cy="1143000"/>
          </a:xfrm>
        </p:spPr>
        <p:txBody>
          <a:bodyPr/>
          <a:lstStyle/>
          <a:p>
            <a:pPr algn="l" eaLnBrk="1" hangingPunct="1"/>
            <a:endParaRPr lang="zh-CN" altLang="en-US" sz="3600" b="1" dirty="0" smtClean="0"/>
          </a:p>
        </p:txBody>
      </p:sp>
      <p:grpSp>
        <p:nvGrpSpPr>
          <p:cNvPr id="2" name="组合 357"/>
          <p:cNvGrpSpPr>
            <a:grpSpLocks/>
          </p:cNvGrpSpPr>
          <p:nvPr/>
        </p:nvGrpSpPr>
        <p:grpSpPr bwMode="auto">
          <a:xfrm>
            <a:off x="533400" y="1143000"/>
            <a:ext cx="7964488" cy="5248275"/>
            <a:chOff x="0" y="669925"/>
            <a:chExt cx="8932866" cy="6088063"/>
          </a:xfrm>
        </p:grpSpPr>
        <p:sp>
          <p:nvSpPr>
            <p:cNvPr id="7172" name="Rectangle 5" descr="浅色横线"/>
            <p:cNvSpPr>
              <a:spLocks noChangeArrowheads="1"/>
            </p:cNvSpPr>
            <p:nvPr/>
          </p:nvSpPr>
          <p:spPr bwMode="auto">
            <a:xfrm>
              <a:off x="2357438" y="5605463"/>
              <a:ext cx="690562" cy="863600"/>
            </a:xfrm>
            <a:prstGeom prst="rect">
              <a:avLst/>
            </a:prstGeom>
            <a:pattFill prst="ltHorz">
              <a:fgClr>
                <a:srgbClr val="DDDDDD"/>
              </a:fgClr>
              <a:bgClr>
                <a:srgbClr val="FFFFFF"/>
              </a:bgClr>
            </a:patt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73" name="Line 6"/>
            <p:cNvSpPr>
              <a:spLocks noChangeShapeType="1"/>
            </p:cNvSpPr>
            <p:nvPr/>
          </p:nvSpPr>
          <p:spPr bwMode="auto">
            <a:xfrm>
              <a:off x="2338388" y="6219825"/>
              <a:ext cx="690562" cy="19050"/>
            </a:xfrm>
            <a:prstGeom prst="line">
              <a:avLst/>
            </a:prstGeom>
            <a:noFill/>
            <a:ln w="19050">
              <a:solidFill>
                <a:srgbClr val="000000"/>
              </a:solidFill>
              <a:round/>
              <a:headEnd/>
              <a:tailEnd/>
            </a:ln>
          </p:spPr>
          <p:txBody>
            <a:bodyPr/>
            <a:lstStyle/>
            <a:p>
              <a:endParaRPr lang="zh-CN" altLang="en-US"/>
            </a:p>
          </p:txBody>
        </p:sp>
        <p:sp>
          <p:nvSpPr>
            <p:cNvPr id="7174" name="Rectangle 7" descr="浅色横线"/>
            <p:cNvSpPr>
              <a:spLocks noChangeArrowheads="1"/>
            </p:cNvSpPr>
            <p:nvPr/>
          </p:nvSpPr>
          <p:spPr bwMode="auto">
            <a:xfrm>
              <a:off x="4676775" y="2382838"/>
              <a:ext cx="671513" cy="863600"/>
            </a:xfrm>
            <a:prstGeom prst="rect">
              <a:avLst/>
            </a:prstGeom>
            <a:pattFill prst="ltHorz">
              <a:fgClr>
                <a:srgbClr val="DDDDDD"/>
              </a:fgClr>
              <a:bgClr>
                <a:srgbClr val="FFFFFF"/>
              </a:bgClr>
            </a:patt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75" name="Line 8"/>
            <p:cNvSpPr>
              <a:spLocks noChangeShapeType="1"/>
            </p:cNvSpPr>
            <p:nvPr/>
          </p:nvSpPr>
          <p:spPr bwMode="auto">
            <a:xfrm>
              <a:off x="4676775" y="3016250"/>
              <a:ext cx="690563" cy="1588"/>
            </a:xfrm>
            <a:prstGeom prst="line">
              <a:avLst/>
            </a:prstGeom>
            <a:noFill/>
            <a:ln w="19050">
              <a:solidFill>
                <a:srgbClr val="000000"/>
              </a:solidFill>
              <a:round/>
              <a:headEnd/>
              <a:tailEnd/>
            </a:ln>
          </p:spPr>
          <p:txBody>
            <a:bodyPr/>
            <a:lstStyle/>
            <a:p>
              <a:endParaRPr lang="zh-CN" altLang="en-US"/>
            </a:p>
          </p:txBody>
        </p:sp>
        <p:sp>
          <p:nvSpPr>
            <p:cNvPr id="7176" name="Line 9"/>
            <p:cNvSpPr>
              <a:spLocks noChangeShapeType="1"/>
            </p:cNvSpPr>
            <p:nvPr/>
          </p:nvSpPr>
          <p:spPr bwMode="auto">
            <a:xfrm>
              <a:off x="4676775" y="2613025"/>
              <a:ext cx="690563" cy="1588"/>
            </a:xfrm>
            <a:prstGeom prst="line">
              <a:avLst/>
            </a:prstGeom>
            <a:noFill/>
            <a:ln w="19050">
              <a:solidFill>
                <a:srgbClr val="000000"/>
              </a:solidFill>
              <a:round/>
              <a:headEnd/>
              <a:tailEnd/>
            </a:ln>
          </p:spPr>
          <p:txBody>
            <a:bodyPr/>
            <a:lstStyle/>
            <a:p>
              <a:endParaRPr lang="zh-CN" altLang="en-US"/>
            </a:p>
          </p:txBody>
        </p:sp>
        <p:sp>
          <p:nvSpPr>
            <p:cNvPr id="7177" name="Rectangle 10"/>
            <p:cNvSpPr>
              <a:spLocks noChangeArrowheads="1"/>
            </p:cNvSpPr>
            <p:nvPr/>
          </p:nvSpPr>
          <p:spPr bwMode="auto">
            <a:xfrm>
              <a:off x="4716463" y="2382838"/>
              <a:ext cx="555625" cy="26828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78" name="Rectangle 11"/>
            <p:cNvSpPr>
              <a:spLocks noChangeArrowheads="1"/>
            </p:cNvSpPr>
            <p:nvPr/>
          </p:nvSpPr>
          <p:spPr bwMode="auto">
            <a:xfrm>
              <a:off x="4811713" y="2439988"/>
              <a:ext cx="51752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13000</a:t>
              </a:r>
              <a:endParaRPr lang="en-US" altLang="zh-CN" sz="1800">
                <a:solidFill>
                  <a:schemeClr val="tx1"/>
                </a:solidFill>
                <a:latin typeface="Arial" pitchFamily="34" charset="0"/>
                <a:ea typeface="宋体" pitchFamily="2" charset="-122"/>
              </a:endParaRPr>
            </a:p>
          </p:txBody>
        </p:sp>
        <p:sp>
          <p:nvSpPr>
            <p:cNvPr id="7179" name="Rectangle 12"/>
            <p:cNvSpPr>
              <a:spLocks noChangeArrowheads="1"/>
            </p:cNvSpPr>
            <p:nvPr/>
          </p:nvSpPr>
          <p:spPr bwMode="auto">
            <a:xfrm>
              <a:off x="4676775" y="2997200"/>
              <a:ext cx="614363" cy="268288"/>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80" name="Rectangle 13"/>
            <p:cNvSpPr>
              <a:spLocks noChangeArrowheads="1"/>
            </p:cNvSpPr>
            <p:nvPr/>
          </p:nvSpPr>
          <p:spPr bwMode="auto">
            <a:xfrm>
              <a:off x="4773613" y="3033713"/>
              <a:ext cx="268287" cy="192087"/>
            </a:xfrm>
            <a:prstGeom prst="rect">
              <a:avLst/>
            </a:prstGeom>
            <a:noFill/>
            <a:ln w="9525">
              <a:noFill/>
              <a:miter lim="800000"/>
              <a:headEnd/>
              <a:tailEnd/>
            </a:ln>
          </p:spPr>
          <p:txBody>
            <a:bodyPr wrap="none" lIns="0" tIns="0" rIns="0" bIns="0">
              <a:spAutoFit/>
            </a:bodyPr>
            <a:lstStyle/>
            <a:p>
              <a:r>
                <a:rPr lang="zh-CN" altLang="en-US" sz="1200">
                  <a:latin typeface="楷体_GB2312" pitchFamily="49" charset="-122"/>
                  <a:ea typeface="宋体" pitchFamily="2" charset="-122"/>
                </a:rPr>
                <a:t>套</a:t>
              </a:r>
              <a:endParaRPr lang="zh-CN" altLang="en-US" sz="1800">
                <a:solidFill>
                  <a:schemeClr val="tx1"/>
                </a:solidFill>
                <a:latin typeface="Arial" pitchFamily="34" charset="0"/>
                <a:ea typeface="宋体" pitchFamily="2" charset="-122"/>
              </a:endParaRPr>
            </a:p>
          </p:txBody>
        </p:sp>
        <p:sp>
          <p:nvSpPr>
            <p:cNvPr id="7181" name="Rectangle 14"/>
            <p:cNvSpPr>
              <a:spLocks noChangeArrowheads="1"/>
            </p:cNvSpPr>
            <p:nvPr/>
          </p:nvSpPr>
          <p:spPr bwMode="auto">
            <a:xfrm>
              <a:off x="4926013" y="3033713"/>
              <a:ext cx="38417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  1.0</a:t>
              </a:r>
              <a:endParaRPr lang="en-US" altLang="zh-CN" sz="1800">
                <a:solidFill>
                  <a:schemeClr val="tx1"/>
                </a:solidFill>
                <a:latin typeface="Arial" pitchFamily="34" charset="0"/>
                <a:ea typeface="宋体" pitchFamily="2" charset="-122"/>
              </a:endParaRPr>
            </a:p>
          </p:txBody>
        </p:sp>
        <p:sp>
          <p:nvSpPr>
            <p:cNvPr id="7182" name="Rectangle 15"/>
            <p:cNvSpPr>
              <a:spLocks noChangeArrowheads="1"/>
            </p:cNvSpPr>
            <p:nvPr/>
          </p:nvSpPr>
          <p:spPr bwMode="auto">
            <a:xfrm>
              <a:off x="4830763" y="2632075"/>
              <a:ext cx="384175" cy="4222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83" name="Rectangle 16"/>
            <p:cNvSpPr>
              <a:spLocks noChangeArrowheads="1"/>
            </p:cNvSpPr>
            <p:nvPr/>
          </p:nvSpPr>
          <p:spPr bwMode="auto">
            <a:xfrm>
              <a:off x="4926013" y="2651125"/>
              <a:ext cx="344487" cy="422275"/>
            </a:xfrm>
            <a:prstGeom prst="rect">
              <a:avLst/>
            </a:prstGeom>
            <a:noFill/>
            <a:ln w="9525">
              <a:noFill/>
              <a:miter lim="800000"/>
              <a:headEnd/>
              <a:tailEnd/>
            </a:ln>
          </p:spPr>
          <p:txBody>
            <a:bodyPr wrap="none" lIns="0" tIns="0" rIns="0" bIns="0">
              <a:spAutoFit/>
            </a:bodyPr>
            <a:lstStyle/>
            <a:p>
              <a:r>
                <a:rPr lang="en-US" altLang="zh-CN" sz="1800" b="1">
                  <a:latin typeface="Arial" pitchFamily="34" charset="0"/>
                  <a:ea typeface="宋体" pitchFamily="2" charset="-122"/>
                </a:rPr>
                <a:t>E</a:t>
              </a:r>
              <a:endParaRPr lang="en-US" altLang="zh-CN" sz="1800">
                <a:solidFill>
                  <a:schemeClr val="tx1"/>
                </a:solidFill>
                <a:latin typeface="Arial" pitchFamily="34" charset="0"/>
                <a:ea typeface="宋体" pitchFamily="2" charset="-122"/>
              </a:endParaRPr>
            </a:p>
          </p:txBody>
        </p:sp>
        <p:sp>
          <p:nvSpPr>
            <p:cNvPr id="7184" name="Line 17"/>
            <p:cNvSpPr>
              <a:spLocks noChangeShapeType="1"/>
            </p:cNvSpPr>
            <p:nvPr/>
          </p:nvSpPr>
          <p:spPr bwMode="auto">
            <a:xfrm>
              <a:off x="2089150" y="1998663"/>
              <a:ext cx="2914650" cy="1587"/>
            </a:xfrm>
            <a:prstGeom prst="line">
              <a:avLst/>
            </a:prstGeom>
            <a:noFill/>
            <a:ln w="19050">
              <a:solidFill>
                <a:srgbClr val="000000"/>
              </a:solidFill>
              <a:round/>
              <a:headEnd/>
              <a:tailEnd/>
            </a:ln>
          </p:spPr>
          <p:txBody>
            <a:bodyPr/>
            <a:lstStyle/>
            <a:p>
              <a:endParaRPr lang="zh-CN" altLang="en-US"/>
            </a:p>
          </p:txBody>
        </p:sp>
        <p:sp>
          <p:nvSpPr>
            <p:cNvPr id="7185" name="Rectangle 18" descr="浅色竖线"/>
            <p:cNvSpPr>
              <a:spLocks noChangeArrowheads="1"/>
            </p:cNvSpPr>
            <p:nvPr/>
          </p:nvSpPr>
          <p:spPr bwMode="auto">
            <a:xfrm>
              <a:off x="3067050" y="769938"/>
              <a:ext cx="690563" cy="863600"/>
            </a:xfrm>
            <a:prstGeom prst="rect">
              <a:avLst/>
            </a:prstGeom>
            <a:pattFill prst="ltVert">
              <a:fgClr>
                <a:srgbClr val="DDDDDD"/>
              </a:fgClr>
              <a:bgClr>
                <a:srgbClr val="FFFFFF"/>
              </a:bgClr>
            </a:patt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86" name="Line 19"/>
            <p:cNvSpPr>
              <a:spLocks noChangeShapeType="1"/>
            </p:cNvSpPr>
            <p:nvPr/>
          </p:nvSpPr>
          <p:spPr bwMode="auto">
            <a:xfrm>
              <a:off x="3067050" y="1403350"/>
              <a:ext cx="690563" cy="1588"/>
            </a:xfrm>
            <a:prstGeom prst="line">
              <a:avLst/>
            </a:prstGeom>
            <a:noFill/>
            <a:ln w="19050">
              <a:solidFill>
                <a:srgbClr val="000000"/>
              </a:solidFill>
              <a:round/>
              <a:headEnd/>
              <a:tailEnd/>
            </a:ln>
          </p:spPr>
          <p:txBody>
            <a:bodyPr/>
            <a:lstStyle/>
            <a:p>
              <a:endParaRPr lang="zh-CN" altLang="en-US"/>
            </a:p>
          </p:txBody>
        </p:sp>
        <p:sp>
          <p:nvSpPr>
            <p:cNvPr id="7187" name="Rectangle 20"/>
            <p:cNvSpPr>
              <a:spLocks noChangeArrowheads="1"/>
            </p:cNvSpPr>
            <p:nvPr/>
          </p:nvSpPr>
          <p:spPr bwMode="auto">
            <a:xfrm>
              <a:off x="3086100" y="769938"/>
              <a:ext cx="574675" cy="2698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88" name="Rectangle 21"/>
            <p:cNvSpPr>
              <a:spLocks noChangeArrowheads="1"/>
            </p:cNvSpPr>
            <p:nvPr/>
          </p:nvSpPr>
          <p:spPr bwMode="auto">
            <a:xfrm>
              <a:off x="3182938" y="827088"/>
              <a:ext cx="51752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10000</a:t>
              </a:r>
              <a:endParaRPr lang="en-US" altLang="zh-CN" sz="1800">
                <a:solidFill>
                  <a:schemeClr val="tx1"/>
                </a:solidFill>
                <a:latin typeface="Arial" pitchFamily="34" charset="0"/>
                <a:ea typeface="宋体" pitchFamily="2" charset="-122"/>
              </a:endParaRPr>
            </a:p>
          </p:txBody>
        </p:sp>
        <p:sp>
          <p:nvSpPr>
            <p:cNvPr id="7189" name="Rectangle 22"/>
            <p:cNvSpPr>
              <a:spLocks noChangeArrowheads="1"/>
            </p:cNvSpPr>
            <p:nvPr/>
          </p:nvSpPr>
          <p:spPr bwMode="auto">
            <a:xfrm>
              <a:off x="3048000" y="1403350"/>
              <a:ext cx="612775" cy="249238"/>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90" name="Rectangle 23"/>
            <p:cNvSpPr>
              <a:spLocks noChangeArrowheads="1"/>
            </p:cNvSpPr>
            <p:nvPr/>
          </p:nvSpPr>
          <p:spPr bwMode="auto">
            <a:xfrm>
              <a:off x="3143250" y="1441450"/>
              <a:ext cx="268288" cy="192088"/>
            </a:xfrm>
            <a:prstGeom prst="rect">
              <a:avLst/>
            </a:prstGeom>
            <a:noFill/>
            <a:ln w="9525">
              <a:noFill/>
              <a:miter lim="800000"/>
              <a:headEnd/>
              <a:tailEnd/>
            </a:ln>
          </p:spPr>
          <p:txBody>
            <a:bodyPr wrap="none" lIns="0" tIns="0" rIns="0" bIns="0">
              <a:spAutoFit/>
            </a:bodyPr>
            <a:lstStyle/>
            <a:p>
              <a:r>
                <a:rPr lang="zh-CN" altLang="en-US" sz="1200">
                  <a:latin typeface="楷体_GB2312" pitchFamily="49" charset="-122"/>
                  <a:ea typeface="宋体" pitchFamily="2" charset="-122"/>
                </a:rPr>
                <a:t>件</a:t>
              </a:r>
              <a:endParaRPr lang="zh-CN" altLang="en-US" sz="1800">
                <a:solidFill>
                  <a:schemeClr val="tx1"/>
                </a:solidFill>
                <a:latin typeface="Arial" pitchFamily="34" charset="0"/>
                <a:ea typeface="宋体" pitchFamily="2" charset="-122"/>
              </a:endParaRPr>
            </a:p>
          </p:txBody>
        </p:sp>
        <p:sp>
          <p:nvSpPr>
            <p:cNvPr id="7191" name="Rectangle 24"/>
            <p:cNvSpPr>
              <a:spLocks noChangeArrowheads="1"/>
            </p:cNvSpPr>
            <p:nvPr/>
          </p:nvSpPr>
          <p:spPr bwMode="auto">
            <a:xfrm>
              <a:off x="3297238" y="1441450"/>
              <a:ext cx="384175"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  1.0</a:t>
              </a:r>
              <a:endParaRPr lang="en-US" altLang="zh-CN" sz="1800">
                <a:solidFill>
                  <a:schemeClr val="tx1"/>
                </a:solidFill>
                <a:latin typeface="Arial" pitchFamily="34" charset="0"/>
                <a:ea typeface="宋体" pitchFamily="2" charset="-122"/>
              </a:endParaRPr>
            </a:p>
          </p:txBody>
        </p:sp>
        <p:sp>
          <p:nvSpPr>
            <p:cNvPr id="7192" name="Rectangle 25"/>
            <p:cNvSpPr>
              <a:spLocks noChangeArrowheads="1"/>
            </p:cNvSpPr>
            <p:nvPr/>
          </p:nvSpPr>
          <p:spPr bwMode="auto">
            <a:xfrm>
              <a:off x="3201988" y="1020763"/>
              <a:ext cx="401637" cy="4222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93" name="Rectangle 26"/>
            <p:cNvSpPr>
              <a:spLocks noChangeArrowheads="1"/>
            </p:cNvSpPr>
            <p:nvPr/>
          </p:nvSpPr>
          <p:spPr bwMode="auto">
            <a:xfrm>
              <a:off x="3297238" y="1039813"/>
              <a:ext cx="363537" cy="422275"/>
            </a:xfrm>
            <a:prstGeom prst="rect">
              <a:avLst/>
            </a:prstGeom>
            <a:noFill/>
            <a:ln w="9525">
              <a:noFill/>
              <a:miter lim="800000"/>
              <a:headEnd/>
              <a:tailEnd/>
            </a:ln>
          </p:spPr>
          <p:txBody>
            <a:bodyPr wrap="none" lIns="0" tIns="0" rIns="0" bIns="0">
              <a:spAutoFit/>
            </a:bodyPr>
            <a:lstStyle/>
            <a:p>
              <a:r>
                <a:rPr lang="en-US" altLang="zh-CN" sz="1800" b="1">
                  <a:latin typeface="Arial" pitchFamily="34" charset="0"/>
                  <a:ea typeface="宋体" pitchFamily="2" charset="-122"/>
                </a:rPr>
                <a:t>X</a:t>
              </a:r>
              <a:endParaRPr lang="en-US" altLang="zh-CN" sz="1800">
                <a:solidFill>
                  <a:schemeClr val="tx1"/>
                </a:solidFill>
                <a:latin typeface="Arial" pitchFamily="34" charset="0"/>
                <a:ea typeface="宋体" pitchFamily="2" charset="-122"/>
              </a:endParaRPr>
            </a:p>
          </p:txBody>
        </p:sp>
        <p:sp>
          <p:nvSpPr>
            <p:cNvPr id="7194" name="Line 27"/>
            <p:cNvSpPr>
              <a:spLocks noChangeShapeType="1"/>
            </p:cNvSpPr>
            <p:nvPr/>
          </p:nvSpPr>
          <p:spPr bwMode="auto">
            <a:xfrm>
              <a:off x="1571625" y="3609975"/>
              <a:ext cx="1112838" cy="1588"/>
            </a:xfrm>
            <a:prstGeom prst="line">
              <a:avLst/>
            </a:prstGeom>
            <a:noFill/>
            <a:ln w="19050">
              <a:solidFill>
                <a:srgbClr val="000000"/>
              </a:solidFill>
              <a:round/>
              <a:headEnd/>
              <a:tailEnd/>
            </a:ln>
          </p:spPr>
          <p:txBody>
            <a:bodyPr/>
            <a:lstStyle/>
            <a:p>
              <a:endParaRPr lang="zh-CN" altLang="en-US"/>
            </a:p>
          </p:txBody>
        </p:sp>
        <p:sp>
          <p:nvSpPr>
            <p:cNvPr id="7195" name="Rectangle 28"/>
            <p:cNvSpPr>
              <a:spLocks noChangeArrowheads="1"/>
            </p:cNvSpPr>
            <p:nvPr/>
          </p:nvSpPr>
          <p:spPr bwMode="auto">
            <a:xfrm>
              <a:off x="1763713" y="2382838"/>
              <a:ext cx="671512" cy="863600"/>
            </a:xfrm>
            <a:prstGeom prst="rect">
              <a:avLst/>
            </a:prstGeom>
            <a:solidFill>
              <a:srgbClr val="F8F8F8">
                <a:alpha val="50195"/>
              </a:srgbClr>
            </a:solid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96" name="Line 29"/>
            <p:cNvSpPr>
              <a:spLocks noChangeShapeType="1"/>
            </p:cNvSpPr>
            <p:nvPr/>
          </p:nvSpPr>
          <p:spPr bwMode="auto">
            <a:xfrm>
              <a:off x="1763713" y="3016250"/>
              <a:ext cx="690562" cy="1588"/>
            </a:xfrm>
            <a:prstGeom prst="line">
              <a:avLst/>
            </a:prstGeom>
            <a:noFill/>
            <a:ln w="19050">
              <a:solidFill>
                <a:srgbClr val="000000"/>
              </a:solidFill>
              <a:round/>
              <a:headEnd/>
              <a:tailEnd/>
            </a:ln>
          </p:spPr>
          <p:txBody>
            <a:bodyPr/>
            <a:lstStyle/>
            <a:p>
              <a:endParaRPr lang="zh-CN" altLang="en-US"/>
            </a:p>
          </p:txBody>
        </p:sp>
        <p:sp>
          <p:nvSpPr>
            <p:cNvPr id="7197" name="Line 30"/>
            <p:cNvSpPr>
              <a:spLocks noChangeShapeType="1"/>
            </p:cNvSpPr>
            <p:nvPr/>
          </p:nvSpPr>
          <p:spPr bwMode="auto">
            <a:xfrm>
              <a:off x="1763713" y="2613025"/>
              <a:ext cx="690562" cy="1588"/>
            </a:xfrm>
            <a:prstGeom prst="line">
              <a:avLst/>
            </a:prstGeom>
            <a:noFill/>
            <a:ln w="19050">
              <a:solidFill>
                <a:srgbClr val="000000"/>
              </a:solidFill>
              <a:round/>
              <a:headEnd/>
              <a:tailEnd/>
            </a:ln>
          </p:spPr>
          <p:txBody>
            <a:bodyPr/>
            <a:lstStyle/>
            <a:p>
              <a:endParaRPr lang="zh-CN" altLang="en-US"/>
            </a:p>
          </p:txBody>
        </p:sp>
        <p:sp>
          <p:nvSpPr>
            <p:cNvPr id="7198" name="Rectangle 31"/>
            <p:cNvSpPr>
              <a:spLocks noChangeArrowheads="1"/>
            </p:cNvSpPr>
            <p:nvPr/>
          </p:nvSpPr>
          <p:spPr bwMode="auto">
            <a:xfrm>
              <a:off x="1801813" y="2382838"/>
              <a:ext cx="555625" cy="26828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199" name="Rectangle 32"/>
            <p:cNvSpPr>
              <a:spLocks noChangeArrowheads="1"/>
            </p:cNvSpPr>
            <p:nvPr/>
          </p:nvSpPr>
          <p:spPr bwMode="auto">
            <a:xfrm>
              <a:off x="1897063" y="2439988"/>
              <a:ext cx="51752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11000</a:t>
              </a:r>
              <a:endParaRPr lang="en-US" altLang="zh-CN" sz="1800">
                <a:solidFill>
                  <a:schemeClr val="tx1"/>
                </a:solidFill>
                <a:latin typeface="Arial" pitchFamily="34" charset="0"/>
                <a:ea typeface="宋体" pitchFamily="2" charset="-122"/>
              </a:endParaRPr>
            </a:p>
          </p:txBody>
        </p:sp>
        <p:sp>
          <p:nvSpPr>
            <p:cNvPr id="7200" name="Rectangle 33"/>
            <p:cNvSpPr>
              <a:spLocks noChangeArrowheads="1"/>
            </p:cNvSpPr>
            <p:nvPr/>
          </p:nvSpPr>
          <p:spPr bwMode="auto">
            <a:xfrm>
              <a:off x="1744663" y="2997200"/>
              <a:ext cx="612775" cy="268288"/>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01" name="Rectangle 34"/>
            <p:cNvSpPr>
              <a:spLocks noChangeArrowheads="1"/>
            </p:cNvSpPr>
            <p:nvPr/>
          </p:nvSpPr>
          <p:spPr bwMode="auto">
            <a:xfrm>
              <a:off x="1839913" y="3052763"/>
              <a:ext cx="268287" cy="192087"/>
            </a:xfrm>
            <a:prstGeom prst="rect">
              <a:avLst/>
            </a:prstGeom>
            <a:noFill/>
            <a:ln w="9525">
              <a:noFill/>
              <a:miter lim="800000"/>
              <a:headEnd/>
              <a:tailEnd/>
            </a:ln>
          </p:spPr>
          <p:txBody>
            <a:bodyPr wrap="none" lIns="0" tIns="0" rIns="0" bIns="0">
              <a:spAutoFit/>
            </a:bodyPr>
            <a:lstStyle/>
            <a:p>
              <a:r>
                <a:rPr lang="zh-CN" altLang="en-US" sz="1200">
                  <a:latin typeface="楷体_GB2312" pitchFamily="49" charset="-122"/>
                  <a:ea typeface="宋体" pitchFamily="2" charset="-122"/>
                </a:rPr>
                <a:t>件</a:t>
              </a:r>
              <a:endParaRPr lang="zh-CN" altLang="en-US" sz="1800">
                <a:solidFill>
                  <a:schemeClr val="tx1"/>
                </a:solidFill>
                <a:latin typeface="Arial" pitchFamily="34" charset="0"/>
                <a:ea typeface="宋体" pitchFamily="2" charset="-122"/>
              </a:endParaRPr>
            </a:p>
          </p:txBody>
        </p:sp>
        <p:sp>
          <p:nvSpPr>
            <p:cNvPr id="7202" name="Rectangle 35"/>
            <p:cNvSpPr>
              <a:spLocks noChangeArrowheads="1"/>
            </p:cNvSpPr>
            <p:nvPr/>
          </p:nvSpPr>
          <p:spPr bwMode="auto">
            <a:xfrm>
              <a:off x="1993900" y="3052763"/>
              <a:ext cx="38417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  1.0</a:t>
              </a:r>
              <a:endParaRPr lang="en-US" altLang="zh-CN" sz="1800">
                <a:solidFill>
                  <a:schemeClr val="tx1"/>
                </a:solidFill>
                <a:latin typeface="Arial" pitchFamily="34" charset="0"/>
                <a:ea typeface="宋体" pitchFamily="2" charset="-122"/>
              </a:endParaRPr>
            </a:p>
          </p:txBody>
        </p:sp>
        <p:sp>
          <p:nvSpPr>
            <p:cNvPr id="7203" name="Rectangle 36"/>
            <p:cNvSpPr>
              <a:spLocks noChangeArrowheads="1"/>
            </p:cNvSpPr>
            <p:nvPr/>
          </p:nvSpPr>
          <p:spPr bwMode="auto">
            <a:xfrm>
              <a:off x="1897063" y="2632075"/>
              <a:ext cx="403225" cy="4222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04" name="Rectangle 37"/>
            <p:cNvSpPr>
              <a:spLocks noChangeArrowheads="1"/>
            </p:cNvSpPr>
            <p:nvPr/>
          </p:nvSpPr>
          <p:spPr bwMode="auto">
            <a:xfrm>
              <a:off x="1993900" y="2651125"/>
              <a:ext cx="363538" cy="422275"/>
            </a:xfrm>
            <a:prstGeom prst="rect">
              <a:avLst/>
            </a:prstGeom>
            <a:noFill/>
            <a:ln w="9525">
              <a:noFill/>
              <a:miter lim="800000"/>
              <a:headEnd/>
              <a:tailEnd/>
            </a:ln>
          </p:spPr>
          <p:txBody>
            <a:bodyPr wrap="none" lIns="0" tIns="0" rIns="0" bIns="0">
              <a:spAutoFit/>
            </a:bodyPr>
            <a:lstStyle/>
            <a:p>
              <a:r>
                <a:rPr lang="en-US" altLang="zh-CN" sz="1800" b="1">
                  <a:latin typeface="Arial" pitchFamily="34" charset="0"/>
                  <a:ea typeface="宋体" pitchFamily="2" charset="-122"/>
                </a:rPr>
                <a:t>A</a:t>
              </a:r>
              <a:endParaRPr lang="en-US" altLang="zh-CN" sz="1800">
                <a:solidFill>
                  <a:schemeClr val="tx1"/>
                </a:solidFill>
                <a:latin typeface="Arial" pitchFamily="34" charset="0"/>
                <a:ea typeface="宋体" pitchFamily="2" charset="-122"/>
              </a:endParaRPr>
            </a:p>
          </p:txBody>
        </p:sp>
        <p:sp>
          <p:nvSpPr>
            <p:cNvPr id="7205" name="Line 38"/>
            <p:cNvSpPr>
              <a:spLocks noChangeShapeType="1"/>
            </p:cNvSpPr>
            <p:nvPr/>
          </p:nvSpPr>
          <p:spPr bwMode="auto">
            <a:xfrm>
              <a:off x="2684463" y="3609975"/>
              <a:ext cx="1587" cy="307975"/>
            </a:xfrm>
            <a:prstGeom prst="line">
              <a:avLst/>
            </a:prstGeom>
            <a:noFill/>
            <a:ln w="19050">
              <a:solidFill>
                <a:srgbClr val="000000"/>
              </a:solidFill>
              <a:round/>
              <a:headEnd/>
              <a:tailEnd/>
            </a:ln>
          </p:spPr>
          <p:txBody>
            <a:bodyPr/>
            <a:lstStyle/>
            <a:p>
              <a:endParaRPr lang="zh-CN" altLang="en-US"/>
            </a:p>
          </p:txBody>
        </p:sp>
        <p:sp>
          <p:nvSpPr>
            <p:cNvPr id="7206" name="Rectangle 39"/>
            <p:cNvSpPr>
              <a:spLocks noChangeArrowheads="1"/>
            </p:cNvSpPr>
            <p:nvPr/>
          </p:nvSpPr>
          <p:spPr bwMode="auto">
            <a:xfrm>
              <a:off x="1227138" y="3917950"/>
              <a:ext cx="669925" cy="863600"/>
            </a:xfrm>
            <a:prstGeom prst="rect">
              <a:avLst/>
            </a:prstGeom>
            <a:solidFill>
              <a:srgbClr val="F8F8F8">
                <a:alpha val="50195"/>
              </a:srgbClr>
            </a:solid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07" name="Line 40"/>
            <p:cNvSpPr>
              <a:spLocks noChangeShapeType="1"/>
            </p:cNvSpPr>
            <p:nvPr/>
          </p:nvSpPr>
          <p:spPr bwMode="auto">
            <a:xfrm>
              <a:off x="1227138" y="4551363"/>
              <a:ext cx="690562" cy="1587"/>
            </a:xfrm>
            <a:prstGeom prst="line">
              <a:avLst/>
            </a:prstGeom>
            <a:noFill/>
            <a:ln w="19050">
              <a:solidFill>
                <a:srgbClr val="000000"/>
              </a:solidFill>
              <a:round/>
              <a:headEnd/>
              <a:tailEnd/>
            </a:ln>
          </p:spPr>
          <p:txBody>
            <a:bodyPr/>
            <a:lstStyle/>
            <a:p>
              <a:endParaRPr lang="zh-CN" altLang="en-US"/>
            </a:p>
          </p:txBody>
        </p:sp>
        <p:sp>
          <p:nvSpPr>
            <p:cNvPr id="7208" name="Line 41"/>
            <p:cNvSpPr>
              <a:spLocks noChangeShapeType="1"/>
            </p:cNvSpPr>
            <p:nvPr/>
          </p:nvSpPr>
          <p:spPr bwMode="auto">
            <a:xfrm>
              <a:off x="1227138" y="4148138"/>
              <a:ext cx="690562" cy="1587"/>
            </a:xfrm>
            <a:prstGeom prst="line">
              <a:avLst/>
            </a:prstGeom>
            <a:noFill/>
            <a:ln w="19050">
              <a:solidFill>
                <a:srgbClr val="000000"/>
              </a:solidFill>
              <a:round/>
              <a:headEnd/>
              <a:tailEnd/>
            </a:ln>
          </p:spPr>
          <p:txBody>
            <a:bodyPr/>
            <a:lstStyle/>
            <a:p>
              <a:endParaRPr lang="zh-CN" altLang="en-US"/>
            </a:p>
          </p:txBody>
        </p:sp>
        <p:sp>
          <p:nvSpPr>
            <p:cNvPr id="7209" name="Rectangle 42" descr="浅色横线"/>
            <p:cNvSpPr>
              <a:spLocks noChangeArrowheads="1"/>
            </p:cNvSpPr>
            <p:nvPr/>
          </p:nvSpPr>
          <p:spPr bwMode="auto">
            <a:xfrm>
              <a:off x="1227138" y="5605463"/>
              <a:ext cx="669925" cy="844550"/>
            </a:xfrm>
            <a:prstGeom prst="rect">
              <a:avLst/>
            </a:prstGeom>
            <a:pattFill prst="ltHorz">
              <a:fgClr>
                <a:srgbClr val="DDDDDD"/>
              </a:fgClr>
              <a:bgClr>
                <a:srgbClr val="FFFFFF"/>
              </a:bgClr>
            </a:patt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10" name="Line 43"/>
            <p:cNvSpPr>
              <a:spLocks noChangeShapeType="1"/>
            </p:cNvSpPr>
            <p:nvPr/>
          </p:nvSpPr>
          <p:spPr bwMode="auto">
            <a:xfrm>
              <a:off x="1227138" y="6238875"/>
              <a:ext cx="690562" cy="1588"/>
            </a:xfrm>
            <a:prstGeom prst="line">
              <a:avLst/>
            </a:prstGeom>
            <a:noFill/>
            <a:ln w="19050">
              <a:solidFill>
                <a:srgbClr val="000000"/>
              </a:solidFill>
              <a:round/>
              <a:headEnd/>
              <a:tailEnd/>
            </a:ln>
          </p:spPr>
          <p:txBody>
            <a:bodyPr/>
            <a:lstStyle/>
            <a:p>
              <a:endParaRPr lang="zh-CN" altLang="en-US"/>
            </a:p>
          </p:txBody>
        </p:sp>
        <p:sp>
          <p:nvSpPr>
            <p:cNvPr id="7211" name="Line 44"/>
            <p:cNvSpPr>
              <a:spLocks noChangeShapeType="1"/>
            </p:cNvSpPr>
            <p:nvPr/>
          </p:nvSpPr>
          <p:spPr bwMode="auto">
            <a:xfrm>
              <a:off x="1227138" y="5835650"/>
              <a:ext cx="690562" cy="1588"/>
            </a:xfrm>
            <a:prstGeom prst="line">
              <a:avLst/>
            </a:prstGeom>
            <a:noFill/>
            <a:ln w="19050">
              <a:solidFill>
                <a:srgbClr val="000000"/>
              </a:solidFill>
              <a:round/>
              <a:headEnd/>
              <a:tailEnd/>
            </a:ln>
          </p:spPr>
          <p:txBody>
            <a:bodyPr/>
            <a:lstStyle/>
            <a:p>
              <a:endParaRPr lang="zh-CN" altLang="en-US"/>
            </a:p>
          </p:txBody>
        </p:sp>
        <p:sp>
          <p:nvSpPr>
            <p:cNvPr id="7212" name="Rectangle 45"/>
            <p:cNvSpPr>
              <a:spLocks noChangeArrowheads="1"/>
            </p:cNvSpPr>
            <p:nvPr/>
          </p:nvSpPr>
          <p:spPr bwMode="auto">
            <a:xfrm>
              <a:off x="1265238" y="3917950"/>
              <a:ext cx="555625" cy="249238"/>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13" name="Rectangle 46"/>
            <p:cNvSpPr>
              <a:spLocks noChangeArrowheads="1"/>
            </p:cNvSpPr>
            <p:nvPr/>
          </p:nvSpPr>
          <p:spPr bwMode="auto">
            <a:xfrm>
              <a:off x="1360488" y="3954463"/>
              <a:ext cx="51752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11100</a:t>
              </a:r>
              <a:endParaRPr lang="en-US" altLang="zh-CN" sz="1800">
                <a:solidFill>
                  <a:schemeClr val="tx1"/>
                </a:solidFill>
                <a:latin typeface="Arial" pitchFamily="34" charset="0"/>
                <a:ea typeface="宋体" pitchFamily="2" charset="-122"/>
              </a:endParaRPr>
            </a:p>
          </p:txBody>
        </p:sp>
        <p:sp>
          <p:nvSpPr>
            <p:cNvPr id="7214" name="Rectangle 47"/>
            <p:cNvSpPr>
              <a:spLocks noChangeArrowheads="1"/>
            </p:cNvSpPr>
            <p:nvPr/>
          </p:nvSpPr>
          <p:spPr bwMode="auto">
            <a:xfrm>
              <a:off x="1189038" y="4530725"/>
              <a:ext cx="612775" cy="2698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15" name="Rectangle 48"/>
            <p:cNvSpPr>
              <a:spLocks noChangeArrowheads="1"/>
            </p:cNvSpPr>
            <p:nvPr/>
          </p:nvSpPr>
          <p:spPr bwMode="auto">
            <a:xfrm>
              <a:off x="1284288" y="4587875"/>
              <a:ext cx="268287" cy="192088"/>
            </a:xfrm>
            <a:prstGeom prst="rect">
              <a:avLst/>
            </a:prstGeom>
            <a:noFill/>
            <a:ln w="9525">
              <a:noFill/>
              <a:miter lim="800000"/>
              <a:headEnd/>
              <a:tailEnd/>
            </a:ln>
          </p:spPr>
          <p:txBody>
            <a:bodyPr wrap="none" lIns="0" tIns="0" rIns="0" bIns="0">
              <a:spAutoFit/>
            </a:bodyPr>
            <a:lstStyle/>
            <a:p>
              <a:r>
                <a:rPr lang="zh-CN" altLang="en-US" sz="1200">
                  <a:latin typeface="楷体_GB2312" pitchFamily="49" charset="-122"/>
                  <a:ea typeface="宋体" pitchFamily="2" charset="-122"/>
                </a:rPr>
                <a:t>件</a:t>
              </a:r>
              <a:endParaRPr lang="zh-CN" altLang="en-US" sz="1800">
                <a:solidFill>
                  <a:schemeClr val="tx1"/>
                </a:solidFill>
                <a:latin typeface="Arial" pitchFamily="34" charset="0"/>
                <a:ea typeface="宋体" pitchFamily="2" charset="-122"/>
              </a:endParaRPr>
            </a:p>
          </p:txBody>
        </p:sp>
        <p:sp>
          <p:nvSpPr>
            <p:cNvPr id="7216" name="Rectangle 49"/>
            <p:cNvSpPr>
              <a:spLocks noChangeArrowheads="1"/>
            </p:cNvSpPr>
            <p:nvPr/>
          </p:nvSpPr>
          <p:spPr bwMode="auto">
            <a:xfrm>
              <a:off x="1438275" y="4587875"/>
              <a:ext cx="153988" cy="230188"/>
            </a:xfrm>
            <a:prstGeom prst="rect">
              <a:avLst/>
            </a:prstGeom>
            <a:noFill/>
            <a:ln w="9525">
              <a:noFill/>
              <a:miter lim="800000"/>
              <a:headEnd/>
              <a:tailEnd/>
            </a:ln>
          </p:spPr>
          <p:txBody>
            <a:bodyPr wrap="none" lIns="0" tIns="0" rIns="0" bIns="0">
              <a:spAutoFit/>
            </a:bodyPr>
            <a:lstStyle/>
            <a:p>
              <a:r>
                <a:rPr lang="en-US" altLang="zh-CN" sz="1200" b="1">
                  <a:latin typeface="Arial" pitchFamily="34" charset="0"/>
                  <a:ea typeface="宋体" pitchFamily="2" charset="-122"/>
                </a:rPr>
                <a:t>  </a:t>
              </a:r>
              <a:endParaRPr lang="en-US" altLang="zh-CN" sz="1800">
                <a:solidFill>
                  <a:schemeClr val="tx1"/>
                </a:solidFill>
                <a:latin typeface="Arial" pitchFamily="34" charset="0"/>
                <a:ea typeface="宋体" pitchFamily="2" charset="-122"/>
              </a:endParaRPr>
            </a:p>
          </p:txBody>
        </p:sp>
        <p:sp>
          <p:nvSpPr>
            <p:cNvPr id="7217" name="Rectangle 50"/>
            <p:cNvSpPr>
              <a:spLocks noChangeArrowheads="1"/>
            </p:cNvSpPr>
            <p:nvPr/>
          </p:nvSpPr>
          <p:spPr bwMode="auto">
            <a:xfrm>
              <a:off x="1514475" y="4587875"/>
              <a:ext cx="287338"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1.0</a:t>
              </a:r>
              <a:endParaRPr lang="en-US" altLang="zh-CN" sz="1800">
                <a:solidFill>
                  <a:schemeClr val="tx1"/>
                </a:solidFill>
                <a:latin typeface="Arial" pitchFamily="34" charset="0"/>
                <a:ea typeface="宋体" pitchFamily="2" charset="-122"/>
              </a:endParaRPr>
            </a:p>
          </p:txBody>
        </p:sp>
        <p:sp>
          <p:nvSpPr>
            <p:cNvPr id="7218" name="Rectangle 51"/>
            <p:cNvSpPr>
              <a:spLocks noChangeArrowheads="1"/>
            </p:cNvSpPr>
            <p:nvPr/>
          </p:nvSpPr>
          <p:spPr bwMode="auto">
            <a:xfrm>
              <a:off x="1360488" y="4148138"/>
              <a:ext cx="403225" cy="4222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19" name="Rectangle 52"/>
            <p:cNvSpPr>
              <a:spLocks noChangeArrowheads="1"/>
            </p:cNvSpPr>
            <p:nvPr/>
          </p:nvSpPr>
          <p:spPr bwMode="auto">
            <a:xfrm>
              <a:off x="1457325" y="4167188"/>
              <a:ext cx="363538" cy="422275"/>
            </a:xfrm>
            <a:prstGeom prst="rect">
              <a:avLst/>
            </a:prstGeom>
            <a:noFill/>
            <a:ln w="9525">
              <a:noFill/>
              <a:miter lim="800000"/>
              <a:headEnd/>
              <a:tailEnd/>
            </a:ln>
          </p:spPr>
          <p:txBody>
            <a:bodyPr wrap="none" lIns="0" tIns="0" rIns="0" bIns="0">
              <a:spAutoFit/>
            </a:bodyPr>
            <a:lstStyle/>
            <a:p>
              <a:r>
                <a:rPr lang="en-US" altLang="zh-CN" sz="1800" b="1">
                  <a:latin typeface="Arial" pitchFamily="34" charset="0"/>
                  <a:ea typeface="宋体" pitchFamily="2" charset="-122"/>
                </a:rPr>
                <a:t>C</a:t>
              </a:r>
              <a:endParaRPr lang="en-US" altLang="zh-CN" sz="1800">
                <a:solidFill>
                  <a:schemeClr val="tx1"/>
                </a:solidFill>
                <a:latin typeface="Arial" pitchFamily="34" charset="0"/>
                <a:ea typeface="宋体" pitchFamily="2" charset="-122"/>
              </a:endParaRPr>
            </a:p>
          </p:txBody>
        </p:sp>
        <p:sp>
          <p:nvSpPr>
            <p:cNvPr id="7220" name="Rectangle 53"/>
            <p:cNvSpPr>
              <a:spLocks noChangeArrowheads="1"/>
            </p:cNvSpPr>
            <p:nvPr/>
          </p:nvSpPr>
          <p:spPr bwMode="auto">
            <a:xfrm>
              <a:off x="1265238" y="5605463"/>
              <a:ext cx="555625" cy="2698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21" name="Rectangle 54"/>
            <p:cNvSpPr>
              <a:spLocks noChangeArrowheads="1"/>
            </p:cNvSpPr>
            <p:nvPr/>
          </p:nvSpPr>
          <p:spPr bwMode="auto">
            <a:xfrm>
              <a:off x="1360488" y="5662613"/>
              <a:ext cx="51752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11110</a:t>
              </a:r>
              <a:endParaRPr lang="en-US" altLang="zh-CN" sz="1800">
                <a:solidFill>
                  <a:schemeClr val="tx1"/>
                </a:solidFill>
                <a:latin typeface="Arial" pitchFamily="34" charset="0"/>
                <a:ea typeface="宋体" pitchFamily="2" charset="-122"/>
              </a:endParaRPr>
            </a:p>
          </p:txBody>
        </p:sp>
        <p:sp>
          <p:nvSpPr>
            <p:cNvPr id="7222" name="Rectangle 55"/>
            <p:cNvSpPr>
              <a:spLocks noChangeArrowheads="1"/>
            </p:cNvSpPr>
            <p:nvPr/>
          </p:nvSpPr>
          <p:spPr bwMode="auto">
            <a:xfrm>
              <a:off x="1208088" y="6219825"/>
              <a:ext cx="631825" cy="287338"/>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23" name="Rectangle 56"/>
            <p:cNvSpPr>
              <a:spLocks noChangeArrowheads="1"/>
            </p:cNvSpPr>
            <p:nvPr/>
          </p:nvSpPr>
          <p:spPr bwMode="auto">
            <a:xfrm>
              <a:off x="1303338" y="6276975"/>
              <a:ext cx="211137"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m</a:t>
              </a:r>
              <a:endParaRPr lang="en-US" altLang="zh-CN" sz="1800">
                <a:solidFill>
                  <a:schemeClr val="tx1"/>
                </a:solidFill>
                <a:latin typeface="Arial" pitchFamily="34" charset="0"/>
                <a:ea typeface="宋体" pitchFamily="2" charset="-122"/>
              </a:endParaRPr>
            </a:p>
          </p:txBody>
        </p:sp>
        <p:sp>
          <p:nvSpPr>
            <p:cNvPr id="7224" name="Rectangle 57"/>
            <p:cNvSpPr>
              <a:spLocks noChangeArrowheads="1"/>
            </p:cNvSpPr>
            <p:nvPr/>
          </p:nvSpPr>
          <p:spPr bwMode="auto">
            <a:xfrm>
              <a:off x="1419225" y="6259513"/>
              <a:ext cx="114300" cy="173037"/>
            </a:xfrm>
            <a:prstGeom prst="rect">
              <a:avLst/>
            </a:prstGeom>
            <a:noFill/>
            <a:ln w="9525">
              <a:noFill/>
              <a:miter lim="800000"/>
              <a:headEnd/>
              <a:tailEnd/>
            </a:ln>
          </p:spPr>
          <p:txBody>
            <a:bodyPr wrap="none" lIns="0" tIns="0" rIns="0" bIns="0">
              <a:spAutoFit/>
            </a:bodyPr>
            <a:lstStyle/>
            <a:p>
              <a:r>
                <a:rPr lang="en-US" altLang="zh-CN" sz="900">
                  <a:latin typeface="Arial" pitchFamily="34" charset="0"/>
                  <a:ea typeface="宋体" pitchFamily="2" charset="-122"/>
                </a:rPr>
                <a:t>2</a:t>
              </a:r>
              <a:endParaRPr lang="en-US" altLang="zh-CN" sz="1800">
                <a:solidFill>
                  <a:schemeClr val="tx1"/>
                </a:solidFill>
                <a:latin typeface="Arial" pitchFamily="34" charset="0"/>
                <a:ea typeface="宋体" pitchFamily="2" charset="-122"/>
              </a:endParaRPr>
            </a:p>
          </p:txBody>
        </p:sp>
        <p:sp>
          <p:nvSpPr>
            <p:cNvPr id="7225" name="Rectangle 58"/>
            <p:cNvSpPr>
              <a:spLocks noChangeArrowheads="1"/>
            </p:cNvSpPr>
            <p:nvPr/>
          </p:nvSpPr>
          <p:spPr bwMode="auto">
            <a:xfrm>
              <a:off x="1476375" y="6257925"/>
              <a:ext cx="153988" cy="230188"/>
            </a:xfrm>
            <a:prstGeom prst="rect">
              <a:avLst/>
            </a:prstGeom>
            <a:noFill/>
            <a:ln w="9525">
              <a:noFill/>
              <a:miter lim="800000"/>
              <a:headEnd/>
              <a:tailEnd/>
            </a:ln>
          </p:spPr>
          <p:txBody>
            <a:bodyPr wrap="none" lIns="0" tIns="0" rIns="0" bIns="0">
              <a:spAutoFit/>
            </a:bodyPr>
            <a:lstStyle/>
            <a:p>
              <a:r>
                <a:rPr lang="en-US" altLang="zh-CN" sz="1400">
                  <a:latin typeface="Arial" pitchFamily="34" charset="0"/>
                  <a:ea typeface="宋体" pitchFamily="2" charset="-122"/>
                </a:rPr>
                <a:t>  </a:t>
              </a:r>
              <a:endParaRPr lang="en-US" altLang="zh-CN" sz="1800">
                <a:solidFill>
                  <a:schemeClr val="tx1"/>
                </a:solidFill>
                <a:latin typeface="Arial" pitchFamily="34" charset="0"/>
                <a:ea typeface="宋体" pitchFamily="2" charset="-122"/>
              </a:endParaRPr>
            </a:p>
          </p:txBody>
        </p:sp>
        <p:sp>
          <p:nvSpPr>
            <p:cNvPr id="7226" name="Rectangle 59"/>
            <p:cNvSpPr>
              <a:spLocks noChangeArrowheads="1"/>
            </p:cNvSpPr>
            <p:nvPr/>
          </p:nvSpPr>
          <p:spPr bwMode="auto">
            <a:xfrm>
              <a:off x="1571625" y="6276975"/>
              <a:ext cx="287338"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1.0</a:t>
              </a:r>
              <a:endParaRPr lang="en-US" altLang="zh-CN" sz="1800">
                <a:solidFill>
                  <a:schemeClr val="tx1"/>
                </a:solidFill>
                <a:latin typeface="Arial" pitchFamily="34" charset="0"/>
                <a:ea typeface="宋体" pitchFamily="2" charset="-122"/>
              </a:endParaRPr>
            </a:p>
          </p:txBody>
        </p:sp>
        <p:sp>
          <p:nvSpPr>
            <p:cNvPr id="7227" name="Rectangle 60"/>
            <p:cNvSpPr>
              <a:spLocks noChangeArrowheads="1"/>
            </p:cNvSpPr>
            <p:nvPr/>
          </p:nvSpPr>
          <p:spPr bwMode="auto">
            <a:xfrm>
              <a:off x="1360488" y="5854700"/>
              <a:ext cx="422275" cy="4222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28" name="Rectangle 61"/>
            <p:cNvSpPr>
              <a:spLocks noChangeArrowheads="1"/>
            </p:cNvSpPr>
            <p:nvPr/>
          </p:nvSpPr>
          <p:spPr bwMode="auto">
            <a:xfrm>
              <a:off x="1438275" y="5875338"/>
              <a:ext cx="384175" cy="422275"/>
            </a:xfrm>
            <a:prstGeom prst="rect">
              <a:avLst/>
            </a:prstGeom>
            <a:noFill/>
            <a:ln w="9525">
              <a:noFill/>
              <a:miter lim="800000"/>
              <a:headEnd/>
              <a:tailEnd/>
            </a:ln>
          </p:spPr>
          <p:txBody>
            <a:bodyPr wrap="none" lIns="0" tIns="0" rIns="0" bIns="0">
              <a:spAutoFit/>
            </a:bodyPr>
            <a:lstStyle/>
            <a:p>
              <a:r>
                <a:rPr lang="en-US" altLang="zh-CN" sz="1800" b="1">
                  <a:latin typeface="Arial" pitchFamily="34" charset="0"/>
                  <a:ea typeface="宋体" pitchFamily="2" charset="-122"/>
                </a:rPr>
                <a:t>O</a:t>
              </a:r>
              <a:endParaRPr lang="en-US" altLang="zh-CN" sz="1800">
                <a:solidFill>
                  <a:schemeClr val="tx1"/>
                </a:solidFill>
                <a:latin typeface="Arial" pitchFamily="34" charset="0"/>
                <a:ea typeface="宋体" pitchFamily="2" charset="-122"/>
              </a:endParaRPr>
            </a:p>
          </p:txBody>
        </p:sp>
        <p:sp>
          <p:nvSpPr>
            <p:cNvPr id="7229" name="Line 62"/>
            <p:cNvSpPr>
              <a:spLocks noChangeShapeType="1"/>
            </p:cNvSpPr>
            <p:nvPr/>
          </p:nvSpPr>
          <p:spPr bwMode="auto">
            <a:xfrm>
              <a:off x="230188" y="1692275"/>
              <a:ext cx="460375" cy="1588"/>
            </a:xfrm>
            <a:prstGeom prst="line">
              <a:avLst/>
            </a:prstGeom>
            <a:noFill/>
            <a:ln w="19050">
              <a:solidFill>
                <a:srgbClr val="000000"/>
              </a:solidFill>
              <a:round/>
              <a:headEnd/>
              <a:tailEnd/>
            </a:ln>
          </p:spPr>
          <p:txBody>
            <a:bodyPr/>
            <a:lstStyle/>
            <a:p>
              <a:endParaRPr lang="zh-CN" altLang="en-US"/>
            </a:p>
          </p:txBody>
        </p:sp>
        <p:sp>
          <p:nvSpPr>
            <p:cNvPr id="7230" name="Line 63"/>
            <p:cNvSpPr>
              <a:spLocks noChangeShapeType="1"/>
            </p:cNvSpPr>
            <p:nvPr/>
          </p:nvSpPr>
          <p:spPr bwMode="auto">
            <a:xfrm>
              <a:off x="230188" y="6450013"/>
              <a:ext cx="460375" cy="1587"/>
            </a:xfrm>
            <a:prstGeom prst="line">
              <a:avLst/>
            </a:prstGeom>
            <a:noFill/>
            <a:ln w="19050">
              <a:solidFill>
                <a:srgbClr val="000000"/>
              </a:solidFill>
              <a:round/>
              <a:headEnd/>
              <a:tailEnd/>
            </a:ln>
          </p:spPr>
          <p:txBody>
            <a:bodyPr/>
            <a:lstStyle/>
            <a:p>
              <a:endParaRPr lang="zh-CN" altLang="en-US"/>
            </a:p>
          </p:txBody>
        </p:sp>
        <p:sp>
          <p:nvSpPr>
            <p:cNvPr id="7231" name="Line 64"/>
            <p:cNvSpPr>
              <a:spLocks noChangeShapeType="1"/>
            </p:cNvSpPr>
            <p:nvPr/>
          </p:nvSpPr>
          <p:spPr bwMode="auto">
            <a:xfrm>
              <a:off x="230188" y="4838700"/>
              <a:ext cx="460375" cy="1588"/>
            </a:xfrm>
            <a:prstGeom prst="line">
              <a:avLst/>
            </a:prstGeom>
            <a:noFill/>
            <a:ln w="19050">
              <a:solidFill>
                <a:srgbClr val="000000"/>
              </a:solidFill>
              <a:round/>
              <a:headEnd/>
              <a:tailEnd/>
            </a:ln>
          </p:spPr>
          <p:txBody>
            <a:bodyPr/>
            <a:lstStyle/>
            <a:p>
              <a:endParaRPr lang="zh-CN" altLang="en-US"/>
            </a:p>
          </p:txBody>
        </p:sp>
        <p:sp>
          <p:nvSpPr>
            <p:cNvPr id="7232" name="Line 65"/>
            <p:cNvSpPr>
              <a:spLocks noChangeShapeType="1"/>
            </p:cNvSpPr>
            <p:nvPr/>
          </p:nvSpPr>
          <p:spPr bwMode="auto">
            <a:xfrm>
              <a:off x="230188" y="3227388"/>
              <a:ext cx="460375" cy="1587"/>
            </a:xfrm>
            <a:prstGeom prst="line">
              <a:avLst/>
            </a:prstGeom>
            <a:noFill/>
            <a:ln w="19050">
              <a:solidFill>
                <a:srgbClr val="000000"/>
              </a:solidFill>
              <a:round/>
              <a:headEnd/>
              <a:tailEnd/>
            </a:ln>
          </p:spPr>
          <p:txBody>
            <a:bodyPr/>
            <a:lstStyle/>
            <a:p>
              <a:endParaRPr lang="zh-CN" altLang="en-US"/>
            </a:p>
          </p:txBody>
        </p:sp>
        <p:sp>
          <p:nvSpPr>
            <p:cNvPr id="7233" name="Line 66"/>
            <p:cNvSpPr>
              <a:spLocks noChangeShapeType="1"/>
            </p:cNvSpPr>
            <p:nvPr/>
          </p:nvSpPr>
          <p:spPr bwMode="auto">
            <a:xfrm>
              <a:off x="230188" y="1538288"/>
              <a:ext cx="1587" cy="5219700"/>
            </a:xfrm>
            <a:prstGeom prst="line">
              <a:avLst/>
            </a:prstGeom>
            <a:noFill/>
            <a:ln w="19050">
              <a:solidFill>
                <a:srgbClr val="000000"/>
              </a:solidFill>
              <a:round/>
              <a:headEnd/>
              <a:tailEnd/>
            </a:ln>
          </p:spPr>
          <p:txBody>
            <a:bodyPr/>
            <a:lstStyle/>
            <a:p>
              <a:endParaRPr lang="zh-CN" altLang="en-US"/>
            </a:p>
          </p:txBody>
        </p:sp>
        <p:sp>
          <p:nvSpPr>
            <p:cNvPr id="7234" name="Rectangle 67"/>
            <p:cNvSpPr>
              <a:spLocks noChangeArrowheads="1"/>
            </p:cNvSpPr>
            <p:nvPr/>
          </p:nvSpPr>
          <p:spPr bwMode="auto">
            <a:xfrm>
              <a:off x="287338" y="1289050"/>
              <a:ext cx="306387" cy="5065713"/>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35" name="Rectangle 68"/>
            <p:cNvSpPr>
              <a:spLocks noChangeArrowheads="1"/>
            </p:cNvSpPr>
            <p:nvPr/>
          </p:nvSpPr>
          <p:spPr bwMode="auto">
            <a:xfrm>
              <a:off x="384175" y="1327150"/>
              <a:ext cx="249238" cy="346075"/>
            </a:xfrm>
            <a:prstGeom prst="rect">
              <a:avLst/>
            </a:prstGeom>
            <a:noFill/>
            <a:ln w="9525">
              <a:noFill/>
              <a:miter lim="800000"/>
              <a:headEnd/>
              <a:tailEnd/>
            </a:ln>
          </p:spPr>
          <p:txBody>
            <a:bodyPr wrap="none" lIns="0" tIns="0" rIns="0" bIns="0">
              <a:spAutoFit/>
            </a:bodyPr>
            <a:lstStyle/>
            <a:p>
              <a:r>
                <a:rPr lang="en-US" altLang="zh-CN" sz="2000" b="1">
                  <a:latin typeface="Arial" pitchFamily="34" charset="0"/>
                  <a:ea typeface="宋体" pitchFamily="2" charset="-122"/>
                </a:rPr>
                <a:t>0</a:t>
              </a:r>
              <a:endParaRPr lang="en-US" altLang="zh-CN" sz="1800">
                <a:solidFill>
                  <a:schemeClr val="tx1"/>
                </a:solidFill>
                <a:latin typeface="Arial" pitchFamily="34" charset="0"/>
                <a:ea typeface="宋体" pitchFamily="2" charset="-122"/>
              </a:endParaRPr>
            </a:p>
          </p:txBody>
        </p:sp>
        <p:sp>
          <p:nvSpPr>
            <p:cNvPr id="7236" name="Rectangle 69"/>
            <p:cNvSpPr>
              <a:spLocks noChangeArrowheads="1"/>
            </p:cNvSpPr>
            <p:nvPr/>
          </p:nvSpPr>
          <p:spPr bwMode="auto">
            <a:xfrm>
              <a:off x="384175" y="2708275"/>
              <a:ext cx="249238" cy="346075"/>
            </a:xfrm>
            <a:prstGeom prst="rect">
              <a:avLst/>
            </a:prstGeom>
            <a:noFill/>
            <a:ln w="9525">
              <a:noFill/>
              <a:miter lim="800000"/>
              <a:headEnd/>
              <a:tailEnd/>
            </a:ln>
          </p:spPr>
          <p:txBody>
            <a:bodyPr wrap="none" lIns="0" tIns="0" rIns="0" bIns="0">
              <a:spAutoFit/>
            </a:bodyPr>
            <a:lstStyle/>
            <a:p>
              <a:r>
                <a:rPr lang="en-US" altLang="zh-CN" sz="2000" b="1">
                  <a:latin typeface="Arial" pitchFamily="34" charset="0"/>
                  <a:ea typeface="宋体" pitchFamily="2" charset="-122"/>
                </a:rPr>
                <a:t>1</a:t>
              </a:r>
              <a:endParaRPr lang="en-US" altLang="zh-CN" sz="1800">
                <a:solidFill>
                  <a:schemeClr val="tx1"/>
                </a:solidFill>
                <a:latin typeface="Arial" pitchFamily="34" charset="0"/>
                <a:ea typeface="宋体" pitchFamily="2" charset="-122"/>
              </a:endParaRPr>
            </a:p>
          </p:txBody>
        </p:sp>
        <p:sp>
          <p:nvSpPr>
            <p:cNvPr id="7237" name="Rectangle 70"/>
            <p:cNvSpPr>
              <a:spLocks noChangeArrowheads="1"/>
            </p:cNvSpPr>
            <p:nvPr/>
          </p:nvSpPr>
          <p:spPr bwMode="auto">
            <a:xfrm>
              <a:off x="384175" y="4359275"/>
              <a:ext cx="249238" cy="346075"/>
            </a:xfrm>
            <a:prstGeom prst="rect">
              <a:avLst/>
            </a:prstGeom>
            <a:noFill/>
            <a:ln w="9525">
              <a:noFill/>
              <a:miter lim="800000"/>
              <a:headEnd/>
              <a:tailEnd/>
            </a:ln>
          </p:spPr>
          <p:txBody>
            <a:bodyPr wrap="none" lIns="0" tIns="0" rIns="0" bIns="0">
              <a:spAutoFit/>
            </a:bodyPr>
            <a:lstStyle/>
            <a:p>
              <a:r>
                <a:rPr lang="en-US" altLang="zh-CN" sz="2000" b="1">
                  <a:latin typeface="Arial" pitchFamily="34" charset="0"/>
                  <a:ea typeface="宋体" pitchFamily="2" charset="-122"/>
                </a:rPr>
                <a:t>2</a:t>
              </a:r>
              <a:endParaRPr lang="en-US" altLang="zh-CN" sz="1800">
                <a:solidFill>
                  <a:schemeClr val="tx1"/>
                </a:solidFill>
                <a:latin typeface="Arial" pitchFamily="34" charset="0"/>
                <a:ea typeface="宋体" pitchFamily="2" charset="-122"/>
              </a:endParaRPr>
            </a:p>
          </p:txBody>
        </p:sp>
        <p:sp>
          <p:nvSpPr>
            <p:cNvPr id="7238" name="Rectangle 71"/>
            <p:cNvSpPr>
              <a:spLocks noChangeArrowheads="1"/>
            </p:cNvSpPr>
            <p:nvPr/>
          </p:nvSpPr>
          <p:spPr bwMode="auto">
            <a:xfrm>
              <a:off x="384175" y="6027738"/>
              <a:ext cx="249238" cy="346075"/>
            </a:xfrm>
            <a:prstGeom prst="rect">
              <a:avLst/>
            </a:prstGeom>
            <a:noFill/>
            <a:ln w="9525">
              <a:noFill/>
              <a:miter lim="800000"/>
              <a:headEnd/>
              <a:tailEnd/>
            </a:ln>
          </p:spPr>
          <p:txBody>
            <a:bodyPr wrap="none" lIns="0" tIns="0" rIns="0" bIns="0">
              <a:spAutoFit/>
            </a:bodyPr>
            <a:lstStyle/>
            <a:p>
              <a:r>
                <a:rPr lang="en-US" altLang="zh-CN" sz="2000" b="1">
                  <a:latin typeface="Arial" pitchFamily="34" charset="0"/>
                  <a:ea typeface="宋体" pitchFamily="2" charset="-122"/>
                </a:rPr>
                <a:t>3</a:t>
              </a:r>
              <a:endParaRPr lang="en-US" altLang="zh-CN" sz="1800">
                <a:solidFill>
                  <a:schemeClr val="tx1"/>
                </a:solidFill>
                <a:latin typeface="Arial" pitchFamily="34" charset="0"/>
                <a:ea typeface="宋体" pitchFamily="2" charset="-122"/>
              </a:endParaRPr>
            </a:p>
          </p:txBody>
        </p:sp>
        <p:sp>
          <p:nvSpPr>
            <p:cNvPr id="7239" name="Rectangle 72"/>
            <p:cNvSpPr>
              <a:spLocks noChangeArrowheads="1"/>
            </p:cNvSpPr>
            <p:nvPr/>
          </p:nvSpPr>
          <p:spPr bwMode="auto">
            <a:xfrm>
              <a:off x="0" y="904875"/>
              <a:ext cx="1208088" cy="36512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40" name="Rectangle 73"/>
            <p:cNvSpPr>
              <a:spLocks noChangeArrowheads="1"/>
            </p:cNvSpPr>
            <p:nvPr/>
          </p:nvSpPr>
          <p:spPr bwMode="auto">
            <a:xfrm>
              <a:off x="95250" y="962025"/>
              <a:ext cx="1130300" cy="287338"/>
            </a:xfrm>
            <a:prstGeom prst="rect">
              <a:avLst/>
            </a:prstGeom>
            <a:noFill/>
            <a:ln w="9525">
              <a:noFill/>
              <a:miter lim="800000"/>
              <a:headEnd/>
              <a:tailEnd/>
            </a:ln>
          </p:spPr>
          <p:txBody>
            <a:bodyPr wrap="none" lIns="0" tIns="0" rIns="0" bIns="0">
              <a:spAutoFit/>
            </a:bodyPr>
            <a:lstStyle/>
            <a:p>
              <a:r>
                <a:rPr lang="zh-CN" altLang="en-US" sz="2000">
                  <a:latin typeface="楷体_GB2312" pitchFamily="49" charset="-122"/>
                  <a:ea typeface="宋体" pitchFamily="2" charset="-122"/>
                </a:rPr>
                <a:t>结构层次</a:t>
              </a:r>
              <a:endParaRPr lang="zh-CN" altLang="en-US" sz="1800">
                <a:solidFill>
                  <a:schemeClr val="tx1"/>
                </a:solidFill>
                <a:latin typeface="Arial" pitchFamily="34" charset="0"/>
                <a:ea typeface="宋体" pitchFamily="2" charset="-122"/>
              </a:endParaRPr>
            </a:p>
          </p:txBody>
        </p:sp>
        <p:sp>
          <p:nvSpPr>
            <p:cNvPr id="7241" name="Rectangle 74"/>
            <p:cNvSpPr>
              <a:spLocks noChangeArrowheads="1"/>
            </p:cNvSpPr>
            <p:nvPr/>
          </p:nvSpPr>
          <p:spPr bwMode="auto">
            <a:xfrm>
              <a:off x="4427538" y="923925"/>
              <a:ext cx="1457325" cy="36512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42" name="Rectangle 75"/>
            <p:cNvSpPr>
              <a:spLocks noChangeArrowheads="1"/>
            </p:cNvSpPr>
            <p:nvPr/>
          </p:nvSpPr>
          <p:spPr bwMode="auto">
            <a:xfrm>
              <a:off x="4267200" y="914400"/>
              <a:ext cx="1270000" cy="304800"/>
            </a:xfrm>
            <a:prstGeom prst="rect">
              <a:avLst/>
            </a:prstGeom>
            <a:noFill/>
            <a:ln w="9525">
              <a:noFill/>
              <a:miter lim="800000"/>
              <a:headEnd/>
              <a:tailEnd/>
            </a:ln>
          </p:spPr>
          <p:txBody>
            <a:bodyPr wrap="none" lIns="0" tIns="0" rIns="0" bIns="0">
              <a:spAutoFit/>
            </a:bodyPr>
            <a:lstStyle/>
            <a:p>
              <a:r>
                <a:rPr lang="zh-CN" altLang="en-US" sz="2000">
                  <a:latin typeface="楷体_GB2312" pitchFamily="49" charset="-122"/>
                  <a:ea typeface="宋体" pitchFamily="2" charset="-122"/>
                </a:rPr>
                <a:t>独立需求件</a:t>
              </a:r>
              <a:endParaRPr lang="zh-CN" altLang="en-US" sz="1800">
                <a:solidFill>
                  <a:schemeClr val="tx1"/>
                </a:solidFill>
                <a:latin typeface="Arial" pitchFamily="34" charset="0"/>
                <a:ea typeface="宋体" pitchFamily="2" charset="-122"/>
              </a:endParaRPr>
            </a:p>
          </p:txBody>
        </p:sp>
        <p:grpSp>
          <p:nvGrpSpPr>
            <p:cNvPr id="3" name="Group 76"/>
            <p:cNvGrpSpPr>
              <a:grpSpLocks/>
            </p:cNvGrpSpPr>
            <p:nvPr/>
          </p:nvGrpSpPr>
          <p:grpSpPr bwMode="auto">
            <a:xfrm>
              <a:off x="3987800" y="1154113"/>
              <a:ext cx="1763713" cy="134937"/>
              <a:chOff x="2512" y="727"/>
              <a:chExt cx="1111" cy="85"/>
            </a:xfrm>
          </p:grpSpPr>
          <p:sp>
            <p:nvSpPr>
              <p:cNvPr id="7523" name="Line 77"/>
              <p:cNvSpPr>
                <a:spLocks noChangeShapeType="1"/>
              </p:cNvSpPr>
              <p:nvPr/>
            </p:nvSpPr>
            <p:spPr bwMode="auto">
              <a:xfrm>
                <a:off x="2548" y="776"/>
                <a:ext cx="1075" cy="1"/>
              </a:xfrm>
              <a:prstGeom prst="line">
                <a:avLst/>
              </a:prstGeom>
              <a:noFill/>
              <a:ln w="19050">
                <a:solidFill>
                  <a:srgbClr val="000000"/>
                </a:solidFill>
                <a:round/>
                <a:headEnd/>
                <a:tailEnd/>
              </a:ln>
            </p:spPr>
            <p:txBody>
              <a:bodyPr/>
              <a:lstStyle/>
              <a:p>
                <a:endParaRPr lang="zh-CN" altLang="en-US"/>
              </a:p>
            </p:txBody>
          </p:sp>
          <p:sp>
            <p:nvSpPr>
              <p:cNvPr id="7524" name="Freeform 78"/>
              <p:cNvSpPr>
                <a:spLocks/>
              </p:cNvSpPr>
              <p:nvPr/>
            </p:nvSpPr>
            <p:spPr bwMode="auto">
              <a:xfrm>
                <a:off x="2512" y="727"/>
                <a:ext cx="84" cy="85"/>
              </a:xfrm>
              <a:custGeom>
                <a:avLst/>
                <a:gdLst>
                  <a:gd name="T0" fmla="*/ 84 w 84"/>
                  <a:gd name="T1" fmla="*/ 0 h 85"/>
                  <a:gd name="T2" fmla="*/ 0 w 84"/>
                  <a:gd name="T3" fmla="*/ 49 h 85"/>
                  <a:gd name="T4" fmla="*/ 84 w 84"/>
                  <a:gd name="T5" fmla="*/ 85 h 85"/>
                  <a:gd name="T6" fmla="*/ 60 w 84"/>
                  <a:gd name="T7" fmla="*/ 49 h 85"/>
                  <a:gd name="T8" fmla="*/ 84 w 84"/>
                  <a:gd name="T9" fmla="*/ 0 h 85"/>
                  <a:gd name="T10" fmla="*/ 0 60000 65536"/>
                  <a:gd name="T11" fmla="*/ 0 60000 65536"/>
                  <a:gd name="T12" fmla="*/ 0 60000 65536"/>
                  <a:gd name="T13" fmla="*/ 0 60000 65536"/>
                  <a:gd name="T14" fmla="*/ 0 60000 65536"/>
                  <a:gd name="T15" fmla="*/ 0 w 84"/>
                  <a:gd name="T16" fmla="*/ 0 h 85"/>
                  <a:gd name="T17" fmla="*/ 84 w 84"/>
                  <a:gd name="T18" fmla="*/ 85 h 85"/>
                </a:gdLst>
                <a:ahLst/>
                <a:cxnLst>
                  <a:cxn ang="T10">
                    <a:pos x="T0" y="T1"/>
                  </a:cxn>
                  <a:cxn ang="T11">
                    <a:pos x="T2" y="T3"/>
                  </a:cxn>
                  <a:cxn ang="T12">
                    <a:pos x="T4" y="T5"/>
                  </a:cxn>
                  <a:cxn ang="T13">
                    <a:pos x="T6" y="T7"/>
                  </a:cxn>
                  <a:cxn ang="T14">
                    <a:pos x="T8" y="T9"/>
                  </a:cxn>
                </a:cxnLst>
                <a:rect l="T15" t="T16" r="T17" b="T18"/>
                <a:pathLst>
                  <a:path w="84" h="85">
                    <a:moveTo>
                      <a:pt x="84" y="0"/>
                    </a:moveTo>
                    <a:lnTo>
                      <a:pt x="0" y="49"/>
                    </a:lnTo>
                    <a:lnTo>
                      <a:pt x="84" y="85"/>
                    </a:lnTo>
                    <a:lnTo>
                      <a:pt x="60" y="49"/>
                    </a:lnTo>
                    <a:lnTo>
                      <a:pt x="84" y="0"/>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sp>
          <p:nvSpPr>
            <p:cNvPr id="7244" name="Rectangle 79"/>
            <p:cNvSpPr>
              <a:spLocks noChangeArrowheads="1"/>
            </p:cNvSpPr>
            <p:nvPr/>
          </p:nvSpPr>
          <p:spPr bwMode="auto">
            <a:xfrm>
              <a:off x="4427538" y="1462088"/>
              <a:ext cx="1457325" cy="36353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45" name="Rectangle 80"/>
            <p:cNvSpPr>
              <a:spLocks noChangeArrowheads="1"/>
            </p:cNvSpPr>
            <p:nvPr/>
          </p:nvSpPr>
          <p:spPr bwMode="auto">
            <a:xfrm>
              <a:off x="4343400" y="1447800"/>
              <a:ext cx="1270000" cy="304800"/>
            </a:xfrm>
            <a:prstGeom prst="rect">
              <a:avLst/>
            </a:prstGeom>
            <a:noFill/>
            <a:ln w="9525">
              <a:noFill/>
              <a:miter lim="800000"/>
              <a:headEnd/>
              <a:tailEnd/>
            </a:ln>
          </p:spPr>
          <p:txBody>
            <a:bodyPr wrap="none" lIns="0" tIns="0" rIns="0" bIns="0">
              <a:spAutoFit/>
            </a:bodyPr>
            <a:lstStyle/>
            <a:p>
              <a:r>
                <a:rPr lang="zh-CN" altLang="en-US" sz="2000">
                  <a:latin typeface="楷体_GB2312" pitchFamily="49" charset="-122"/>
                  <a:ea typeface="宋体" pitchFamily="2" charset="-122"/>
                </a:rPr>
                <a:t>相关需求件</a:t>
              </a:r>
              <a:endParaRPr lang="zh-CN" altLang="en-US" sz="1800">
                <a:solidFill>
                  <a:schemeClr val="tx1"/>
                </a:solidFill>
                <a:latin typeface="Arial" pitchFamily="34" charset="0"/>
                <a:ea typeface="宋体" pitchFamily="2" charset="-122"/>
              </a:endParaRPr>
            </a:p>
          </p:txBody>
        </p:sp>
        <p:sp>
          <p:nvSpPr>
            <p:cNvPr id="7246" name="Line 81"/>
            <p:cNvSpPr>
              <a:spLocks noChangeShapeType="1"/>
            </p:cNvSpPr>
            <p:nvPr/>
          </p:nvSpPr>
          <p:spPr bwMode="auto">
            <a:xfrm>
              <a:off x="4448175" y="1768475"/>
              <a:ext cx="1341438" cy="1588"/>
            </a:xfrm>
            <a:prstGeom prst="line">
              <a:avLst/>
            </a:prstGeom>
            <a:noFill/>
            <a:ln w="19050">
              <a:solidFill>
                <a:srgbClr val="000000"/>
              </a:solidFill>
              <a:round/>
              <a:headEnd/>
              <a:tailEnd/>
            </a:ln>
          </p:spPr>
          <p:txBody>
            <a:bodyPr/>
            <a:lstStyle/>
            <a:p>
              <a:endParaRPr lang="zh-CN" altLang="en-US"/>
            </a:p>
          </p:txBody>
        </p:sp>
        <p:sp>
          <p:nvSpPr>
            <p:cNvPr id="7247" name="Rectangle 82"/>
            <p:cNvSpPr>
              <a:spLocks noChangeArrowheads="1"/>
            </p:cNvSpPr>
            <p:nvPr/>
          </p:nvSpPr>
          <p:spPr bwMode="auto">
            <a:xfrm>
              <a:off x="2357438" y="3917950"/>
              <a:ext cx="671512" cy="863600"/>
            </a:xfrm>
            <a:prstGeom prst="rect">
              <a:avLst/>
            </a:prstGeom>
            <a:solidFill>
              <a:srgbClr val="F8F8F8">
                <a:alpha val="50195"/>
              </a:srgbClr>
            </a:solid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48" name="Line 83"/>
            <p:cNvSpPr>
              <a:spLocks noChangeShapeType="1"/>
            </p:cNvSpPr>
            <p:nvPr/>
          </p:nvSpPr>
          <p:spPr bwMode="auto">
            <a:xfrm>
              <a:off x="2338388" y="4551363"/>
              <a:ext cx="690562" cy="1587"/>
            </a:xfrm>
            <a:prstGeom prst="line">
              <a:avLst/>
            </a:prstGeom>
            <a:noFill/>
            <a:ln w="19050">
              <a:solidFill>
                <a:srgbClr val="000000"/>
              </a:solidFill>
              <a:round/>
              <a:headEnd/>
              <a:tailEnd/>
            </a:ln>
          </p:spPr>
          <p:txBody>
            <a:bodyPr/>
            <a:lstStyle/>
            <a:p>
              <a:endParaRPr lang="zh-CN" altLang="en-US"/>
            </a:p>
          </p:txBody>
        </p:sp>
        <p:sp>
          <p:nvSpPr>
            <p:cNvPr id="7249" name="Line 84"/>
            <p:cNvSpPr>
              <a:spLocks noChangeShapeType="1"/>
            </p:cNvSpPr>
            <p:nvPr/>
          </p:nvSpPr>
          <p:spPr bwMode="auto">
            <a:xfrm>
              <a:off x="2338388" y="4148138"/>
              <a:ext cx="690562" cy="1587"/>
            </a:xfrm>
            <a:prstGeom prst="line">
              <a:avLst/>
            </a:prstGeom>
            <a:noFill/>
            <a:ln w="19050">
              <a:solidFill>
                <a:srgbClr val="000000"/>
              </a:solidFill>
              <a:round/>
              <a:headEnd/>
              <a:tailEnd/>
            </a:ln>
          </p:spPr>
          <p:txBody>
            <a:bodyPr/>
            <a:lstStyle/>
            <a:p>
              <a:endParaRPr lang="zh-CN" altLang="en-US"/>
            </a:p>
          </p:txBody>
        </p:sp>
        <p:sp>
          <p:nvSpPr>
            <p:cNvPr id="7250" name="Rectangle 85"/>
            <p:cNvSpPr>
              <a:spLocks noChangeArrowheads="1"/>
            </p:cNvSpPr>
            <p:nvPr/>
          </p:nvSpPr>
          <p:spPr bwMode="auto">
            <a:xfrm>
              <a:off x="2376488" y="3917950"/>
              <a:ext cx="576262" cy="249238"/>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51" name="Rectangle 86"/>
            <p:cNvSpPr>
              <a:spLocks noChangeArrowheads="1"/>
            </p:cNvSpPr>
            <p:nvPr/>
          </p:nvSpPr>
          <p:spPr bwMode="auto">
            <a:xfrm>
              <a:off x="2473325" y="3954463"/>
              <a:ext cx="51752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11200</a:t>
              </a:r>
              <a:endParaRPr lang="en-US" altLang="zh-CN" sz="1800">
                <a:solidFill>
                  <a:schemeClr val="tx1"/>
                </a:solidFill>
                <a:latin typeface="Arial" pitchFamily="34" charset="0"/>
                <a:ea typeface="宋体" pitchFamily="2" charset="-122"/>
              </a:endParaRPr>
            </a:p>
          </p:txBody>
        </p:sp>
        <p:sp>
          <p:nvSpPr>
            <p:cNvPr id="7252" name="Rectangle 87"/>
            <p:cNvSpPr>
              <a:spLocks noChangeArrowheads="1"/>
            </p:cNvSpPr>
            <p:nvPr/>
          </p:nvSpPr>
          <p:spPr bwMode="auto">
            <a:xfrm>
              <a:off x="2454275" y="4148138"/>
              <a:ext cx="420688" cy="4222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53" name="Rectangle 88"/>
            <p:cNvSpPr>
              <a:spLocks noChangeArrowheads="1"/>
            </p:cNvSpPr>
            <p:nvPr/>
          </p:nvSpPr>
          <p:spPr bwMode="auto">
            <a:xfrm>
              <a:off x="2549525" y="4167188"/>
              <a:ext cx="363538" cy="422275"/>
            </a:xfrm>
            <a:prstGeom prst="rect">
              <a:avLst/>
            </a:prstGeom>
            <a:noFill/>
            <a:ln w="9525">
              <a:noFill/>
              <a:miter lim="800000"/>
              <a:headEnd/>
              <a:tailEnd/>
            </a:ln>
          </p:spPr>
          <p:txBody>
            <a:bodyPr wrap="none" lIns="0" tIns="0" rIns="0" bIns="0">
              <a:spAutoFit/>
            </a:bodyPr>
            <a:lstStyle/>
            <a:p>
              <a:r>
                <a:rPr lang="en-US" altLang="zh-CN" sz="1800" b="1">
                  <a:latin typeface="Arial" pitchFamily="34" charset="0"/>
                  <a:ea typeface="宋体" pitchFamily="2" charset="-122"/>
                </a:rPr>
                <a:t>D</a:t>
              </a:r>
              <a:endParaRPr lang="en-US" altLang="zh-CN" sz="1800">
                <a:solidFill>
                  <a:schemeClr val="tx1"/>
                </a:solidFill>
                <a:latin typeface="Arial" pitchFamily="34" charset="0"/>
                <a:ea typeface="宋体" pitchFamily="2" charset="-122"/>
              </a:endParaRPr>
            </a:p>
          </p:txBody>
        </p:sp>
        <p:sp>
          <p:nvSpPr>
            <p:cNvPr id="7254" name="Rectangle 89"/>
            <p:cNvSpPr>
              <a:spLocks noChangeArrowheads="1"/>
            </p:cNvSpPr>
            <p:nvPr/>
          </p:nvSpPr>
          <p:spPr bwMode="auto">
            <a:xfrm>
              <a:off x="2376488" y="4530725"/>
              <a:ext cx="614362" cy="2698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55" name="Rectangle 90"/>
            <p:cNvSpPr>
              <a:spLocks noChangeArrowheads="1"/>
            </p:cNvSpPr>
            <p:nvPr/>
          </p:nvSpPr>
          <p:spPr bwMode="auto">
            <a:xfrm>
              <a:off x="2473325" y="4568825"/>
              <a:ext cx="268288" cy="192088"/>
            </a:xfrm>
            <a:prstGeom prst="rect">
              <a:avLst/>
            </a:prstGeom>
            <a:noFill/>
            <a:ln w="9525">
              <a:noFill/>
              <a:miter lim="800000"/>
              <a:headEnd/>
              <a:tailEnd/>
            </a:ln>
          </p:spPr>
          <p:txBody>
            <a:bodyPr wrap="none" lIns="0" tIns="0" rIns="0" bIns="0">
              <a:spAutoFit/>
            </a:bodyPr>
            <a:lstStyle/>
            <a:p>
              <a:r>
                <a:rPr lang="zh-CN" altLang="en-US" sz="1200">
                  <a:latin typeface="楷体_GB2312" pitchFamily="49" charset="-122"/>
                  <a:ea typeface="宋体" pitchFamily="2" charset="-122"/>
                </a:rPr>
                <a:t>件</a:t>
              </a:r>
              <a:endParaRPr lang="zh-CN" altLang="en-US" sz="1800">
                <a:solidFill>
                  <a:schemeClr val="tx1"/>
                </a:solidFill>
                <a:latin typeface="Arial" pitchFamily="34" charset="0"/>
                <a:ea typeface="宋体" pitchFamily="2" charset="-122"/>
              </a:endParaRPr>
            </a:p>
          </p:txBody>
        </p:sp>
        <p:sp>
          <p:nvSpPr>
            <p:cNvPr id="7256" name="Rectangle 91"/>
            <p:cNvSpPr>
              <a:spLocks noChangeArrowheads="1"/>
            </p:cNvSpPr>
            <p:nvPr/>
          </p:nvSpPr>
          <p:spPr bwMode="auto">
            <a:xfrm>
              <a:off x="2625725" y="4568825"/>
              <a:ext cx="384175"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  4.0</a:t>
              </a:r>
              <a:endParaRPr lang="en-US" altLang="zh-CN" sz="1800">
                <a:solidFill>
                  <a:schemeClr val="tx1"/>
                </a:solidFill>
                <a:latin typeface="Arial" pitchFamily="34" charset="0"/>
                <a:ea typeface="宋体" pitchFamily="2" charset="-122"/>
              </a:endParaRPr>
            </a:p>
          </p:txBody>
        </p:sp>
        <p:sp>
          <p:nvSpPr>
            <p:cNvPr id="7257" name="Rectangle 92" descr="浅色横线"/>
            <p:cNvSpPr>
              <a:spLocks noChangeArrowheads="1"/>
            </p:cNvSpPr>
            <p:nvPr/>
          </p:nvSpPr>
          <p:spPr bwMode="auto">
            <a:xfrm>
              <a:off x="3527425" y="3917950"/>
              <a:ext cx="671513" cy="863600"/>
            </a:xfrm>
            <a:prstGeom prst="rect">
              <a:avLst/>
            </a:prstGeom>
            <a:pattFill prst="ltHorz">
              <a:fgClr>
                <a:srgbClr val="DDDDDD"/>
              </a:fgClr>
              <a:bgClr>
                <a:srgbClr val="FFFFFF"/>
              </a:bgClr>
            </a:patt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58" name="Line 93"/>
            <p:cNvSpPr>
              <a:spLocks noChangeShapeType="1"/>
            </p:cNvSpPr>
            <p:nvPr/>
          </p:nvSpPr>
          <p:spPr bwMode="auto">
            <a:xfrm>
              <a:off x="3527425" y="4551363"/>
              <a:ext cx="690563" cy="1587"/>
            </a:xfrm>
            <a:prstGeom prst="line">
              <a:avLst/>
            </a:prstGeom>
            <a:noFill/>
            <a:ln w="19050">
              <a:solidFill>
                <a:srgbClr val="000000"/>
              </a:solidFill>
              <a:round/>
              <a:headEnd/>
              <a:tailEnd/>
            </a:ln>
          </p:spPr>
          <p:txBody>
            <a:bodyPr/>
            <a:lstStyle/>
            <a:p>
              <a:endParaRPr lang="zh-CN" altLang="en-US"/>
            </a:p>
          </p:txBody>
        </p:sp>
        <p:sp>
          <p:nvSpPr>
            <p:cNvPr id="7259" name="Line 94"/>
            <p:cNvSpPr>
              <a:spLocks noChangeShapeType="1"/>
            </p:cNvSpPr>
            <p:nvPr/>
          </p:nvSpPr>
          <p:spPr bwMode="auto">
            <a:xfrm>
              <a:off x="3527425" y="4148138"/>
              <a:ext cx="690563" cy="1587"/>
            </a:xfrm>
            <a:prstGeom prst="line">
              <a:avLst/>
            </a:prstGeom>
            <a:noFill/>
            <a:ln w="19050">
              <a:solidFill>
                <a:srgbClr val="000000"/>
              </a:solidFill>
              <a:round/>
              <a:headEnd/>
              <a:tailEnd/>
            </a:ln>
          </p:spPr>
          <p:txBody>
            <a:bodyPr/>
            <a:lstStyle/>
            <a:p>
              <a:endParaRPr lang="zh-CN" altLang="en-US"/>
            </a:p>
          </p:txBody>
        </p:sp>
        <p:sp>
          <p:nvSpPr>
            <p:cNvPr id="7260" name="Rectangle 95"/>
            <p:cNvSpPr>
              <a:spLocks noChangeArrowheads="1"/>
            </p:cNvSpPr>
            <p:nvPr/>
          </p:nvSpPr>
          <p:spPr bwMode="auto">
            <a:xfrm>
              <a:off x="3660775" y="4148138"/>
              <a:ext cx="422275" cy="4222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61" name="Rectangle 96"/>
            <p:cNvSpPr>
              <a:spLocks noChangeArrowheads="1"/>
            </p:cNvSpPr>
            <p:nvPr/>
          </p:nvSpPr>
          <p:spPr bwMode="auto">
            <a:xfrm>
              <a:off x="3757613" y="4167188"/>
              <a:ext cx="363537" cy="422275"/>
            </a:xfrm>
            <a:prstGeom prst="rect">
              <a:avLst/>
            </a:prstGeom>
            <a:noFill/>
            <a:ln w="9525">
              <a:noFill/>
              <a:miter lim="800000"/>
              <a:headEnd/>
              <a:tailEnd/>
            </a:ln>
          </p:spPr>
          <p:txBody>
            <a:bodyPr wrap="none" lIns="0" tIns="0" rIns="0" bIns="0">
              <a:spAutoFit/>
            </a:bodyPr>
            <a:lstStyle/>
            <a:p>
              <a:r>
                <a:rPr lang="en-US" altLang="zh-CN" sz="1800" b="1">
                  <a:latin typeface="Arial" pitchFamily="34" charset="0"/>
                  <a:ea typeface="宋体" pitchFamily="2" charset="-122"/>
                </a:rPr>
                <a:t>R</a:t>
              </a:r>
              <a:endParaRPr lang="en-US" altLang="zh-CN" sz="1800">
                <a:solidFill>
                  <a:schemeClr val="tx1"/>
                </a:solidFill>
                <a:latin typeface="Arial" pitchFamily="34" charset="0"/>
                <a:ea typeface="宋体" pitchFamily="2" charset="-122"/>
              </a:endParaRPr>
            </a:p>
          </p:txBody>
        </p:sp>
        <p:sp>
          <p:nvSpPr>
            <p:cNvPr id="7262" name="Rectangle 97"/>
            <p:cNvSpPr>
              <a:spLocks noChangeArrowheads="1"/>
            </p:cNvSpPr>
            <p:nvPr/>
          </p:nvSpPr>
          <p:spPr bwMode="auto">
            <a:xfrm>
              <a:off x="3565525" y="3917950"/>
              <a:ext cx="574675" cy="249238"/>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63" name="Rectangle 98"/>
            <p:cNvSpPr>
              <a:spLocks noChangeArrowheads="1"/>
            </p:cNvSpPr>
            <p:nvPr/>
          </p:nvSpPr>
          <p:spPr bwMode="auto">
            <a:xfrm>
              <a:off x="3660775" y="3954463"/>
              <a:ext cx="51752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12100</a:t>
              </a:r>
              <a:endParaRPr lang="en-US" altLang="zh-CN" sz="1800">
                <a:solidFill>
                  <a:schemeClr val="tx1"/>
                </a:solidFill>
                <a:latin typeface="Arial" pitchFamily="34" charset="0"/>
                <a:ea typeface="宋体" pitchFamily="2" charset="-122"/>
              </a:endParaRPr>
            </a:p>
          </p:txBody>
        </p:sp>
        <p:sp>
          <p:nvSpPr>
            <p:cNvPr id="7264" name="Rectangle 99"/>
            <p:cNvSpPr>
              <a:spLocks noChangeArrowheads="1"/>
            </p:cNvSpPr>
            <p:nvPr/>
          </p:nvSpPr>
          <p:spPr bwMode="auto">
            <a:xfrm>
              <a:off x="3527425" y="4511675"/>
              <a:ext cx="709613" cy="28892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65" name="Rectangle 100"/>
            <p:cNvSpPr>
              <a:spLocks noChangeArrowheads="1"/>
            </p:cNvSpPr>
            <p:nvPr/>
          </p:nvSpPr>
          <p:spPr bwMode="auto">
            <a:xfrm>
              <a:off x="3622675" y="4587875"/>
              <a:ext cx="211138"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m</a:t>
              </a:r>
              <a:endParaRPr lang="en-US" altLang="zh-CN" sz="1800">
                <a:solidFill>
                  <a:schemeClr val="tx1"/>
                </a:solidFill>
                <a:latin typeface="Arial" pitchFamily="34" charset="0"/>
                <a:ea typeface="宋体" pitchFamily="2" charset="-122"/>
              </a:endParaRPr>
            </a:p>
          </p:txBody>
        </p:sp>
        <p:sp>
          <p:nvSpPr>
            <p:cNvPr id="7266" name="Rectangle 101"/>
            <p:cNvSpPr>
              <a:spLocks noChangeArrowheads="1"/>
            </p:cNvSpPr>
            <p:nvPr/>
          </p:nvSpPr>
          <p:spPr bwMode="auto">
            <a:xfrm>
              <a:off x="3738563" y="4570413"/>
              <a:ext cx="114300" cy="173037"/>
            </a:xfrm>
            <a:prstGeom prst="rect">
              <a:avLst/>
            </a:prstGeom>
            <a:noFill/>
            <a:ln w="9525">
              <a:noFill/>
              <a:miter lim="800000"/>
              <a:headEnd/>
              <a:tailEnd/>
            </a:ln>
          </p:spPr>
          <p:txBody>
            <a:bodyPr wrap="none" lIns="0" tIns="0" rIns="0" bIns="0">
              <a:spAutoFit/>
            </a:bodyPr>
            <a:lstStyle/>
            <a:p>
              <a:r>
                <a:rPr lang="en-US" altLang="zh-CN" sz="900">
                  <a:latin typeface="Arial" pitchFamily="34" charset="0"/>
                  <a:ea typeface="宋体" pitchFamily="2" charset="-122"/>
                </a:rPr>
                <a:t>3</a:t>
              </a:r>
              <a:endParaRPr lang="en-US" altLang="zh-CN" sz="1800">
                <a:solidFill>
                  <a:schemeClr val="tx1"/>
                </a:solidFill>
                <a:latin typeface="Arial" pitchFamily="34" charset="0"/>
                <a:ea typeface="宋体" pitchFamily="2" charset="-122"/>
              </a:endParaRPr>
            </a:p>
          </p:txBody>
        </p:sp>
        <p:sp>
          <p:nvSpPr>
            <p:cNvPr id="7267" name="Rectangle 102"/>
            <p:cNvSpPr>
              <a:spLocks noChangeArrowheads="1"/>
            </p:cNvSpPr>
            <p:nvPr/>
          </p:nvSpPr>
          <p:spPr bwMode="auto">
            <a:xfrm>
              <a:off x="3795713" y="4568825"/>
              <a:ext cx="114300" cy="230188"/>
            </a:xfrm>
            <a:prstGeom prst="rect">
              <a:avLst/>
            </a:prstGeom>
            <a:noFill/>
            <a:ln w="9525">
              <a:noFill/>
              <a:miter lim="800000"/>
              <a:headEnd/>
              <a:tailEnd/>
            </a:ln>
          </p:spPr>
          <p:txBody>
            <a:bodyPr wrap="none" lIns="0" tIns="0" rIns="0" bIns="0">
              <a:spAutoFit/>
            </a:bodyPr>
            <a:lstStyle/>
            <a:p>
              <a:r>
                <a:rPr lang="en-US" altLang="zh-CN" sz="1400">
                  <a:latin typeface="Arial" pitchFamily="34" charset="0"/>
                  <a:ea typeface="宋体" pitchFamily="2" charset="-122"/>
                </a:rPr>
                <a:t> </a:t>
              </a:r>
              <a:endParaRPr lang="en-US" altLang="zh-CN" sz="1800">
                <a:solidFill>
                  <a:schemeClr val="tx1"/>
                </a:solidFill>
                <a:latin typeface="Arial" pitchFamily="34" charset="0"/>
                <a:ea typeface="宋体" pitchFamily="2" charset="-122"/>
              </a:endParaRPr>
            </a:p>
          </p:txBody>
        </p:sp>
        <p:sp>
          <p:nvSpPr>
            <p:cNvPr id="7268" name="Rectangle 103"/>
            <p:cNvSpPr>
              <a:spLocks noChangeArrowheads="1"/>
            </p:cNvSpPr>
            <p:nvPr/>
          </p:nvSpPr>
          <p:spPr bwMode="auto">
            <a:xfrm>
              <a:off x="3852863" y="4587875"/>
              <a:ext cx="344487"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 0.2</a:t>
              </a:r>
              <a:endParaRPr lang="en-US" altLang="zh-CN" sz="1800">
                <a:solidFill>
                  <a:schemeClr val="tx1"/>
                </a:solidFill>
                <a:latin typeface="Arial" pitchFamily="34" charset="0"/>
                <a:ea typeface="宋体" pitchFamily="2" charset="-122"/>
              </a:endParaRPr>
            </a:p>
          </p:txBody>
        </p:sp>
        <p:sp>
          <p:nvSpPr>
            <p:cNvPr id="7269" name="Rectangle 104"/>
            <p:cNvSpPr>
              <a:spLocks noChangeArrowheads="1"/>
            </p:cNvSpPr>
            <p:nvPr/>
          </p:nvSpPr>
          <p:spPr bwMode="auto">
            <a:xfrm>
              <a:off x="3527425" y="2401888"/>
              <a:ext cx="690563" cy="844550"/>
            </a:xfrm>
            <a:prstGeom prst="rect">
              <a:avLst/>
            </a:prstGeom>
            <a:solidFill>
              <a:srgbClr val="F8F8F8">
                <a:alpha val="50195"/>
              </a:srgbClr>
            </a:solid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70" name="Line 105"/>
            <p:cNvSpPr>
              <a:spLocks noChangeShapeType="1"/>
            </p:cNvSpPr>
            <p:nvPr/>
          </p:nvSpPr>
          <p:spPr bwMode="auto">
            <a:xfrm>
              <a:off x="3527425" y="3016250"/>
              <a:ext cx="690563" cy="1588"/>
            </a:xfrm>
            <a:prstGeom prst="line">
              <a:avLst/>
            </a:prstGeom>
            <a:noFill/>
            <a:ln w="19050">
              <a:solidFill>
                <a:srgbClr val="000000"/>
              </a:solidFill>
              <a:round/>
              <a:headEnd/>
              <a:tailEnd/>
            </a:ln>
          </p:spPr>
          <p:txBody>
            <a:bodyPr/>
            <a:lstStyle/>
            <a:p>
              <a:endParaRPr lang="zh-CN" altLang="en-US"/>
            </a:p>
          </p:txBody>
        </p:sp>
        <p:sp>
          <p:nvSpPr>
            <p:cNvPr id="7271" name="Line 106"/>
            <p:cNvSpPr>
              <a:spLocks noChangeShapeType="1"/>
            </p:cNvSpPr>
            <p:nvPr/>
          </p:nvSpPr>
          <p:spPr bwMode="auto">
            <a:xfrm>
              <a:off x="3527425" y="2632075"/>
              <a:ext cx="690563" cy="1588"/>
            </a:xfrm>
            <a:prstGeom prst="line">
              <a:avLst/>
            </a:prstGeom>
            <a:noFill/>
            <a:ln w="19050">
              <a:solidFill>
                <a:srgbClr val="000000"/>
              </a:solidFill>
              <a:round/>
              <a:headEnd/>
              <a:tailEnd/>
            </a:ln>
          </p:spPr>
          <p:txBody>
            <a:bodyPr/>
            <a:lstStyle/>
            <a:p>
              <a:endParaRPr lang="zh-CN" altLang="en-US"/>
            </a:p>
          </p:txBody>
        </p:sp>
        <p:sp>
          <p:nvSpPr>
            <p:cNvPr id="7272" name="Rectangle 107"/>
            <p:cNvSpPr>
              <a:spLocks noChangeArrowheads="1"/>
            </p:cNvSpPr>
            <p:nvPr/>
          </p:nvSpPr>
          <p:spPr bwMode="auto">
            <a:xfrm>
              <a:off x="3565525" y="2401888"/>
              <a:ext cx="574675" cy="24923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73" name="Rectangle 108"/>
            <p:cNvSpPr>
              <a:spLocks noChangeArrowheads="1"/>
            </p:cNvSpPr>
            <p:nvPr/>
          </p:nvSpPr>
          <p:spPr bwMode="auto">
            <a:xfrm>
              <a:off x="3660775" y="2439988"/>
              <a:ext cx="51752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12000</a:t>
              </a:r>
              <a:endParaRPr lang="en-US" altLang="zh-CN" sz="1800">
                <a:solidFill>
                  <a:schemeClr val="tx1"/>
                </a:solidFill>
                <a:latin typeface="Arial" pitchFamily="34" charset="0"/>
                <a:ea typeface="宋体" pitchFamily="2" charset="-122"/>
              </a:endParaRPr>
            </a:p>
          </p:txBody>
        </p:sp>
        <p:sp>
          <p:nvSpPr>
            <p:cNvPr id="7274" name="Rectangle 109"/>
            <p:cNvSpPr>
              <a:spLocks noChangeArrowheads="1"/>
            </p:cNvSpPr>
            <p:nvPr/>
          </p:nvSpPr>
          <p:spPr bwMode="auto">
            <a:xfrm>
              <a:off x="3527425" y="2997200"/>
              <a:ext cx="671513" cy="268288"/>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75" name="Rectangle 110"/>
            <p:cNvSpPr>
              <a:spLocks noChangeArrowheads="1"/>
            </p:cNvSpPr>
            <p:nvPr/>
          </p:nvSpPr>
          <p:spPr bwMode="auto">
            <a:xfrm>
              <a:off x="3622675" y="3052763"/>
              <a:ext cx="268288" cy="192087"/>
            </a:xfrm>
            <a:prstGeom prst="rect">
              <a:avLst/>
            </a:prstGeom>
            <a:noFill/>
            <a:ln w="9525">
              <a:noFill/>
              <a:miter lim="800000"/>
              <a:headEnd/>
              <a:tailEnd/>
            </a:ln>
          </p:spPr>
          <p:txBody>
            <a:bodyPr wrap="none" lIns="0" tIns="0" rIns="0" bIns="0">
              <a:spAutoFit/>
            </a:bodyPr>
            <a:lstStyle/>
            <a:p>
              <a:r>
                <a:rPr lang="zh-CN" altLang="en-US" sz="1200">
                  <a:latin typeface="楷体_GB2312" pitchFamily="49" charset="-122"/>
                  <a:ea typeface="宋体" pitchFamily="2" charset="-122"/>
                </a:rPr>
                <a:t>件</a:t>
              </a:r>
              <a:endParaRPr lang="zh-CN" altLang="en-US" sz="1800">
                <a:solidFill>
                  <a:schemeClr val="tx1"/>
                </a:solidFill>
                <a:latin typeface="Arial" pitchFamily="34" charset="0"/>
                <a:ea typeface="宋体" pitchFamily="2" charset="-122"/>
              </a:endParaRPr>
            </a:p>
          </p:txBody>
        </p:sp>
        <p:sp>
          <p:nvSpPr>
            <p:cNvPr id="7276" name="Rectangle 111"/>
            <p:cNvSpPr>
              <a:spLocks noChangeArrowheads="1"/>
            </p:cNvSpPr>
            <p:nvPr/>
          </p:nvSpPr>
          <p:spPr bwMode="auto">
            <a:xfrm>
              <a:off x="3776663" y="3052763"/>
              <a:ext cx="46037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    4.0</a:t>
              </a:r>
              <a:endParaRPr lang="en-US" altLang="zh-CN" sz="1800">
                <a:solidFill>
                  <a:schemeClr val="tx1"/>
                </a:solidFill>
                <a:latin typeface="Arial" pitchFamily="34" charset="0"/>
                <a:ea typeface="宋体" pitchFamily="2" charset="-122"/>
              </a:endParaRPr>
            </a:p>
          </p:txBody>
        </p:sp>
        <p:sp>
          <p:nvSpPr>
            <p:cNvPr id="7277" name="Rectangle 112"/>
            <p:cNvSpPr>
              <a:spLocks noChangeArrowheads="1"/>
            </p:cNvSpPr>
            <p:nvPr/>
          </p:nvSpPr>
          <p:spPr bwMode="auto">
            <a:xfrm>
              <a:off x="3660775" y="2632075"/>
              <a:ext cx="403225" cy="4222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78" name="Rectangle 113"/>
            <p:cNvSpPr>
              <a:spLocks noChangeArrowheads="1"/>
            </p:cNvSpPr>
            <p:nvPr/>
          </p:nvSpPr>
          <p:spPr bwMode="auto">
            <a:xfrm>
              <a:off x="3757613" y="2651125"/>
              <a:ext cx="344487" cy="422275"/>
            </a:xfrm>
            <a:prstGeom prst="rect">
              <a:avLst/>
            </a:prstGeom>
            <a:noFill/>
            <a:ln w="9525">
              <a:noFill/>
              <a:miter lim="800000"/>
              <a:headEnd/>
              <a:tailEnd/>
            </a:ln>
          </p:spPr>
          <p:txBody>
            <a:bodyPr wrap="none" lIns="0" tIns="0" rIns="0" bIns="0">
              <a:spAutoFit/>
            </a:bodyPr>
            <a:lstStyle/>
            <a:p>
              <a:r>
                <a:rPr lang="en-US" altLang="zh-CN" sz="1800" b="1">
                  <a:latin typeface="Arial" pitchFamily="34" charset="0"/>
                  <a:ea typeface="宋体" pitchFamily="2" charset="-122"/>
                </a:rPr>
                <a:t>B</a:t>
              </a:r>
              <a:endParaRPr lang="en-US" altLang="zh-CN" sz="1800">
                <a:solidFill>
                  <a:schemeClr val="tx1"/>
                </a:solidFill>
                <a:latin typeface="Arial" pitchFamily="34" charset="0"/>
                <a:ea typeface="宋体" pitchFamily="2" charset="-122"/>
              </a:endParaRPr>
            </a:p>
          </p:txBody>
        </p:sp>
        <p:sp>
          <p:nvSpPr>
            <p:cNvPr id="7279" name="Rectangle 114"/>
            <p:cNvSpPr>
              <a:spLocks noChangeArrowheads="1"/>
            </p:cNvSpPr>
            <p:nvPr/>
          </p:nvSpPr>
          <p:spPr bwMode="auto">
            <a:xfrm>
              <a:off x="2416175" y="5605463"/>
              <a:ext cx="555625" cy="26987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80" name="Rectangle 115"/>
            <p:cNvSpPr>
              <a:spLocks noChangeArrowheads="1"/>
            </p:cNvSpPr>
            <p:nvPr/>
          </p:nvSpPr>
          <p:spPr bwMode="auto">
            <a:xfrm>
              <a:off x="2511425" y="5643563"/>
              <a:ext cx="517525" cy="230187"/>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11210</a:t>
              </a:r>
              <a:endParaRPr lang="en-US" altLang="zh-CN" sz="1800">
                <a:solidFill>
                  <a:schemeClr val="tx1"/>
                </a:solidFill>
                <a:latin typeface="Arial" pitchFamily="34" charset="0"/>
                <a:ea typeface="宋体" pitchFamily="2" charset="-122"/>
              </a:endParaRPr>
            </a:p>
          </p:txBody>
        </p:sp>
        <p:sp>
          <p:nvSpPr>
            <p:cNvPr id="7281" name="Rectangle 116"/>
            <p:cNvSpPr>
              <a:spLocks noChangeArrowheads="1"/>
            </p:cNvSpPr>
            <p:nvPr/>
          </p:nvSpPr>
          <p:spPr bwMode="auto">
            <a:xfrm>
              <a:off x="2511425" y="5816600"/>
              <a:ext cx="363538" cy="44132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82" name="Rectangle 117"/>
            <p:cNvSpPr>
              <a:spLocks noChangeArrowheads="1"/>
            </p:cNvSpPr>
            <p:nvPr/>
          </p:nvSpPr>
          <p:spPr bwMode="auto">
            <a:xfrm>
              <a:off x="2606675" y="5856288"/>
              <a:ext cx="325438" cy="422275"/>
            </a:xfrm>
            <a:prstGeom prst="rect">
              <a:avLst/>
            </a:prstGeom>
            <a:noFill/>
            <a:ln w="9525">
              <a:noFill/>
              <a:miter lim="800000"/>
              <a:headEnd/>
              <a:tailEnd/>
            </a:ln>
          </p:spPr>
          <p:txBody>
            <a:bodyPr wrap="none" lIns="0" tIns="0" rIns="0" bIns="0">
              <a:spAutoFit/>
            </a:bodyPr>
            <a:lstStyle/>
            <a:p>
              <a:r>
                <a:rPr lang="en-US" altLang="zh-CN" sz="1800" b="1">
                  <a:latin typeface="Arial" pitchFamily="34" charset="0"/>
                  <a:ea typeface="宋体" pitchFamily="2" charset="-122"/>
                </a:rPr>
                <a:t>P</a:t>
              </a:r>
              <a:endParaRPr lang="en-US" altLang="zh-CN" sz="1800">
                <a:solidFill>
                  <a:schemeClr val="tx1"/>
                </a:solidFill>
                <a:latin typeface="Arial" pitchFamily="34" charset="0"/>
                <a:ea typeface="宋体" pitchFamily="2" charset="-122"/>
              </a:endParaRPr>
            </a:p>
          </p:txBody>
        </p:sp>
        <p:sp>
          <p:nvSpPr>
            <p:cNvPr id="7283" name="Rectangle 118"/>
            <p:cNvSpPr>
              <a:spLocks noChangeArrowheads="1"/>
            </p:cNvSpPr>
            <p:nvPr/>
          </p:nvSpPr>
          <p:spPr bwMode="auto">
            <a:xfrm>
              <a:off x="2338388" y="6238875"/>
              <a:ext cx="709612" cy="249238"/>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84" name="Rectangle 119"/>
            <p:cNvSpPr>
              <a:spLocks noChangeArrowheads="1"/>
            </p:cNvSpPr>
            <p:nvPr/>
          </p:nvSpPr>
          <p:spPr bwMode="auto">
            <a:xfrm>
              <a:off x="2435225" y="6276975"/>
              <a:ext cx="114300"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 </a:t>
              </a:r>
              <a:endParaRPr lang="en-US" altLang="zh-CN" sz="1800">
                <a:solidFill>
                  <a:schemeClr val="tx1"/>
                </a:solidFill>
                <a:latin typeface="Arial" pitchFamily="34" charset="0"/>
                <a:ea typeface="宋体" pitchFamily="2" charset="-122"/>
              </a:endParaRPr>
            </a:p>
          </p:txBody>
        </p:sp>
        <p:sp>
          <p:nvSpPr>
            <p:cNvPr id="7285" name="Rectangle 120"/>
            <p:cNvSpPr>
              <a:spLocks noChangeArrowheads="1"/>
            </p:cNvSpPr>
            <p:nvPr/>
          </p:nvSpPr>
          <p:spPr bwMode="auto">
            <a:xfrm>
              <a:off x="2473325" y="6276975"/>
              <a:ext cx="211138"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m</a:t>
              </a:r>
              <a:endParaRPr lang="en-US" altLang="zh-CN" sz="1800">
                <a:solidFill>
                  <a:schemeClr val="tx1"/>
                </a:solidFill>
                <a:latin typeface="Arial" pitchFamily="34" charset="0"/>
                <a:ea typeface="宋体" pitchFamily="2" charset="-122"/>
              </a:endParaRPr>
            </a:p>
          </p:txBody>
        </p:sp>
        <p:sp>
          <p:nvSpPr>
            <p:cNvPr id="7286" name="Rectangle 121"/>
            <p:cNvSpPr>
              <a:spLocks noChangeArrowheads="1"/>
            </p:cNvSpPr>
            <p:nvPr/>
          </p:nvSpPr>
          <p:spPr bwMode="auto">
            <a:xfrm>
              <a:off x="2587625" y="6259513"/>
              <a:ext cx="114300" cy="173037"/>
            </a:xfrm>
            <a:prstGeom prst="rect">
              <a:avLst/>
            </a:prstGeom>
            <a:noFill/>
            <a:ln w="9525">
              <a:noFill/>
              <a:miter lim="800000"/>
              <a:headEnd/>
              <a:tailEnd/>
            </a:ln>
          </p:spPr>
          <p:txBody>
            <a:bodyPr wrap="none" lIns="0" tIns="0" rIns="0" bIns="0">
              <a:spAutoFit/>
            </a:bodyPr>
            <a:lstStyle/>
            <a:p>
              <a:r>
                <a:rPr lang="en-US" altLang="zh-CN" sz="900">
                  <a:latin typeface="Arial" pitchFamily="34" charset="0"/>
                  <a:ea typeface="宋体" pitchFamily="2" charset="-122"/>
                </a:rPr>
                <a:t>3</a:t>
              </a:r>
              <a:endParaRPr lang="en-US" altLang="zh-CN" sz="1800">
                <a:solidFill>
                  <a:schemeClr val="tx1"/>
                </a:solidFill>
                <a:latin typeface="Arial" pitchFamily="34" charset="0"/>
                <a:ea typeface="宋体" pitchFamily="2" charset="-122"/>
              </a:endParaRPr>
            </a:p>
          </p:txBody>
        </p:sp>
        <p:sp>
          <p:nvSpPr>
            <p:cNvPr id="7287" name="Rectangle 122"/>
            <p:cNvSpPr>
              <a:spLocks noChangeArrowheads="1"/>
            </p:cNvSpPr>
            <p:nvPr/>
          </p:nvSpPr>
          <p:spPr bwMode="auto">
            <a:xfrm>
              <a:off x="2644775" y="6276975"/>
              <a:ext cx="422275" cy="230188"/>
            </a:xfrm>
            <a:prstGeom prst="rect">
              <a:avLst/>
            </a:prstGeom>
            <a:noFill/>
            <a:ln w="9525">
              <a:noFill/>
              <a:miter lim="800000"/>
              <a:headEnd/>
              <a:tailEnd/>
            </a:ln>
          </p:spPr>
          <p:txBody>
            <a:bodyPr wrap="none" lIns="0" tIns="0" rIns="0" bIns="0">
              <a:spAutoFit/>
            </a:bodyPr>
            <a:lstStyle/>
            <a:p>
              <a:r>
                <a:rPr lang="en-US" altLang="zh-CN" sz="1200">
                  <a:latin typeface="Arial" pitchFamily="34" charset="0"/>
                  <a:ea typeface="宋体" pitchFamily="2" charset="-122"/>
                </a:rPr>
                <a:t>   0.2</a:t>
              </a:r>
              <a:endParaRPr lang="en-US" altLang="zh-CN" sz="1800">
                <a:solidFill>
                  <a:schemeClr val="tx1"/>
                </a:solidFill>
                <a:latin typeface="Arial" pitchFamily="34" charset="0"/>
                <a:ea typeface="宋体" pitchFamily="2" charset="-122"/>
              </a:endParaRPr>
            </a:p>
          </p:txBody>
        </p:sp>
        <p:sp>
          <p:nvSpPr>
            <p:cNvPr id="7288" name="Rectangle 123"/>
            <p:cNvSpPr>
              <a:spLocks noChangeArrowheads="1"/>
            </p:cNvSpPr>
            <p:nvPr/>
          </p:nvSpPr>
          <p:spPr bwMode="auto">
            <a:xfrm>
              <a:off x="2338388" y="1039813"/>
              <a:ext cx="690562" cy="36353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89" name="Rectangle 124"/>
            <p:cNvSpPr>
              <a:spLocks noChangeArrowheads="1"/>
            </p:cNvSpPr>
            <p:nvPr/>
          </p:nvSpPr>
          <p:spPr bwMode="auto">
            <a:xfrm>
              <a:off x="2435225" y="1096963"/>
              <a:ext cx="631825" cy="287337"/>
            </a:xfrm>
            <a:prstGeom prst="rect">
              <a:avLst/>
            </a:prstGeom>
            <a:noFill/>
            <a:ln w="9525">
              <a:noFill/>
              <a:miter lim="800000"/>
              <a:headEnd/>
              <a:tailEnd/>
            </a:ln>
          </p:spPr>
          <p:txBody>
            <a:bodyPr wrap="none" lIns="0" tIns="0" rIns="0" bIns="0">
              <a:spAutoFit/>
            </a:bodyPr>
            <a:lstStyle/>
            <a:p>
              <a:r>
                <a:rPr lang="zh-CN" altLang="en-US" sz="2000">
                  <a:latin typeface="楷体_GB2312" pitchFamily="49" charset="-122"/>
                  <a:ea typeface="宋体" pitchFamily="2" charset="-122"/>
                </a:rPr>
                <a:t>方桌</a:t>
              </a:r>
              <a:endParaRPr lang="zh-CN" altLang="en-US" sz="1800">
                <a:solidFill>
                  <a:schemeClr val="tx1"/>
                </a:solidFill>
                <a:latin typeface="Arial" pitchFamily="34" charset="0"/>
                <a:ea typeface="宋体" pitchFamily="2" charset="-122"/>
              </a:endParaRPr>
            </a:p>
          </p:txBody>
        </p:sp>
        <p:sp>
          <p:nvSpPr>
            <p:cNvPr id="7290" name="Rectangle 125"/>
            <p:cNvSpPr>
              <a:spLocks noChangeArrowheads="1"/>
            </p:cNvSpPr>
            <p:nvPr/>
          </p:nvSpPr>
          <p:spPr bwMode="auto">
            <a:xfrm>
              <a:off x="1246188" y="2708275"/>
              <a:ext cx="593725" cy="32702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91" name="Rectangle 126"/>
            <p:cNvSpPr>
              <a:spLocks noChangeArrowheads="1"/>
            </p:cNvSpPr>
            <p:nvPr/>
          </p:nvSpPr>
          <p:spPr bwMode="auto">
            <a:xfrm>
              <a:off x="1341438" y="2784475"/>
              <a:ext cx="536575" cy="230188"/>
            </a:xfrm>
            <a:prstGeom prst="rect">
              <a:avLst/>
            </a:prstGeom>
            <a:noFill/>
            <a:ln w="9525">
              <a:noFill/>
              <a:miter lim="800000"/>
              <a:headEnd/>
              <a:tailEnd/>
            </a:ln>
          </p:spPr>
          <p:txBody>
            <a:bodyPr wrap="none" lIns="0" tIns="0" rIns="0" bIns="0">
              <a:spAutoFit/>
            </a:bodyPr>
            <a:lstStyle/>
            <a:p>
              <a:r>
                <a:rPr lang="zh-CN" altLang="en-US" sz="1700">
                  <a:latin typeface="楷体_GB2312" pitchFamily="49" charset="-122"/>
                  <a:ea typeface="宋体" pitchFamily="2" charset="-122"/>
                </a:rPr>
                <a:t>桌面</a:t>
              </a:r>
              <a:endParaRPr lang="zh-CN" altLang="en-US" sz="1800">
                <a:solidFill>
                  <a:schemeClr val="tx1"/>
                </a:solidFill>
                <a:latin typeface="Arial" pitchFamily="34" charset="0"/>
                <a:ea typeface="宋体" pitchFamily="2" charset="-122"/>
              </a:endParaRPr>
            </a:p>
          </p:txBody>
        </p:sp>
        <p:sp>
          <p:nvSpPr>
            <p:cNvPr id="7292" name="Rectangle 127"/>
            <p:cNvSpPr>
              <a:spLocks noChangeArrowheads="1"/>
            </p:cNvSpPr>
            <p:nvPr/>
          </p:nvSpPr>
          <p:spPr bwMode="auto">
            <a:xfrm>
              <a:off x="2971800" y="2708275"/>
              <a:ext cx="593725" cy="32702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93" name="Rectangle 128"/>
            <p:cNvSpPr>
              <a:spLocks noChangeArrowheads="1"/>
            </p:cNvSpPr>
            <p:nvPr/>
          </p:nvSpPr>
          <p:spPr bwMode="auto">
            <a:xfrm>
              <a:off x="3067050" y="2765425"/>
              <a:ext cx="536575" cy="230188"/>
            </a:xfrm>
            <a:prstGeom prst="rect">
              <a:avLst/>
            </a:prstGeom>
            <a:noFill/>
            <a:ln w="9525">
              <a:noFill/>
              <a:miter lim="800000"/>
              <a:headEnd/>
              <a:tailEnd/>
            </a:ln>
          </p:spPr>
          <p:txBody>
            <a:bodyPr wrap="none" lIns="0" tIns="0" rIns="0" bIns="0">
              <a:spAutoFit/>
            </a:bodyPr>
            <a:lstStyle/>
            <a:p>
              <a:r>
                <a:rPr lang="zh-CN" altLang="en-US" sz="1700">
                  <a:latin typeface="楷体_GB2312" pitchFamily="49" charset="-122"/>
                  <a:ea typeface="宋体" pitchFamily="2" charset="-122"/>
                </a:rPr>
                <a:t>桌腿</a:t>
              </a:r>
              <a:endParaRPr lang="zh-CN" altLang="en-US" sz="1800">
                <a:solidFill>
                  <a:schemeClr val="tx1"/>
                </a:solidFill>
                <a:latin typeface="Arial" pitchFamily="34" charset="0"/>
                <a:ea typeface="宋体" pitchFamily="2" charset="-122"/>
              </a:endParaRPr>
            </a:p>
          </p:txBody>
        </p:sp>
        <p:sp>
          <p:nvSpPr>
            <p:cNvPr id="7294" name="Rectangle 129"/>
            <p:cNvSpPr>
              <a:spLocks noChangeArrowheads="1"/>
            </p:cNvSpPr>
            <p:nvPr/>
          </p:nvSpPr>
          <p:spPr bwMode="auto">
            <a:xfrm>
              <a:off x="785813" y="4205288"/>
              <a:ext cx="384175" cy="30638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95" name="Rectangle 130"/>
            <p:cNvSpPr>
              <a:spLocks noChangeArrowheads="1"/>
            </p:cNvSpPr>
            <p:nvPr/>
          </p:nvSpPr>
          <p:spPr bwMode="auto">
            <a:xfrm>
              <a:off x="881063" y="4262438"/>
              <a:ext cx="325437" cy="230187"/>
            </a:xfrm>
            <a:prstGeom prst="rect">
              <a:avLst/>
            </a:prstGeom>
            <a:noFill/>
            <a:ln w="9525">
              <a:noFill/>
              <a:miter lim="800000"/>
              <a:headEnd/>
              <a:tailEnd/>
            </a:ln>
          </p:spPr>
          <p:txBody>
            <a:bodyPr wrap="none" lIns="0" tIns="0" rIns="0" bIns="0">
              <a:spAutoFit/>
            </a:bodyPr>
            <a:lstStyle/>
            <a:p>
              <a:r>
                <a:rPr lang="zh-CN" altLang="en-US" sz="1700">
                  <a:latin typeface="楷体_GB2312" pitchFamily="49" charset="-122"/>
                  <a:ea typeface="宋体" pitchFamily="2" charset="-122"/>
                </a:rPr>
                <a:t>面</a:t>
              </a:r>
              <a:endParaRPr lang="zh-CN" altLang="en-US" sz="1800">
                <a:solidFill>
                  <a:schemeClr val="tx1"/>
                </a:solidFill>
                <a:latin typeface="Arial" pitchFamily="34" charset="0"/>
                <a:ea typeface="宋体" pitchFamily="2" charset="-122"/>
              </a:endParaRPr>
            </a:p>
          </p:txBody>
        </p:sp>
        <p:sp>
          <p:nvSpPr>
            <p:cNvPr id="7296" name="Rectangle 131"/>
            <p:cNvSpPr>
              <a:spLocks noChangeArrowheads="1"/>
            </p:cNvSpPr>
            <p:nvPr/>
          </p:nvSpPr>
          <p:spPr bwMode="auto">
            <a:xfrm>
              <a:off x="1955800" y="4205288"/>
              <a:ext cx="382588" cy="30638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97" name="Rectangle 132"/>
            <p:cNvSpPr>
              <a:spLocks noChangeArrowheads="1"/>
            </p:cNvSpPr>
            <p:nvPr/>
          </p:nvSpPr>
          <p:spPr bwMode="auto">
            <a:xfrm>
              <a:off x="2051050" y="4262438"/>
              <a:ext cx="325438" cy="230187"/>
            </a:xfrm>
            <a:prstGeom prst="rect">
              <a:avLst/>
            </a:prstGeom>
            <a:noFill/>
            <a:ln w="9525">
              <a:noFill/>
              <a:miter lim="800000"/>
              <a:headEnd/>
              <a:tailEnd/>
            </a:ln>
          </p:spPr>
          <p:txBody>
            <a:bodyPr wrap="none" lIns="0" tIns="0" rIns="0" bIns="0">
              <a:spAutoFit/>
            </a:bodyPr>
            <a:lstStyle/>
            <a:p>
              <a:r>
                <a:rPr lang="zh-CN" altLang="en-US" sz="1700">
                  <a:latin typeface="楷体_GB2312" pitchFamily="49" charset="-122"/>
                  <a:ea typeface="宋体" pitchFamily="2" charset="-122"/>
                </a:rPr>
                <a:t>框</a:t>
              </a:r>
              <a:endParaRPr lang="zh-CN" altLang="en-US" sz="1800">
                <a:solidFill>
                  <a:schemeClr val="tx1"/>
                </a:solidFill>
                <a:latin typeface="Arial" pitchFamily="34" charset="0"/>
                <a:ea typeface="宋体" pitchFamily="2" charset="-122"/>
              </a:endParaRPr>
            </a:p>
          </p:txBody>
        </p:sp>
        <p:sp>
          <p:nvSpPr>
            <p:cNvPr id="7298" name="Rectangle 133"/>
            <p:cNvSpPr>
              <a:spLocks noChangeArrowheads="1"/>
            </p:cNvSpPr>
            <p:nvPr/>
          </p:nvSpPr>
          <p:spPr bwMode="auto">
            <a:xfrm>
              <a:off x="612775" y="5894388"/>
              <a:ext cx="595313" cy="30638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299" name="Rectangle 134"/>
            <p:cNvSpPr>
              <a:spLocks noChangeArrowheads="1"/>
            </p:cNvSpPr>
            <p:nvPr/>
          </p:nvSpPr>
          <p:spPr bwMode="auto">
            <a:xfrm>
              <a:off x="709613" y="5951538"/>
              <a:ext cx="536575" cy="230187"/>
            </a:xfrm>
            <a:prstGeom prst="rect">
              <a:avLst/>
            </a:prstGeom>
            <a:noFill/>
            <a:ln w="9525">
              <a:noFill/>
              <a:miter lim="800000"/>
              <a:headEnd/>
              <a:tailEnd/>
            </a:ln>
          </p:spPr>
          <p:txBody>
            <a:bodyPr wrap="none" lIns="0" tIns="0" rIns="0" bIns="0">
              <a:spAutoFit/>
            </a:bodyPr>
            <a:lstStyle/>
            <a:p>
              <a:r>
                <a:rPr lang="zh-CN" altLang="en-US" sz="1700">
                  <a:latin typeface="楷体_GB2312" pitchFamily="49" charset="-122"/>
                  <a:ea typeface="宋体" pitchFamily="2" charset="-122"/>
                </a:rPr>
                <a:t>板材</a:t>
              </a:r>
              <a:endParaRPr lang="zh-CN" altLang="en-US" sz="1800">
                <a:solidFill>
                  <a:schemeClr val="tx1"/>
                </a:solidFill>
                <a:latin typeface="Arial" pitchFamily="34" charset="0"/>
                <a:ea typeface="宋体" pitchFamily="2" charset="-122"/>
              </a:endParaRPr>
            </a:p>
          </p:txBody>
        </p:sp>
        <p:sp>
          <p:nvSpPr>
            <p:cNvPr id="7300" name="Rectangle 135"/>
            <p:cNvSpPr>
              <a:spLocks noChangeArrowheads="1"/>
            </p:cNvSpPr>
            <p:nvPr/>
          </p:nvSpPr>
          <p:spPr bwMode="auto">
            <a:xfrm>
              <a:off x="2990850" y="5913438"/>
              <a:ext cx="688975" cy="30638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01" name="Rectangle 136"/>
            <p:cNvSpPr>
              <a:spLocks noChangeArrowheads="1"/>
            </p:cNvSpPr>
            <p:nvPr/>
          </p:nvSpPr>
          <p:spPr bwMode="auto">
            <a:xfrm>
              <a:off x="3086100" y="5970588"/>
              <a:ext cx="536575" cy="230187"/>
            </a:xfrm>
            <a:prstGeom prst="rect">
              <a:avLst/>
            </a:prstGeom>
            <a:noFill/>
            <a:ln w="9525">
              <a:noFill/>
              <a:miter lim="800000"/>
              <a:headEnd/>
              <a:tailEnd/>
            </a:ln>
          </p:spPr>
          <p:txBody>
            <a:bodyPr wrap="none" lIns="0" tIns="0" rIns="0" bIns="0">
              <a:spAutoFit/>
            </a:bodyPr>
            <a:lstStyle/>
            <a:p>
              <a:r>
                <a:rPr lang="zh-CN" altLang="en-US" sz="1700">
                  <a:latin typeface="楷体_GB2312" pitchFamily="49" charset="-122"/>
                  <a:ea typeface="宋体" pitchFamily="2" charset="-122"/>
                </a:rPr>
                <a:t>方木</a:t>
              </a:r>
              <a:endParaRPr lang="zh-CN" altLang="en-US" sz="1800">
                <a:solidFill>
                  <a:schemeClr val="tx1"/>
                </a:solidFill>
                <a:latin typeface="Arial" pitchFamily="34" charset="0"/>
                <a:ea typeface="宋体" pitchFamily="2" charset="-122"/>
              </a:endParaRPr>
            </a:p>
          </p:txBody>
        </p:sp>
        <p:sp>
          <p:nvSpPr>
            <p:cNvPr id="7302" name="Rectangle 137"/>
            <p:cNvSpPr>
              <a:spLocks noChangeArrowheads="1"/>
            </p:cNvSpPr>
            <p:nvPr/>
          </p:nvSpPr>
          <p:spPr bwMode="auto">
            <a:xfrm>
              <a:off x="3549012" y="5873977"/>
              <a:ext cx="192087" cy="287337"/>
            </a:xfrm>
            <a:prstGeom prst="rect">
              <a:avLst/>
            </a:prstGeom>
            <a:noFill/>
            <a:ln w="9525">
              <a:noFill/>
              <a:miter lim="800000"/>
              <a:headEnd/>
              <a:tailEnd/>
            </a:ln>
          </p:spPr>
          <p:txBody>
            <a:bodyPr wrap="none" lIns="0" tIns="0" rIns="0" bIns="0">
              <a:spAutoFit/>
            </a:bodyPr>
            <a:lstStyle/>
            <a:p>
              <a:r>
                <a:rPr lang="en-US" altLang="zh-CN" sz="1700">
                  <a:latin typeface="Arial" pitchFamily="34" charset="0"/>
                  <a:ea typeface="宋体" pitchFamily="2" charset="-122"/>
                </a:rPr>
                <a:t>1</a:t>
              </a:r>
              <a:endParaRPr lang="en-US" altLang="zh-CN" sz="1800">
                <a:solidFill>
                  <a:schemeClr val="tx1"/>
                </a:solidFill>
                <a:latin typeface="Arial" pitchFamily="34" charset="0"/>
                <a:ea typeface="宋体" pitchFamily="2" charset="-122"/>
              </a:endParaRPr>
            </a:p>
          </p:txBody>
        </p:sp>
        <p:sp>
          <p:nvSpPr>
            <p:cNvPr id="7303" name="Rectangle 138"/>
            <p:cNvSpPr>
              <a:spLocks noChangeArrowheads="1"/>
            </p:cNvSpPr>
            <p:nvPr/>
          </p:nvSpPr>
          <p:spPr bwMode="auto">
            <a:xfrm>
              <a:off x="5367338" y="2689225"/>
              <a:ext cx="1725612" cy="365125"/>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04" name="Rectangle 139"/>
            <p:cNvSpPr>
              <a:spLocks noChangeArrowheads="1"/>
            </p:cNvSpPr>
            <p:nvPr/>
          </p:nvSpPr>
          <p:spPr bwMode="auto">
            <a:xfrm>
              <a:off x="5464175" y="2765425"/>
              <a:ext cx="406400" cy="244475"/>
            </a:xfrm>
            <a:prstGeom prst="rect">
              <a:avLst/>
            </a:prstGeom>
            <a:noFill/>
            <a:ln w="9525">
              <a:noFill/>
              <a:miter lim="800000"/>
              <a:headEnd/>
              <a:tailEnd/>
            </a:ln>
          </p:spPr>
          <p:txBody>
            <a:bodyPr wrap="none" lIns="0" tIns="0" rIns="0" bIns="0">
              <a:spAutoFit/>
            </a:bodyPr>
            <a:lstStyle/>
            <a:p>
              <a:r>
                <a:rPr lang="zh-CN" altLang="en-US" sz="1600">
                  <a:latin typeface="楷体_GB2312" pitchFamily="49" charset="-122"/>
                  <a:ea typeface="宋体" pitchFamily="2" charset="-122"/>
                </a:rPr>
                <a:t>螺钉</a:t>
              </a:r>
              <a:endParaRPr lang="zh-CN" altLang="en-US" sz="1600">
                <a:solidFill>
                  <a:schemeClr val="tx1"/>
                </a:solidFill>
                <a:latin typeface="Arial" pitchFamily="34" charset="0"/>
                <a:ea typeface="宋体" pitchFamily="2" charset="-122"/>
              </a:endParaRPr>
            </a:p>
          </p:txBody>
        </p:sp>
        <p:sp>
          <p:nvSpPr>
            <p:cNvPr id="7305" name="Rectangle 140"/>
            <p:cNvSpPr>
              <a:spLocks noChangeArrowheads="1"/>
            </p:cNvSpPr>
            <p:nvPr/>
          </p:nvSpPr>
          <p:spPr bwMode="auto">
            <a:xfrm>
              <a:off x="5981700" y="2784475"/>
              <a:ext cx="306388" cy="325438"/>
            </a:xfrm>
            <a:prstGeom prst="rect">
              <a:avLst/>
            </a:prstGeom>
            <a:noFill/>
            <a:ln w="9525">
              <a:noFill/>
              <a:miter lim="800000"/>
              <a:headEnd/>
              <a:tailEnd/>
            </a:ln>
          </p:spPr>
          <p:txBody>
            <a:bodyPr wrap="none" lIns="0" tIns="0" rIns="0" bIns="0">
              <a:spAutoFit/>
            </a:bodyPr>
            <a:lstStyle/>
            <a:p>
              <a:r>
                <a:rPr lang="en-US" altLang="zh-CN" sz="2000">
                  <a:latin typeface="楷体_GB2312" pitchFamily="49" charset="-122"/>
                  <a:ea typeface="宋体" pitchFamily="2" charset="-122"/>
                </a:rPr>
                <a:t> </a:t>
              </a:r>
              <a:endParaRPr lang="en-US" altLang="zh-CN" sz="1800">
                <a:solidFill>
                  <a:schemeClr val="tx1"/>
                </a:solidFill>
                <a:latin typeface="Arial" pitchFamily="34" charset="0"/>
                <a:ea typeface="宋体" pitchFamily="2" charset="-122"/>
              </a:endParaRPr>
            </a:p>
          </p:txBody>
        </p:sp>
        <p:sp>
          <p:nvSpPr>
            <p:cNvPr id="7306" name="Rectangle 141"/>
            <p:cNvSpPr>
              <a:spLocks noChangeArrowheads="1"/>
            </p:cNvSpPr>
            <p:nvPr/>
          </p:nvSpPr>
          <p:spPr bwMode="auto">
            <a:xfrm>
              <a:off x="6032500" y="2765425"/>
              <a:ext cx="203200" cy="244475"/>
            </a:xfrm>
            <a:prstGeom prst="rect">
              <a:avLst/>
            </a:prstGeom>
            <a:noFill/>
            <a:ln w="9525">
              <a:noFill/>
              <a:miter lim="800000"/>
              <a:headEnd/>
              <a:tailEnd/>
            </a:ln>
          </p:spPr>
          <p:txBody>
            <a:bodyPr wrap="none" lIns="0" tIns="0" rIns="0" bIns="0">
              <a:spAutoFit/>
            </a:bodyPr>
            <a:lstStyle/>
            <a:p>
              <a:r>
                <a:rPr lang="zh-CN" altLang="en-US" sz="1600">
                  <a:latin typeface="楷体_GB2312" pitchFamily="49" charset="-122"/>
                  <a:ea typeface="宋体" pitchFamily="2" charset="-122"/>
                </a:rPr>
                <a:t>胶</a:t>
              </a:r>
              <a:endParaRPr lang="zh-CN" altLang="en-US" sz="1600">
                <a:solidFill>
                  <a:schemeClr val="tx1"/>
                </a:solidFill>
                <a:latin typeface="Arial" pitchFamily="34" charset="0"/>
                <a:ea typeface="宋体" pitchFamily="2" charset="-122"/>
              </a:endParaRPr>
            </a:p>
          </p:txBody>
        </p:sp>
        <p:sp>
          <p:nvSpPr>
            <p:cNvPr id="7307" name="Rectangle 142"/>
            <p:cNvSpPr>
              <a:spLocks noChangeArrowheads="1"/>
            </p:cNvSpPr>
            <p:nvPr/>
          </p:nvSpPr>
          <p:spPr bwMode="auto">
            <a:xfrm>
              <a:off x="6364288" y="2784475"/>
              <a:ext cx="306387" cy="325438"/>
            </a:xfrm>
            <a:prstGeom prst="rect">
              <a:avLst/>
            </a:prstGeom>
            <a:noFill/>
            <a:ln w="9525">
              <a:noFill/>
              <a:miter lim="800000"/>
              <a:headEnd/>
              <a:tailEnd/>
            </a:ln>
          </p:spPr>
          <p:txBody>
            <a:bodyPr wrap="none" lIns="0" tIns="0" rIns="0" bIns="0">
              <a:spAutoFit/>
            </a:bodyPr>
            <a:lstStyle/>
            <a:p>
              <a:r>
                <a:rPr lang="en-US" altLang="zh-CN" sz="2000">
                  <a:latin typeface="楷体_GB2312" pitchFamily="49" charset="-122"/>
                  <a:ea typeface="宋体" pitchFamily="2" charset="-122"/>
                </a:rPr>
                <a:t> </a:t>
              </a:r>
              <a:endParaRPr lang="en-US" altLang="zh-CN" sz="1800">
                <a:solidFill>
                  <a:schemeClr val="tx1"/>
                </a:solidFill>
                <a:latin typeface="Arial" pitchFamily="34" charset="0"/>
                <a:ea typeface="宋体" pitchFamily="2" charset="-122"/>
              </a:endParaRPr>
            </a:p>
          </p:txBody>
        </p:sp>
        <p:sp>
          <p:nvSpPr>
            <p:cNvPr id="7308" name="Rectangle 143"/>
            <p:cNvSpPr>
              <a:spLocks noChangeArrowheads="1"/>
            </p:cNvSpPr>
            <p:nvPr/>
          </p:nvSpPr>
          <p:spPr bwMode="auto">
            <a:xfrm>
              <a:off x="6315075" y="2765425"/>
              <a:ext cx="406400" cy="244475"/>
            </a:xfrm>
            <a:prstGeom prst="rect">
              <a:avLst/>
            </a:prstGeom>
            <a:noFill/>
            <a:ln w="9525">
              <a:noFill/>
              <a:miter lim="800000"/>
              <a:headEnd/>
              <a:tailEnd/>
            </a:ln>
          </p:spPr>
          <p:txBody>
            <a:bodyPr wrap="none" lIns="0" tIns="0" rIns="0" bIns="0">
              <a:spAutoFit/>
            </a:bodyPr>
            <a:lstStyle/>
            <a:p>
              <a:r>
                <a:rPr lang="zh-CN" altLang="en-US" sz="1600">
                  <a:latin typeface="楷体_GB2312" pitchFamily="49" charset="-122"/>
                  <a:ea typeface="宋体" pitchFamily="2" charset="-122"/>
                </a:rPr>
                <a:t>油漆</a:t>
              </a:r>
              <a:endParaRPr lang="zh-CN" altLang="en-US" sz="1600">
                <a:solidFill>
                  <a:schemeClr val="tx1"/>
                </a:solidFill>
                <a:latin typeface="Arial" pitchFamily="34" charset="0"/>
                <a:ea typeface="宋体" pitchFamily="2" charset="-122"/>
              </a:endParaRPr>
            </a:p>
          </p:txBody>
        </p:sp>
        <p:sp>
          <p:nvSpPr>
            <p:cNvPr id="7309" name="Rectangle 144"/>
            <p:cNvSpPr>
              <a:spLocks noChangeArrowheads="1"/>
            </p:cNvSpPr>
            <p:nvPr/>
          </p:nvSpPr>
          <p:spPr bwMode="auto">
            <a:xfrm>
              <a:off x="4198938" y="4205288"/>
              <a:ext cx="708025" cy="306387"/>
            </a:xfrm>
            <a:prstGeom prst="rect">
              <a:avLst/>
            </a:prstGeom>
            <a:no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10" name="Rectangle 145"/>
            <p:cNvSpPr>
              <a:spLocks noChangeArrowheads="1"/>
            </p:cNvSpPr>
            <p:nvPr/>
          </p:nvSpPr>
          <p:spPr bwMode="auto">
            <a:xfrm>
              <a:off x="4294188" y="4262438"/>
              <a:ext cx="536575" cy="230187"/>
            </a:xfrm>
            <a:prstGeom prst="rect">
              <a:avLst/>
            </a:prstGeom>
            <a:noFill/>
            <a:ln w="9525">
              <a:noFill/>
              <a:miter lim="800000"/>
              <a:headEnd/>
              <a:tailEnd/>
            </a:ln>
          </p:spPr>
          <p:txBody>
            <a:bodyPr wrap="none" lIns="0" tIns="0" rIns="0" bIns="0">
              <a:spAutoFit/>
            </a:bodyPr>
            <a:lstStyle/>
            <a:p>
              <a:r>
                <a:rPr lang="zh-CN" altLang="en-US" sz="1700">
                  <a:latin typeface="楷体_GB2312" pitchFamily="49" charset="-122"/>
                  <a:ea typeface="宋体" pitchFamily="2" charset="-122"/>
                </a:rPr>
                <a:t>方木</a:t>
              </a:r>
              <a:endParaRPr lang="zh-CN" altLang="en-US" sz="1800">
                <a:solidFill>
                  <a:schemeClr val="tx1"/>
                </a:solidFill>
                <a:latin typeface="Arial" pitchFamily="34" charset="0"/>
                <a:ea typeface="宋体" pitchFamily="2" charset="-122"/>
              </a:endParaRPr>
            </a:p>
          </p:txBody>
        </p:sp>
        <p:sp>
          <p:nvSpPr>
            <p:cNvPr id="7311" name="Rectangle 146"/>
            <p:cNvSpPr>
              <a:spLocks noChangeArrowheads="1"/>
            </p:cNvSpPr>
            <p:nvPr/>
          </p:nvSpPr>
          <p:spPr bwMode="auto">
            <a:xfrm>
              <a:off x="4809710" y="4194357"/>
              <a:ext cx="192087" cy="287337"/>
            </a:xfrm>
            <a:prstGeom prst="rect">
              <a:avLst/>
            </a:prstGeom>
            <a:noFill/>
            <a:ln w="9525">
              <a:noFill/>
              <a:miter lim="800000"/>
              <a:headEnd/>
              <a:tailEnd/>
            </a:ln>
          </p:spPr>
          <p:txBody>
            <a:bodyPr wrap="none" lIns="0" tIns="0" rIns="0" bIns="0">
              <a:spAutoFit/>
            </a:bodyPr>
            <a:lstStyle/>
            <a:p>
              <a:r>
                <a:rPr lang="en-US" altLang="zh-CN" sz="1700">
                  <a:latin typeface="Arial" pitchFamily="34" charset="0"/>
                  <a:ea typeface="宋体" pitchFamily="2" charset="-122"/>
                </a:rPr>
                <a:t>2</a:t>
              </a:r>
              <a:endParaRPr lang="en-US" altLang="zh-CN" sz="1800">
                <a:solidFill>
                  <a:schemeClr val="tx1"/>
                </a:solidFill>
                <a:latin typeface="Arial" pitchFamily="34" charset="0"/>
                <a:ea typeface="宋体" pitchFamily="2" charset="-122"/>
              </a:endParaRPr>
            </a:p>
          </p:txBody>
        </p:sp>
        <p:grpSp>
          <p:nvGrpSpPr>
            <p:cNvPr id="4" name="Group 147"/>
            <p:cNvGrpSpPr>
              <a:grpSpLocks/>
            </p:cNvGrpSpPr>
            <p:nvPr/>
          </p:nvGrpSpPr>
          <p:grpSpPr bwMode="auto">
            <a:xfrm>
              <a:off x="8185150" y="3438525"/>
              <a:ext cx="96838" cy="401638"/>
              <a:chOff x="5156" y="2166"/>
              <a:chExt cx="61" cy="253"/>
            </a:xfrm>
          </p:grpSpPr>
          <p:sp>
            <p:nvSpPr>
              <p:cNvPr id="7517" name="Freeform 148"/>
              <p:cNvSpPr>
                <a:spLocks/>
              </p:cNvSpPr>
              <p:nvPr/>
            </p:nvSpPr>
            <p:spPr bwMode="auto">
              <a:xfrm>
                <a:off x="5156" y="2166"/>
                <a:ext cx="61" cy="253"/>
              </a:xfrm>
              <a:custGeom>
                <a:avLst/>
                <a:gdLst>
                  <a:gd name="T0" fmla="*/ 12 w 61"/>
                  <a:gd name="T1" fmla="*/ 0 h 253"/>
                  <a:gd name="T2" fmla="*/ 0 w 61"/>
                  <a:gd name="T3" fmla="*/ 12 h 253"/>
                  <a:gd name="T4" fmla="*/ 0 w 61"/>
                  <a:gd name="T5" fmla="*/ 253 h 253"/>
                  <a:gd name="T6" fmla="*/ 49 w 61"/>
                  <a:gd name="T7" fmla="*/ 253 h 253"/>
                  <a:gd name="T8" fmla="*/ 61 w 61"/>
                  <a:gd name="T9" fmla="*/ 241 h 253"/>
                  <a:gd name="T10" fmla="*/ 61 w 61"/>
                  <a:gd name="T11" fmla="*/ 0 h 253"/>
                  <a:gd name="T12" fmla="*/ 12 w 61"/>
                  <a:gd name="T13" fmla="*/ 0 h 253"/>
                  <a:gd name="T14" fmla="*/ 0 60000 65536"/>
                  <a:gd name="T15" fmla="*/ 0 60000 65536"/>
                  <a:gd name="T16" fmla="*/ 0 60000 65536"/>
                  <a:gd name="T17" fmla="*/ 0 60000 65536"/>
                  <a:gd name="T18" fmla="*/ 0 60000 65536"/>
                  <a:gd name="T19" fmla="*/ 0 60000 65536"/>
                  <a:gd name="T20" fmla="*/ 0 60000 65536"/>
                  <a:gd name="T21" fmla="*/ 0 w 61"/>
                  <a:gd name="T22" fmla="*/ 0 h 253"/>
                  <a:gd name="T23" fmla="*/ 61 w 61"/>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53">
                    <a:moveTo>
                      <a:pt x="12" y="0"/>
                    </a:moveTo>
                    <a:lnTo>
                      <a:pt x="0" y="12"/>
                    </a:lnTo>
                    <a:lnTo>
                      <a:pt x="0" y="253"/>
                    </a:lnTo>
                    <a:lnTo>
                      <a:pt x="49" y="253"/>
                    </a:lnTo>
                    <a:lnTo>
                      <a:pt x="61" y="241"/>
                    </a:lnTo>
                    <a:lnTo>
                      <a:pt x="61" y="0"/>
                    </a:lnTo>
                    <a:lnTo>
                      <a:pt x="12"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18" name="Freeform 149"/>
              <p:cNvSpPr>
                <a:spLocks/>
              </p:cNvSpPr>
              <p:nvPr/>
            </p:nvSpPr>
            <p:spPr bwMode="auto">
              <a:xfrm>
                <a:off x="5156" y="2166"/>
                <a:ext cx="61" cy="12"/>
              </a:xfrm>
              <a:custGeom>
                <a:avLst/>
                <a:gdLst>
                  <a:gd name="T0" fmla="*/ 0 w 61"/>
                  <a:gd name="T1" fmla="*/ 12 h 12"/>
                  <a:gd name="T2" fmla="*/ 49 w 61"/>
                  <a:gd name="T3" fmla="*/ 12 h 12"/>
                  <a:gd name="T4" fmla="*/ 61 w 61"/>
                  <a:gd name="T5" fmla="*/ 0 h 12"/>
                  <a:gd name="T6" fmla="*/ 12 w 61"/>
                  <a:gd name="T7" fmla="*/ 0 h 12"/>
                  <a:gd name="T8" fmla="*/ 0 w 61"/>
                  <a:gd name="T9" fmla="*/ 12 h 12"/>
                  <a:gd name="T10" fmla="*/ 0 60000 65536"/>
                  <a:gd name="T11" fmla="*/ 0 60000 65536"/>
                  <a:gd name="T12" fmla="*/ 0 60000 65536"/>
                  <a:gd name="T13" fmla="*/ 0 60000 65536"/>
                  <a:gd name="T14" fmla="*/ 0 60000 65536"/>
                  <a:gd name="T15" fmla="*/ 0 w 61"/>
                  <a:gd name="T16" fmla="*/ 0 h 12"/>
                  <a:gd name="T17" fmla="*/ 61 w 61"/>
                  <a:gd name="T18" fmla="*/ 12 h 12"/>
                </a:gdLst>
                <a:ahLst/>
                <a:cxnLst>
                  <a:cxn ang="T10">
                    <a:pos x="T0" y="T1"/>
                  </a:cxn>
                  <a:cxn ang="T11">
                    <a:pos x="T2" y="T3"/>
                  </a:cxn>
                  <a:cxn ang="T12">
                    <a:pos x="T4" y="T5"/>
                  </a:cxn>
                  <a:cxn ang="T13">
                    <a:pos x="T6" y="T7"/>
                  </a:cxn>
                  <a:cxn ang="T14">
                    <a:pos x="T8" y="T9"/>
                  </a:cxn>
                </a:cxnLst>
                <a:rect l="T15" t="T16" r="T17" b="T18"/>
                <a:pathLst>
                  <a:path w="61" h="12">
                    <a:moveTo>
                      <a:pt x="0" y="12"/>
                    </a:moveTo>
                    <a:lnTo>
                      <a:pt x="49" y="12"/>
                    </a:lnTo>
                    <a:lnTo>
                      <a:pt x="61" y="0"/>
                    </a:lnTo>
                    <a:lnTo>
                      <a:pt x="12" y="0"/>
                    </a:lnTo>
                    <a:lnTo>
                      <a:pt x="0" y="12"/>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19" name="Freeform 150"/>
              <p:cNvSpPr>
                <a:spLocks/>
              </p:cNvSpPr>
              <p:nvPr/>
            </p:nvSpPr>
            <p:spPr bwMode="auto">
              <a:xfrm>
                <a:off x="5205" y="2166"/>
                <a:ext cx="12" cy="253"/>
              </a:xfrm>
              <a:custGeom>
                <a:avLst/>
                <a:gdLst>
                  <a:gd name="T0" fmla="*/ 0 w 12"/>
                  <a:gd name="T1" fmla="*/ 12 h 253"/>
                  <a:gd name="T2" fmla="*/ 12 w 12"/>
                  <a:gd name="T3" fmla="*/ 0 h 253"/>
                  <a:gd name="T4" fmla="*/ 12 w 12"/>
                  <a:gd name="T5" fmla="*/ 241 h 253"/>
                  <a:gd name="T6" fmla="*/ 0 w 12"/>
                  <a:gd name="T7" fmla="*/ 253 h 253"/>
                  <a:gd name="T8" fmla="*/ 0 w 12"/>
                  <a:gd name="T9" fmla="*/ 12 h 253"/>
                  <a:gd name="T10" fmla="*/ 0 60000 65536"/>
                  <a:gd name="T11" fmla="*/ 0 60000 65536"/>
                  <a:gd name="T12" fmla="*/ 0 60000 65536"/>
                  <a:gd name="T13" fmla="*/ 0 60000 65536"/>
                  <a:gd name="T14" fmla="*/ 0 60000 65536"/>
                  <a:gd name="T15" fmla="*/ 0 w 12"/>
                  <a:gd name="T16" fmla="*/ 0 h 253"/>
                  <a:gd name="T17" fmla="*/ 12 w 12"/>
                  <a:gd name="T18" fmla="*/ 253 h 253"/>
                </a:gdLst>
                <a:ahLst/>
                <a:cxnLst>
                  <a:cxn ang="T10">
                    <a:pos x="T0" y="T1"/>
                  </a:cxn>
                  <a:cxn ang="T11">
                    <a:pos x="T2" y="T3"/>
                  </a:cxn>
                  <a:cxn ang="T12">
                    <a:pos x="T4" y="T5"/>
                  </a:cxn>
                  <a:cxn ang="T13">
                    <a:pos x="T6" y="T7"/>
                  </a:cxn>
                  <a:cxn ang="T14">
                    <a:pos x="T8" y="T9"/>
                  </a:cxn>
                </a:cxnLst>
                <a:rect l="T15" t="T16" r="T17" b="T18"/>
                <a:pathLst>
                  <a:path w="12" h="253">
                    <a:moveTo>
                      <a:pt x="0" y="12"/>
                    </a:moveTo>
                    <a:lnTo>
                      <a:pt x="12" y="0"/>
                    </a:lnTo>
                    <a:lnTo>
                      <a:pt x="12" y="241"/>
                    </a:lnTo>
                    <a:lnTo>
                      <a:pt x="0" y="253"/>
                    </a:lnTo>
                    <a:lnTo>
                      <a:pt x="0" y="12"/>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20" name="Freeform 151"/>
              <p:cNvSpPr>
                <a:spLocks/>
              </p:cNvSpPr>
              <p:nvPr/>
            </p:nvSpPr>
            <p:spPr bwMode="auto">
              <a:xfrm>
                <a:off x="5156" y="2166"/>
                <a:ext cx="61" cy="253"/>
              </a:xfrm>
              <a:custGeom>
                <a:avLst/>
                <a:gdLst>
                  <a:gd name="T0" fmla="*/ 2147483647 w 5"/>
                  <a:gd name="T1" fmla="*/ 0 h 21"/>
                  <a:gd name="T2" fmla="*/ 0 w 5"/>
                  <a:gd name="T3" fmla="*/ 2147483647 h 21"/>
                  <a:gd name="T4" fmla="*/ 0 w 5"/>
                  <a:gd name="T5" fmla="*/ 2147483647 h 21"/>
                  <a:gd name="T6" fmla="*/ 2147483647 w 5"/>
                  <a:gd name="T7" fmla="*/ 2147483647 h 21"/>
                  <a:gd name="T8" fmla="*/ 2147483647 w 5"/>
                  <a:gd name="T9" fmla="*/ 2147483647 h 21"/>
                  <a:gd name="T10" fmla="*/ 2147483647 w 5"/>
                  <a:gd name="T11" fmla="*/ 0 h 21"/>
                  <a:gd name="T12" fmla="*/ 2147483647 w 5"/>
                  <a:gd name="T13" fmla="*/ 0 h 21"/>
                  <a:gd name="T14" fmla="*/ 0 60000 65536"/>
                  <a:gd name="T15" fmla="*/ 0 60000 65536"/>
                  <a:gd name="T16" fmla="*/ 0 60000 65536"/>
                  <a:gd name="T17" fmla="*/ 0 60000 65536"/>
                  <a:gd name="T18" fmla="*/ 0 60000 65536"/>
                  <a:gd name="T19" fmla="*/ 0 60000 65536"/>
                  <a:gd name="T20" fmla="*/ 0 60000 65536"/>
                  <a:gd name="T21" fmla="*/ 0 w 5"/>
                  <a:gd name="T22" fmla="*/ 0 h 21"/>
                  <a:gd name="T23" fmla="*/ 5 w 5"/>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21">
                    <a:moveTo>
                      <a:pt x="1" y="0"/>
                    </a:moveTo>
                    <a:lnTo>
                      <a:pt x="0" y="1"/>
                    </a:lnTo>
                    <a:lnTo>
                      <a:pt x="0" y="21"/>
                    </a:lnTo>
                    <a:lnTo>
                      <a:pt x="4" y="21"/>
                    </a:lnTo>
                    <a:lnTo>
                      <a:pt x="5" y="20"/>
                    </a:lnTo>
                    <a:lnTo>
                      <a:pt x="5" y="0"/>
                    </a:lnTo>
                    <a:lnTo>
                      <a:pt x="1"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21" name="Freeform 152"/>
              <p:cNvSpPr>
                <a:spLocks/>
              </p:cNvSpPr>
              <p:nvPr/>
            </p:nvSpPr>
            <p:spPr bwMode="auto">
              <a:xfrm>
                <a:off x="5156" y="2166"/>
                <a:ext cx="61" cy="12"/>
              </a:xfrm>
              <a:custGeom>
                <a:avLst/>
                <a:gdLst>
                  <a:gd name="T0" fmla="*/ 0 w 5"/>
                  <a:gd name="T1" fmla="*/ 2147483647 h 1"/>
                  <a:gd name="T2" fmla="*/ 2147483647 w 5"/>
                  <a:gd name="T3" fmla="*/ 2147483647 h 1"/>
                  <a:gd name="T4" fmla="*/ 2147483647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1"/>
                    </a:moveTo>
                    <a:lnTo>
                      <a:pt x="4" y="1"/>
                    </a:lnTo>
                    <a:lnTo>
                      <a:pt x="5"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22" name="Line 153"/>
              <p:cNvSpPr>
                <a:spLocks noChangeShapeType="1"/>
              </p:cNvSpPr>
              <p:nvPr/>
            </p:nvSpPr>
            <p:spPr bwMode="auto">
              <a:xfrm>
                <a:off x="5205" y="2178"/>
                <a:ext cx="1" cy="241"/>
              </a:xfrm>
              <a:prstGeom prst="line">
                <a:avLst/>
              </a:prstGeom>
              <a:noFill/>
              <a:ln w="19050">
                <a:solidFill>
                  <a:srgbClr val="000000"/>
                </a:solidFill>
                <a:round/>
                <a:headEnd/>
                <a:tailEnd/>
              </a:ln>
            </p:spPr>
            <p:txBody>
              <a:bodyPr/>
              <a:lstStyle/>
              <a:p>
                <a:endParaRPr lang="zh-CN" altLang="en-US"/>
              </a:p>
            </p:txBody>
          </p:sp>
        </p:grpSp>
        <p:sp>
          <p:nvSpPr>
            <p:cNvPr id="7313" name="Freeform 154"/>
            <p:cNvSpPr>
              <a:spLocks/>
            </p:cNvSpPr>
            <p:nvPr/>
          </p:nvSpPr>
          <p:spPr bwMode="auto">
            <a:xfrm>
              <a:off x="7131050" y="3341688"/>
              <a:ext cx="1189038" cy="287337"/>
            </a:xfrm>
            <a:custGeom>
              <a:avLst/>
              <a:gdLst>
                <a:gd name="T0" fmla="*/ 2147483647 w 749"/>
                <a:gd name="T1" fmla="*/ 0 h 181"/>
                <a:gd name="T2" fmla="*/ 0 w 749"/>
                <a:gd name="T3" fmla="*/ 2147483647 h 181"/>
                <a:gd name="T4" fmla="*/ 2147483647 w 749"/>
                <a:gd name="T5" fmla="*/ 2147483647 h 181"/>
                <a:gd name="T6" fmla="*/ 2147483647 w 749"/>
                <a:gd name="T7" fmla="*/ 0 h 181"/>
                <a:gd name="T8" fmla="*/ 2147483647 w 749"/>
                <a:gd name="T9" fmla="*/ 0 h 181"/>
                <a:gd name="T10" fmla="*/ 0 60000 65536"/>
                <a:gd name="T11" fmla="*/ 0 60000 65536"/>
                <a:gd name="T12" fmla="*/ 0 60000 65536"/>
                <a:gd name="T13" fmla="*/ 0 60000 65536"/>
                <a:gd name="T14" fmla="*/ 0 60000 65536"/>
                <a:gd name="T15" fmla="*/ 0 w 749"/>
                <a:gd name="T16" fmla="*/ 0 h 181"/>
                <a:gd name="T17" fmla="*/ 749 w 749"/>
                <a:gd name="T18" fmla="*/ 181 h 181"/>
              </a:gdLst>
              <a:ahLst/>
              <a:cxnLst>
                <a:cxn ang="T10">
                  <a:pos x="T0" y="T1"/>
                </a:cxn>
                <a:cxn ang="T11">
                  <a:pos x="T2" y="T3"/>
                </a:cxn>
                <a:cxn ang="T12">
                  <a:pos x="T4" y="T5"/>
                </a:cxn>
                <a:cxn ang="T13">
                  <a:pos x="T6" y="T7"/>
                </a:cxn>
                <a:cxn ang="T14">
                  <a:pos x="T8" y="T9"/>
                </a:cxn>
              </a:cxnLst>
              <a:rect l="T15" t="T16" r="T17" b="T18"/>
              <a:pathLst>
                <a:path w="749" h="181">
                  <a:moveTo>
                    <a:pt x="193" y="0"/>
                  </a:moveTo>
                  <a:lnTo>
                    <a:pt x="0" y="181"/>
                  </a:lnTo>
                  <a:lnTo>
                    <a:pt x="568" y="181"/>
                  </a:lnTo>
                  <a:lnTo>
                    <a:pt x="749" y="0"/>
                  </a:lnTo>
                  <a:lnTo>
                    <a:pt x="193"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14" name="Freeform 155"/>
            <p:cNvSpPr>
              <a:spLocks/>
            </p:cNvSpPr>
            <p:nvPr/>
          </p:nvSpPr>
          <p:spPr bwMode="auto">
            <a:xfrm>
              <a:off x="7188200" y="3303588"/>
              <a:ext cx="1189038" cy="287337"/>
            </a:xfrm>
            <a:custGeom>
              <a:avLst/>
              <a:gdLst>
                <a:gd name="T0" fmla="*/ 2147483647 w 749"/>
                <a:gd name="T1" fmla="*/ 0 h 181"/>
                <a:gd name="T2" fmla="*/ 0 w 749"/>
                <a:gd name="T3" fmla="*/ 2147483647 h 181"/>
                <a:gd name="T4" fmla="*/ 2147483647 w 749"/>
                <a:gd name="T5" fmla="*/ 2147483647 h 181"/>
                <a:gd name="T6" fmla="*/ 2147483647 w 749"/>
                <a:gd name="T7" fmla="*/ 0 h 181"/>
                <a:gd name="T8" fmla="*/ 2147483647 w 749"/>
                <a:gd name="T9" fmla="*/ 0 h 181"/>
                <a:gd name="T10" fmla="*/ 0 60000 65536"/>
                <a:gd name="T11" fmla="*/ 0 60000 65536"/>
                <a:gd name="T12" fmla="*/ 0 60000 65536"/>
                <a:gd name="T13" fmla="*/ 0 60000 65536"/>
                <a:gd name="T14" fmla="*/ 0 60000 65536"/>
                <a:gd name="T15" fmla="*/ 0 w 749"/>
                <a:gd name="T16" fmla="*/ 0 h 181"/>
                <a:gd name="T17" fmla="*/ 749 w 749"/>
                <a:gd name="T18" fmla="*/ 181 h 181"/>
              </a:gdLst>
              <a:ahLst/>
              <a:cxnLst>
                <a:cxn ang="T10">
                  <a:pos x="T0" y="T1"/>
                </a:cxn>
                <a:cxn ang="T11">
                  <a:pos x="T2" y="T3"/>
                </a:cxn>
                <a:cxn ang="T12">
                  <a:pos x="T4" y="T5"/>
                </a:cxn>
                <a:cxn ang="T13">
                  <a:pos x="T6" y="T7"/>
                </a:cxn>
                <a:cxn ang="T14">
                  <a:pos x="T8" y="T9"/>
                </a:cxn>
              </a:cxnLst>
              <a:rect l="T15" t="T16" r="T17" b="T18"/>
              <a:pathLst>
                <a:path w="749" h="181">
                  <a:moveTo>
                    <a:pt x="194" y="0"/>
                  </a:moveTo>
                  <a:lnTo>
                    <a:pt x="0" y="181"/>
                  </a:lnTo>
                  <a:lnTo>
                    <a:pt x="568" y="181"/>
                  </a:lnTo>
                  <a:lnTo>
                    <a:pt x="749" y="0"/>
                  </a:lnTo>
                  <a:lnTo>
                    <a:pt x="194" y="0"/>
                  </a:lnTo>
                  <a:close/>
                </a:path>
              </a:pathLst>
            </a:custGeom>
            <a:solidFill>
              <a:srgbClr val="FFFFFF"/>
            </a:solid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15" name="Line 156"/>
            <p:cNvSpPr>
              <a:spLocks noChangeShapeType="1"/>
            </p:cNvSpPr>
            <p:nvPr/>
          </p:nvSpPr>
          <p:spPr bwMode="auto">
            <a:xfrm flipV="1">
              <a:off x="8089900" y="3571875"/>
              <a:ext cx="1588" cy="57150"/>
            </a:xfrm>
            <a:prstGeom prst="line">
              <a:avLst/>
            </a:prstGeom>
            <a:noFill/>
            <a:ln w="19050">
              <a:solidFill>
                <a:srgbClr val="000000"/>
              </a:solidFill>
              <a:round/>
              <a:headEnd/>
              <a:tailEnd/>
            </a:ln>
          </p:spPr>
          <p:txBody>
            <a:bodyPr/>
            <a:lstStyle/>
            <a:p>
              <a:endParaRPr lang="zh-CN" altLang="en-US"/>
            </a:p>
          </p:txBody>
        </p:sp>
        <p:sp>
          <p:nvSpPr>
            <p:cNvPr id="7316" name="Line 157"/>
            <p:cNvSpPr>
              <a:spLocks noChangeShapeType="1"/>
            </p:cNvSpPr>
            <p:nvPr/>
          </p:nvSpPr>
          <p:spPr bwMode="auto">
            <a:xfrm flipV="1">
              <a:off x="8051800" y="3438525"/>
              <a:ext cx="287338" cy="287338"/>
            </a:xfrm>
            <a:prstGeom prst="line">
              <a:avLst/>
            </a:prstGeom>
            <a:noFill/>
            <a:ln w="19050">
              <a:solidFill>
                <a:srgbClr val="000000"/>
              </a:solidFill>
              <a:round/>
              <a:headEnd/>
              <a:tailEnd/>
            </a:ln>
          </p:spPr>
          <p:txBody>
            <a:bodyPr/>
            <a:lstStyle/>
            <a:p>
              <a:endParaRPr lang="zh-CN" altLang="en-US"/>
            </a:p>
          </p:txBody>
        </p:sp>
        <p:grpSp>
          <p:nvGrpSpPr>
            <p:cNvPr id="5" name="Group 158"/>
            <p:cNvGrpSpPr>
              <a:grpSpLocks/>
            </p:cNvGrpSpPr>
            <p:nvPr/>
          </p:nvGrpSpPr>
          <p:grpSpPr bwMode="auto">
            <a:xfrm>
              <a:off x="7285038" y="3687763"/>
              <a:ext cx="95250" cy="363537"/>
              <a:chOff x="4589" y="2323"/>
              <a:chExt cx="60" cy="229"/>
            </a:xfrm>
          </p:grpSpPr>
          <p:sp>
            <p:nvSpPr>
              <p:cNvPr id="7511" name="Freeform 159"/>
              <p:cNvSpPr>
                <a:spLocks/>
              </p:cNvSpPr>
              <p:nvPr/>
            </p:nvSpPr>
            <p:spPr bwMode="auto">
              <a:xfrm>
                <a:off x="4589" y="2323"/>
                <a:ext cx="60" cy="229"/>
              </a:xfrm>
              <a:custGeom>
                <a:avLst/>
                <a:gdLst>
                  <a:gd name="T0" fmla="*/ 12 w 60"/>
                  <a:gd name="T1" fmla="*/ 0 h 229"/>
                  <a:gd name="T2" fmla="*/ 0 w 60"/>
                  <a:gd name="T3" fmla="*/ 12 h 229"/>
                  <a:gd name="T4" fmla="*/ 0 w 60"/>
                  <a:gd name="T5" fmla="*/ 229 h 229"/>
                  <a:gd name="T6" fmla="*/ 48 w 60"/>
                  <a:gd name="T7" fmla="*/ 229 h 229"/>
                  <a:gd name="T8" fmla="*/ 60 w 60"/>
                  <a:gd name="T9" fmla="*/ 217 h 229"/>
                  <a:gd name="T10" fmla="*/ 60 w 60"/>
                  <a:gd name="T11" fmla="*/ 0 h 229"/>
                  <a:gd name="T12" fmla="*/ 12 w 60"/>
                  <a:gd name="T13" fmla="*/ 0 h 229"/>
                  <a:gd name="T14" fmla="*/ 0 60000 65536"/>
                  <a:gd name="T15" fmla="*/ 0 60000 65536"/>
                  <a:gd name="T16" fmla="*/ 0 60000 65536"/>
                  <a:gd name="T17" fmla="*/ 0 60000 65536"/>
                  <a:gd name="T18" fmla="*/ 0 60000 65536"/>
                  <a:gd name="T19" fmla="*/ 0 60000 65536"/>
                  <a:gd name="T20" fmla="*/ 0 60000 65536"/>
                  <a:gd name="T21" fmla="*/ 0 w 60"/>
                  <a:gd name="T22" fmla="*/ 0 h 229"/>
                  <a:gd name="T23" fmla="*/ 60 w 60"/>
                  <a:gd name="T24" fmla="*/ 229 h 2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229">
                    <a:moveTo>
                      <a:pt x="12" y="0"/>
                    </a:moveTo>
                    <a:lnTo>
                      <a:pt x="0" y="12"/>
                    </a:lnTo>
                    <a:lnTo>
                      <a:pt x="0" y="229"/>
                    </a:lnTo>
                    <a:lnTo>
                      <a:pt x="48" y="229"/>
                    </a:lnTo>
                    <a:lnTo>
                      <a:pt x="60" y="217"/>
                    </a:lnTo>
                    <a:lnTo>
                      <a:pt x="60" y="0"/>
                    </a:lnTo>
                    <a:lnTo>
                      <a:pt x="12"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12" name="Freeform 160"/>
              <p:cNvSpPr>
                <a:spLocks/>
              </p:cNvSpPr>
              <p:nvPr/>
            </p:nvSpPr>
            <p:spPr bwMode="auto">
              <a:xfrm>
                <a:off x="4589" y="2323"/>
                <a:ext cx="60" cy="12"/>
              </a:xfrm>
              <a:custGeom>
                <a:avLst/>
                <a:gdLst>
                  <a:gd name="T0" fmla="*/ 0 w 60"/>
                  <a:gd name="T1" fmla="*/ 12 h 12"/>
                  <a:gd name="T2" fmla="*/ 48 w 60"/>
                  <a:gd name="T3" fmla="*/ 12 h 12"/>
                  <a:gd name="T4" fmla="*/ 60 w 60"/>
                  <a:gd name="T5" fmla="*/ 0 h 12"/>
                  <a:gd name="T6" fmla="*/ 12 w 60"/>
                  <a:gd name="T7" fmla="*/ 0 h 12"/>
                  <a:gd name="T8" fmla="*/ 0 w 60"/>
                  <a:gd name="T9" fmla="*/ 12 h 12"/>
                  <a:gd name="T10" fmla="*/ 0 60000 65536"/>
                  <a:gd name="T11" fmla="*/ 0 60000 65536"/>
                  <a:gd name="T12" fmla="*/ 0 60000 65536"/>
                  <a:gd name="T13" fmla="*/ 0 60000 65536"/>
                  <a:gd name="T14" fmla="*/ 0 60000 65536"/>
                  <a:gd name="T15" fmla="*/ 0 w 60"/>
                  <a:gd name="T16" fmla="*/ 0 h 12"/>
                  <a:gd name="T17" fmla="*/ 60 w 60"/>
                  <a:gd name="T18" fmla="*/ 12 h 12"/>
                </a:gdLst>
                <a:ahLst/>
                <a:cxnLst>
                  <a:cxn ang="T10">
                    <a:pos x="T0" y="T1"/>
                  </a:cxn>
                  <a:cxn ang="T11">
                    <a:pos x="T2" y="T3"/>
                  </a:cxn>
                  <a:cxn ang="T12">
                    <a:pos x="T4" y="T5"/>
                  </a:cxn>
                  <a:cxn ang="T13">
                    <a:pos x="T6" y="T7"/>
                  </a:cxn>
                  <a:cxn ang="T14">
                    <a:pos x="T8" y="T9"/>
                  </a:cxn>
                </a:cxnLst>
                <a:rect l="T15" t="T16" r="T17" b="T18"/>
                <a:pathLst>
                  <a:path w="60" h="12">
                    <a:moveTo>
                      <a:pt x="0" y="12"/>
                    </a:moveTo>
                    <a:lnTo>
                      <a:pt x="48" y="12"/>
                    </a:lnTo>
                    <a:lnTo>
                      <a:pt x="60" y="0"/>
                    </a:lnTo>
                    <a:lnTo>
                      <a:pt x="12" y="0"/>
                    </a:lnTo>
                    <a:lnTo>
                      <a:pt x="0" y="12"/>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13" name="Freeform 161"/>
              <p:cNvSpPr>
                <a:spLocks/>
              </p:cNvSpPr>
              <p:nvPr/>
            </p:nvSpPr>
            <p:spPr bwMode="auto">
              <a:xfrm>
                <a:off x="4637" y="2323"/>
                <a:ext cx="12" cy="229"/>
              </a:xfrm>
              <a:custGeom>
                <a:avLst/>
                <a:gdLst>
                  <a:gd name="T0" fmla="*/ 0 w 12"/>
                  <a:gd name="T1" fmla="*/ 12 h 229"/>
                  <a:gd name="T2" fmla="*/ 12 w 12"/>
                  <a:gd name="T3" fmla="*/ 0 h 229"/>
                  <a:gd name="T4" fmla="*/ 12 w 12"/>
                  <a:gd name="T5" fmla="*/ 217 h 229"/>
                  <a:gd name="T6" fmla="*/ 0 w 12"/>
                  <a:gd name="T7" fmla="*/ 229 h 229"/>
                  <a:gd name="T8" fmla="*/ 0 w 12"/>
                  <a:gd name="T9" fmla="*/ 12 h 229"/>
                  <a:gd name="T10" fmla="*/ 0 60000 65536"/>
                  <a:gd name="T11" fmla="*/ 0 60000 65536"/>
                  <a:gd name="T12" fmla="*/ 0 60000 65536"/>
                  <a:gd name="T13" fmla="*/ 0 60000 65536"/>
                  <a:gd name="T14" fmla="*/ 0 60000 65536"/>
                  <a:gd name="T15" fmla="*/ 0 w 12"/>
                  <a:gd name="T16" fmla="*/ 0 h 229"/>
                  <a:gd name="T17" fmla="*/ 12 w 12"/>
                  <a:gd name="T18" fmla="*/ 229 h 229"/>
                </a:gdLst>
                <a:ahLst/>
                <a:cxnLst>
                  <a:cxn ang="T10">
                    <a:pos x="T0" y="T1"/>
                  </a:cxn>
                  <a:cxn ang="T11">
                    <a:pos x="T2" y="T3"/>
                  </a:cxn>
                  <a:cxn ang="T12">
                    <a:pos x="T4" y="T5"/>
                  </a:cxn>
                  <a:cxn ang="T13">
                    <a:pos x="T6" y="T7"/>
                  </a:cxn>
                  <a:cxn ang="T14">
                    <a:pos x="T8" y="T9"/>
                  </a:cxn>
                </a:cxnLst>
                <a:rect l="T15" t="T16" r="T17" b="T18"/>
                <a:pathLst>
                  <a:path w="12" h="229">
                    <a:moveTo>
                      <a:pt x="0" y="12"/>
                    </a:moveTo>
                    <a:lnTo>
                      <a:pt x="12" y="0"/>
                    </a:lnTo>
                    <a:lnTo>
                      <a:pt x="12" y="217"/>
                    </a:lnTo>
                    <a:lnTo>
                      <a:pt x="0" y="229"/>
                    </a:lnTo>
                    <a:lnTo>
                      <a:pt x="0" y="12"/>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14" name="Freeform 162"/>
              <p:cNvSpPr>
                <a:spLocks/>
              </p:cNvSpPr>
              <p:nvPr/>
            </p:nvSpPr>
            <p:spPr bwMode="auto">
              <a:xfrm>
                <a:off x="4589" y="2323"/>
                <a:ext cx="60" cy="229"/>
              </a:xfrm>
              <a:custGeom>
                <a:avLst/>
                <a:gdLst>
                  <a:gd name="T0" fmla="*/ 2147483647 w 5"/>
                  <a:gd name="T1" fmla="*/ 0 h 19"/>
                  <a:gd name="T2" fmla="*/ 0 w 5"/>
                  <a:gd name="T3" fmla="*/ 2147483647 h 19"/>
                  <a:gd name="T4" fmla="*/ 0 w 5"/>
                  <a:gd name="T5" fmla="*/ 2147483647 h 19"/>
                  <a:gd name="T6" fmla="*/ 2147483647 w 5"/>
                  <a:gd name="T7" fmla="*/ 2147483647 h 19"/>
                  <a:gd name="T8" fmla="*/ 2147483647 w 5"/>
                  <a:gd name="T9" fmla="*/ 2147483647 h 19"/>
                  <a:gd name="T10" fmla="*/ 2147483647 w 5"/>
                  <a:gd name="T11" fmla="*/ 0 h 19"/>
                  <a:gd name="T12" fmla="*/ 2147483647 w 5"/>
                  <a:gd name="T13" fmla="*/ 0 h 19"/>
                  <a:gd name="T14" fmla="*/ 0 60000 65536"/>
                  <a:gd name="T15" fmla="*/ 0 60000 65536"/>
                  <a:gd name="T16" fmla="*/ 0 60000 65536"/>
                  <a:gd name="T17" fmla="*/ 0 60000 65536"/>
                  <a:gd name="T18" fmla="*/ 0 60000 65536"/>
                  <a:gd name="T19" fmla="*/ 0 60000 65536"/>
                  <a:gd name="T20" fmla="*/ 0 60000 65536"/>
                  <a:gd name="T21" fmla="*/ 0 w 5"/>
                  <a:gd name="T22" fmla="*/ 0 h 19"/>
                  <a:gd name="T23" fmla="*/ 5 w 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9">
                    <a:moveTo>
                      <a:pt x="1" y="0"/>
                    </a:moveTo>
                    <a:lnTo>
                      <a:pt x="0" y="1"/>
                    </a:lnTo>
                    <a:lnTo>
                      <a:pt x="0" y="19"/>
                    </a:lnTo>
                    <a:lnTo>
                      <a:pt x="4" y="19"/>
                    </a:lnTo>
                    <a:lnTo>
                      <a:pt x="5" y="18"/>
                    </a:lnTo>
                    <a:lnTo>
                      <a:pt x="5" y="0"/>
                    </a:lnTo>
                    <a:lnTo>
                      <a:pt x="1"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15" name="Freeform 163"/>
              <p:cNvSpPr>
                <a:spLocks/>
              </p:cNvSpPr>
              <p:nvPr/>
            </p:nvSpPr>
            <p:spPr bwMode="auto">
              <a:xfrm>
                <a:off x="4589" y="2323"/>
                <a:ext cx="60" cy="12"/>
              </a:xfrm>
              <a:custGeom>
                <a:avLst/>
                <a:gdLst>
                  <a:gd name="T0" fmla="*/ 0 w 5"/>
                  <a:gd name="T1" fmla="*/ 2147483647 h 1"/>
                  <a:gd name="T2" fmla="*/ 2147483647 w 5"/>
                  <a:gd name="T3" fmla="*/ 2147483647 h 1"/>
                  <a:gd name="T4" fmla="*/ 2147483647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1"/>
                    </a:moveTo>
                    <a:lnTo>
                      <a:pt x="4" y="1"/>
                    </a:lnTo>
                    <a:lnTo>
                      <a:pt x="5"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16" name="Line 164"/>
              <p:cNvSpPr>
                <a:spLocks noChangeShapeType="1"/>
              </p:cNvSpPr>
              <p:nvPr/>
            </p:nvSpPr>
            <p:spPr bwMode="auto">
              <a:xfrm>
                <a:off x="4637" y="2335"/>
                <a:ext cx="1" cy="217"/>
              </a:xfrm>
              <a:prstGeom prst="line">
                <a:avLst/>
              </a:prstGeom>
              <a:noFill/>
              <a:ln w="19050">
                <a:solidFill>
                  <a:srgbClr val="000000"/>
                </a:solidFill>
                <a:round/>
                <a:headEnd/>
                <a:tailEnd/>
              </a:ln>
            </p:spPr>
            <p:txBody>
              <a:bodyPr/>
              <a:lstStyle/>
              <a:p>
                <a:endParaRPr lang="zh-CN" altLang="en-US"/>
              </a:p>
            </p:txBody>
          </p:sp>
        </p:grpSp>
        <p:grpSp>
          <p:nvGrpSpPr>
            <p:cNvPr id="6" name="Group 165"/>
            <p:cNvGrpSpPr>
              <a:grpSpLocks/>
            </p:cNvGrpSpPr>
            <p:nvPr/>
          </p:nvGrpSpPr>
          <p:grpSpPr bwMode="auto">
            <a:xfrm>
              <a:off x="7935913" y="3687763"/>
              <a:ext cx="96837" cy="363537"/>
              <a:chOff x="4999" y="2323"/>
              <a:chExt cx="61" cy="229"/>
            </a:xfrm>
          </p:grpSpPr>
          <p:sp>
            <p:nvSpPr>
              <p:cNvPr id="7505" name="Freeform 166"/>
              <p:cNvSpPr>
                <a:spLocks/>
              </p:cNvSpPr>
              <p:nvPr/>
            </p:nvSpPr>
            <p:spPr bwMode="auto">
              <a:xfrm>
                <a:off x="4999" y="2323"/>
                <a:ext cx="61" cy="229"/>
              </a:xfrm>
              <a:custGeom>
                <a:avLst/>
                <a:gdLst>
                  <a:gd name="T0" fmla="*/ 24 w 61"/>
                  <a:gd name="T1" fmla="*/ 0 h 229"/>
                  <a:gd name="T2" fmla="*/ 0 w 61"/>
                  <a:gd name="T3" fmla="*/ 12 h 229"/>
                  <a:gd name="T4" fmla="*/ 0 w 61"/>
                  <a:gd name="T5" fmla="*/ 229 h 229"/>
                  <a:gd name="T6" fmla="*/ 49 w 61"/>
                  <a:gd name="T7" fmla="*/ 229 h 229"/>
                  <a:gd name="T8" fmla="*/ 61 w 61"/>
                  <a:gd name="T9" fmla="*/ 205 h 229"/>
                  <a:gd name="T10" fmla="*/ 61 w 61"/>
                  <a:gd name="T11" fmla="*/ 0 h 229"/>
                  <a:gd name="T12" fmla="*/ 24 w 61"/>
                  <a:gd name="T13" fmla="*/ 0 h 229"/>
                  <a:gd name="T14" fmla="*/ 0 60000 65536"/>
                  <a:gd name="T15" fmla="*/ 0 60000 65536"/>
                  <a:gd name="T16" fmla="*/ 0 60000 65536"/>
                  <a:gd name="T17" fmla="*/ 0 60000 65536"/>
                  <a:gd name="T18" fmla="*/ 0 60000 65536"/>
                  <a:gd name="T19" fmla="*/ 0 60000 65536"/>
                  <a:gd name="T20" fmla="*/ 0 60000 65536"/>
                  <a:gd name="T21" fmla="*/ 0 w 61"/>
                  <a:gd name="T22" fmla="*/ 0 h 229"/>
                  <a:gd name="T23" fmla="*/ 61 w 61"/>
                  <a:gd name="T24" fmla="*/ 229 h 2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29">
                    <a:moveTo>
                      <a:pt x="24" y="0"/>
                    </a:moveTo>
                    <a:lnTo>
                      <a:pt x="0" y="12"/>
                    </a:lnTo>
                    <a:lnTo>
                      <a:pt x="0" y="229"/>
                    </a:lnTo>
                    <a:lnTo>
                      <a:pt x="49" y="229"/>
                    </a:lnTo>
                    <a:lnTo>
                      <a:pt x="61" y="205"/>
                    </a:lnTo>
                    <a:lnTo>
                      <a:pt x="61" y="0"/>
                    </a:lnTo>
                    <a:lnTo>
                      <a:pt x="24"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06" name="Freeform 167"/>
              <p:cNvSpPr>
                <a:spLocks/>
              </p:cNvSpPr>
              <p:nvPr/>
            </p:nvSpPr>
            <p:spPr bwMode="auto">
              <a:xfrm>
                <a:off x="4999" y="2323"/>
                <a:ext cx="61" cy="12"/>
              </a:xfrm>
              <a:custGeom>
                <a:avLst/>
                <a:gdLst>
                  <a:gd name="T0" fmla="*/ 0 w 61"/>
                  <a:gd name="T1" fmla="*/ 12 h 12"/>
                  <a:gd name="T2" fmla="*/ 49 w 61"/>
                  <a:gd name="T3" fmla="*/ 12 h 12"/>
                  <a:gd name="T4" fmla="*/ 61 w 61"/>
                  <a:gd name="T5" fmla="*/ 0 h 12"/>
                  <a:gd name="T6" fmla="*/ 24 w 61"/>
                  <a:gd name="T7" fmla="*/ 0 h 12"/>
                  <a:gd name="T8" fmla="*/ 0 w 61"/>
                  <a:gd name="T9" fmla="*/ 12 h 12"/>
                  <a:gd name="T10" fmla="*/ 0 60000 65536"/>
                  <a:gd name="T11" fmla="*/ 0 60000 65536"/>
                  <a:gd name="T12" fmla="*/ 0 60000 65536"/>
                  <a:gd name="T13" fmla="*/ 0 60000 65536"/>
                  <a:gd name="T14" fmla="*/ 0 60000 65536"/>
                  <a:gd name="T15" fmla="*/ 0 w 61"/>
                  <a:gd name="T16" fmla="*/ 0 h 12"/>
                  <a:gd name="T17" fmla="*/ 61 w 61"/>
                  <a:gd name="T18" fmla="*/ 12 h 12"/>
                </a:gdLst>
                <a:ahLst/>
                <a:cxnLst>
                  <a:cxn ang="T10">
                    <a:pos x="T0" y="T1"/>
                  </a:cxn>
                  <a:cxn ang="T11">
                    <a:pos x="T2" y="T3"/>
                  </a:cxn>
                  <a:cxn ang="T12">
                    <a:pos x="T4" y="T5"/>
                  </a:cxn>
                  <a:cxn ang="T13">
                    <a:pos x="T6" y="T7"/>
                  </a:cxn>
                  <a:cxn ang="T14">
                    <a:pos x="T8" y="T9"/>
                  </a:cxn>
                </a:cxnLst>
                <a:rect l="T15" t="T16" r="T17" b="T18"/>
                <a:pathLst>
                  <a:path w="61" h="12">
                    <a:moveTo>
                      <a:pt x="0" y="12"/>
                    </a:moveTo>
                    <a:lnTo>
                      <a:pt x="49" y="12"/>
                    </a:lnTo>
                    <a:lnTo>
                      <a:pt x="61" y="0"/>
                    </a:lnTo>
                    <a:lnTo>
                      <a:pt x="24" y="0"/>
                    </a:lnTo>
                    <a:lnTo>
                      <a:pt x="0" y="12"/>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07" name="Freeform 168"/>
              <p:cNvSpPr>
                <a:spLocks/>
              </p:cNvSpPr>
              <p:nvPr/>
            </p:nvSpPr>
            <p:spPr bwMode="auto">
              <a:xfrm>
                <a:off x="5048" y="2323"/>
                <a:ext cx="12" cy="229"/>
              </a:xfrm>
              <a:custGeom>
                <a:avLst/>
                <a:gdLst>
                  <a:gd name="T0" fmla="*/ 0 w 12"/>
                  <a:gd name="T1" fmla="*/ 12 h 229"/>
                  <a:gd name="T2" fmla="*/ 12 w 12"/>
                  <a:gd name="T3" fmla="*/ 0 h 229"/>
                  <a:gd name="T4" fmla="*/ 12 w 12"/>
                  <a:gd name="T5" fmla="*/ 205 h 229"/>
                  <a:gd name="T6" fmla="*/ 0 w 12"/>
                  <a:gd name="T7" fmla="*/ 229 h 229"/>
                  <a:gd name="T8" fmla="*/ 0 w 12"/>
                  <a:gd name="T9" fmla="*/ 12 h 229"/>
                  <a:gd name="T10" fmla="*/ 0 60000 65536"/>
                  <a:gd name="T11" fmla="*/ 0 60000 65536"/>
                  <a:gd name="T12" fmla="*/ 0 60000 65536"/>
                  <a:gd name="T13" fmla="*/ 0 60000 65536"/>
                  <a:gd name="T14" fmla="*/ 0 60000 65536"/>
                  <a:gd name="T15" fmla="*/ 0 w 12"/>
                  <a:gd name="T16" fmla="*/ 0 h 229"/>
                  <a:gd name="T17" fmla="*/ 12 w 12"/>
                  <a:gd name="T18" fmla="*/ 229 h 229"/>
                </a:gdLst>
                <a:ahLst/>
                <a:cxnLst>
                  <a:cxn ang="T10">
                    <a:pos x="T0" y="T1"/>
                  </a:cxn>
                  <a:cxn ang="T11">
                    <a:pos x="T2" y="T3"/>
                  </a:cxn>
                  <a:cxn ang="T12">
                    <a:pos x="T4" y="T5"/>
                  </a:cxn>
                  <a:cxn ang="T13">
                    <a:pos x="T6" y="T7"/>
                  </a:cxn>
                  <a:cxn ang="T14">
                    <a:pos x="T8" y="T9"/>
                  </a:cxn>
                </a:cxnLst>
                <a:rect l="T15" t="T16" r="T17" b="T18"/>
                <a:pathLst>
                  <a:path w="12" h="229">
                    <a:moveTo>
                      <a:pt x="0" y="12"/>
                    </a:moveTo>
                    <a:lnTo>
                      <a:pt x="12" y="0"/>
                    </a:lnTo>
                    <a:lnTo>
                      <a:pt x="12" y="205"/>
                    </a:lnTo>
                    <a:lnTo>
                      <a:pt x="0" y="229"/>
                    </a:lnTo>
                    <a:lnTo>
                      <a:pt x="0" y="12"/>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08" name="Freeform 169"/>
              <p:cNvSpPr>
                <a:spLocks/>
              </p:cNvSpPr>
              <p:nvPr/>
            </p:nvSpPr>
            <p:spPr bwMode="auto">
              <a:xfrm>
                <a:off x="4999" y="2323"/>
                <a:ext cx="61" cy="229"/>
              </a:xfrm>
              <a:custGeom>
                <a:avLst/>
                <a:gdLst>
                  <a:gd name="T0" fmla="*/ 2147483647 w 5"/>
                  <a:gd name="T1" fmla="*/ 0 h 19"/>
                  <a:gd name="T2" fmla="*/ 0 w 5"/>
                  <a:gd name="T3" fmla="*/ 2147483647 h 19"/>
                  <a:gd name="T4" fmla="*/ 0 w 5"/>
                  <a:gd name="T5" fmla="*/ 2147483647 h 19"/>
                  <a:gd name="T6" fmla="*/ 2147483647 w 5"/>
                  <a:gd name="T7" fmla="*/ 2147483647 h 19"/>
                  <a:gd name="T8" fmla="*/ 2147483647 w 5"/>
                  <a:gd name="T9" fmla="*/ 2147483647 h 19"/>
                  <a:gd name="T10" fmla="*/ 2147483647 w 5"/>
                  <a:gd name="T11" fmla="*/ 0 h 19"/>
                  <a:gd name="T12" fmla="*/ 2147483647 w 5"/>
                  <a:gd name="T13" fmla="*/ 0 h 19"/>
                  <a:gd name="T14" fmla="*/ 0 60000 65536"/>
                  <a:gd name="T15" fmla="*/ 0 60000 65536"/>
                  <a:gd name="T16" fmla="*/ 0 60000 65536"/>
                  <a:gd name="T17" fmla="*/ 0 60000 65536"/>
                  <a:gd name="T18" fmla="*/ 0 60000 65536"/>
                  <a:gd name="T19" fmla="*/ 0 60000 65536"/>
                  <a:gd name="T20" fmla="*/ 0 60000 65536"/>
                  <a:gd name="T21" fmla="*/ 0 w 5"/>
                  <a:gd name="T22" fmla="*/ 0 h 19"/>
                  <a:gd name="T23" fmla="*/ 5 w 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9">
                    <a:moveTo>
                      <a:pt x="2" y="0"/>
                    </a:moveTo>
                    <a:lnTo>
                      <a:pt x="0" y="1"/>
                    </a:lnTo>
                    <a:lnTo>
                      <a:pt x="0" y="19"/>
                    </a:lnTo>
                    <a:lnTo>
                      <a:pt x="4" y="19"/>
                    </a:lnTo>
                    <a:lnTo>
                      <a:pt x="5" y="17"/>
                    </a:lnTo>
                    <a:lnTo>
                      <a:pt x="5" y="0"/>
                    </a:lnTo>
                    <a:lnTo>
                      <a:pt x="2"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09" name="Freeform 170"/>
              <p:cNvSpPr>
                <a:spLocks/>
              </p:cNvSpPr>
              <p:nvPr/>
            </p:nvSpPr>
            <p:spPr bwMode="auto">
              <a:xfrm>
                <a:off x="4999" y="2323"/>
                <a:ext cx="61" cy="12"/>
              </a:xfrm>
              <a:custGeom>
                <a:avLst/>
                <a:gdLst>
                  <a:gd name="T0" fmla="*/ 0 w 5"/>
                  <a:gd name="T1" fmla="*/ 2147483647 h 1"/>
                  <a:gd name="T2" fmla="*/ 2147483647 w 5"/>
                  <a:gd name="T3" fmla="*/ 2147483647 h 1"/>
                  <a:gd name="T4" fmla="*/ 2147483647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1"/>
                    </a:moveTo>
                    <a:lnTo>
                      <a:pt x="4" y="1"/>
                    </a:lnTo>
                    <a:lnTo>
                      <a:pt x="5"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10" name="Line 171"/>
              <p:cNvSpPr>
                <a:spLocks noChangeShapeType="1"/>
              </p:cNvSpPr>
              <p:nvPr/>
            </p:nvSpPr>
            <p:spPr bwMode="auto">
              <a:xfrm>
                <a:off x="5048" y="2335"/>
                <a:ext cx="1" cy="217"/>
              </a:xfrm>
              <a:prstGeom prst="line">
                <a:avLst/>
              </a:prstGeom>
              <a:noFill/>
              <a:ln w="19050">
                <a:solidFill>
                  <a:srgbClr val="000000"/>
                </a:solidFill>
                <a:round/>
                <a:headEnd/>
                <a:tailEnd/>
              </a:ln>
            </p:spPr>
            <p:txBody>
              <a:bodyPr/>
              <a:lstStyle/>
              <a:p>
                <a:endParaRPr lang="zh-CN" altLang="en-US"/>
              </a:p>
            </p:txBody>
          </p:sp>
        </p:grpSp>
        <p:grpSp>
          <p:nvGrpSpPr>
            <p:cNvPr id="7" name="Group 172"/>
            <p:cNvGrpSpPr>
              <a:grpSpLocks/>
            </p:cNvGrpSpPr>
            <p:nvPr/>
          </p:nvGrpSpPr>
          <p:grpSpPr bwMode="auto">
            <a:xfrm>
              <a:off x="7648575" y="3629025"/>
              <a:ext cx="95250" cy="211138"/>
              <a:chOff x="4818" y="2286"/>
              <a:chExt cx="60" cy="133"/>
            </a:xfrm>
          </p:grpSpPr>
          <p:sp>
            <p:nvSpPr>
              <p:cNvPr id="7499" name="Freeform 173"/>
              <p:cNvSpPr>
                <a:spLocks/>
              </p:cNvSpPr>
              <p:nvPr/>
            </p:nvSpPr>
            <p:spPr bwMode="auto">
              <a:xfrm>
                <a:off x="4818" y="2286"/>
                <a:ext cx="60" cy="133"/>
              </a:xfrm>
              <a:custGeom>
                <a:avLst/>
                <a:gdLst>
                  <a:gd name="T0" fmla="*/ 24 w 60"/>
                  <a:gd name="T1" fmla="*/ 0 h 133"/>
                  <a:gd name="T2" fmla="*/ 0 w 60"/>
                  <a:gd name="T3" fmla="*/ 25 h 133"/>
                  <a:gd name="T4" fmla="*/ 0 w 60"/>
                  <a:gd name="T5" fmla="*/ 133 h 133"/>
                  <a:gd name="T6" fmla="*/ 48 w 60"/>
                  <a:gd name="T7" fmla="*/ 133 h 133"/>
                  <a:gd name="T8" fmla="*/ 60 w 60"/>
                  <a:gd name="T9" fmla="*/ 109 h 133"/>
                  <a:gd name="T10" fmla="*/ 60 w 60"/>
                  <a:gd name="T11" fmla="*/ 0 h 133"/>
                  <a:gd name="T12" fmla="*/ 24 w 60"/>
                  <a:gd name="T13" fmla="*/ 0 h 133"/>
                  <a:gd name="T14" fmla="*/ 0 60000 65536"/>
                  <a:gd name="T15" fmla="*/ 0 60000 65536"/>
                  <a:gd name="T16" fmla="*/ 0 60000 65536"/>
                  <a:gd name="T17" fmla="*/ 0 60000 65536"/>
                  <a:gd name="T18" fmla="*/ 0 60000 65536"/>
                  <a:gd name="T19" fmla="*/ 0 60000 65536"/>
                  <a:gd name="T20" fmla="*/ 0 60000 65536"/>
                  <a:gd name="T21" fmla="*/ 0 w 60"/>
                  <a:gd name="T22" fmla="*/ 0 h 133"/>
                  <a:gd name="T23" fmla="*/ 60 w 60"/>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33">
                    <a:moveTo>
                      <a:pt x="24" y="0"/>
                    </a:moveTo>
                    <a:lnTo>
                      <a:pt x="0" y="25"/>
                    </a:lnTo>
                    <a:lnTo>
                      <a:pt x="0" y="133"/>
                    </a:lnTo>
                    <a:lnTo>
                      <a:pt x="48" y="133"/>
                    </a:lnTo>
                    <a:lnTo>
                      <a:pt x="60" y="109"/>
                    </a:lnTo>
                    <a:lnTo>
                      <a:pt x="60" y="0"/>
                    </a:lnTo>
                    <a:lnTo>
                      <a:pt x="24"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00" name="Freeform 174"/>
              <p:cNvSpPr>
                <a:spLocks/>
              </p:cNvSpPr>
              <p:nvPr/>
            </p:nvSpPr>
            <p:spPr bwMode="auto">
              <a:xfrm>
                <a:off x="4818" y="2286"/>
                <a:ext cx="60" cy="25"/>
              </a:xfrm>
              <a:custGeom>
                <a:avLst/>
                <a:gdLst>
                  <a:gd name="T0" fmla="*/ 0 w 60"/>
                  <a:gd name="T1" fmla="*/ 25 h 25"/>
                  <a:gd name="T2" fmla="*/ 48 w 60"/>
                  <a:gd name="T3" fmla="*/ 25 h 25"/>
                  <a:gd name="T4" fmla="*/ 60 w 60"/>
                  <a:gd name="T5" fmla="*/ 0 h 25"/>
                  <a:gd name="T6" fmla="*/ 24 w 60"/>
                  <a:gd name="T7" fmla="*/ 0 h 25"/>
                  <a:gd name="T8" fmla="*/ 0 w 60"/>
                  <a:gd name="T9" fmla="*/ 25 h 25"/>
                  <a:gd name="T10" fmla="*/ 0 60000 65536"/>
                  <a:gd name="T11" fmla="*/ 0 60000 65536"/>
                  <a:gd name="T12" fmla="*/ 0 60000 65536"/>
                  <a:gd name="T13" fmla="*/ 0 60000 65536"/>
                  <a:gd name="T14" fmla="*/ 0 60000 65536"/>
                  <a:gd name="T15" fmla="*/ 0 w 60"/>
                  <a:gd name="T16" fmla="*/ 0 h 25"/>
                  <a:gd name="T17" fmla="*/ 60 w 60"/>
                  <a:gd name="T18" fmla="*/ 25 h 25"/>
                </a:gdLst>
                <a:ahLst/>
                <a:cxnLst>
                  <a:cxn ang="T10">
                    <a:pos x="T0" y="T1"/>
                  </a:cxn>
                  <a:cxn ang="T11">
                    <a:pos x="T2" y="T3"/>
                  </a:cxn>
                  <a:cxn ang="T12">
                    <a:pos x="T4" y="T5"/>
                  </a:cxn>
                  <a:cxn ang="T13">
                    <a:pos x="T6" y="T7"/>
                  </a:cxn>
                  <a:cxn ang="T14">
                    <a:pos x="T8" y="T9"/>
                  </a:cxn>
                </a:cxnLst>
                <a:rect l="T15" t="T16" r="T17" b="T18"/>
                <a:pathLst>
                  <a:path w="60" h="25">
                    <a:moveTo>
                      <a:pt x="0" y="25"/>
                    </a:moveTo>
                    <a:lnTo>
                      <a:pt x="48" y="25"/>
                    </a:lnTo>
                    <a:lnTo>
                      <a:pt x="60" y="0"/>
                    </a:lnTo>
                    <a:lnTo>
                      <a:pt x="24" y="0"/>
                    </a:lnTo>
                    <a:lnTo>
                      <a:pt x="0" y="25"/>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01" name="Freeform 175"/>
              <p:cNvSpPr>
                <a:spLocks/>
              </p:cNvSpPr>
              <p:nvPr/>
            </p:nvSpPr>
            <p:spPr bwMode="auto">
              <a:xfrm>
                <a:off x="4866" y="2286"/>
                <a:ext cx="12" cy="133"/>
              </a:xfrm>
              <a:custGeom>
                <a:avLst/>
                <a:gdLst>
                  <a:gd name="T0" fmla="*/ 0 w 12"/>
                  <a:gd name="T1" fmla="*/ 25 h 133"/>
                  <a:gd name="T2" fmla="*/ 12 w 12"/>
                  <a:gd name="T3" fmla="*/ 0 h 133"/>
                  <a:gd name="T4" fmla="*/ 12 w 12"/>
                  <a:gd name="T5" fmla="*/ 109 h 133"/>
                  <a:gd name="T6" fmla="*/ 0 w 12"/>
                  <a:gd name="T7" fmla="*/ 133 h 133"/>
                  <a:gd name="T8" fmla="*/ 0 w 12"/>
                  <a:gd name="T9" fmla="*/ 25 h 133"/>
                  <a:gd name="T10" fmla="*/ 0 60000 65536"/>
                  <a:gd name="T11" fmla="*/ 0 60000 65536"/>
                  <a:gd name="T12" fmla="*/ 0 60000 65536"/>
                  <a:gd name="T13" fmla="*/ 0 60000 65536"/>
                  <a:gd name="T14" fmla="*/ 0 60000 65536"/>
                  <a:gd name="T15" fmla="*/ 0 w 12"/>
                  <a:gd name="T16" fmla="*/ 0 h 133"/>
                  <a:gd name="T17" fmla="*/ 12 w 12"/>
                  <a:gd name="T18" fmla="*/ 133 h 133"/>
                </a:gdLst>
                <a:ahLst/>
                <a:cxnLst>
                  <a:cxn ang="T10">
                    <a:pos x="T0" y="T1"/>
                  </a:cxn>
                  <a:cxn ang="T11">
                    <a:pos x="T2" y="T3"/>
                  </a:cxn>
                  <a:cxn ang="T12">
                    <a:pos x="T4" y="T5"/>
                  </a:cxn>
                  <a:cxn ang="T13">
                    <a:pos x="T6" y="T7"/>
                  </a:cxn>
                  <a:cxn ang="T14">
                    <a:pos x="T8" y="T9"/>
                  </a:cxn>
                </a:cxnLst>
                <a:rect l="T15" t="T16" r="T17" b="T18"/>
                <a:pathLst>
                  <a:path w="12" h="133">
                    <a:moveTo>
                      <a:pt x="0" y="25"/>
                    </a:moveTo>
                    <a:lnTo>
                      <a:pt x="12" y="0"/>
                    </a:lnTo>
                    <a:lnTo>
                      <a:pt x="12" y="109"/>
                    </a:lnTo>
                    <a:lnTo>
                      <a:pt x="0" y="133"/>
                    </a:lnTo>
                    <a:lnTo>
                      <a:pt x="0" y="25"/>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02" name="Freeform 176"/>
              <p:cNvSpPr>
                <a:spLocks/>
              </p:cNvSpPr>
              <p:nvPr/>
            </p:nvSpPr>
            <p:spPr bwMode="auto">
              <a:xfrm>
                <a:off x="4818" y="2286"/>
                <a:ext cx="60" cy="133"/>
              </a:xfrm>
              <a:custGeom>
                <a:avLst/>
                <a:gdLst>
                  <a:gd name="T0" fmla="*/ 2147483647 w 5"/>
                  <a:gd name="T1" fmla="*/ 0 h 11"/>
                  <a:gd name="T2" fmla="*/ 0 w 5"/>
                  <a:gd name="T3" fmla="*/ 2147483647 h 11"/>
                  <a:gd name="T4" fmla="*/ 0 w 5"/>
                  <a:gd name="T5" fmla="*/ 2147483647 h 11"/>
                  <a:gd name="T6" fmla="*/ 2147483647 w 5"/>
                  <a:gd name="T7" fmla="*/ 2147483647 h 11"/>
                  <a:gd name="T8" fmla="*/ 2147483647 w 5"/>
                  <a:gd name="T9" fmla="*/ 2147483647 h 11"/>
                  <a:gd name="T10" fmla="*/ 2147483647 w 5"/>
                  <a:gd name="T11" fmla="*/ 0 h 11"/>
                  <a:gd name="T12" fmla="*/ 2147483647 w 5"/>
                  <a:gd name="T13" fmla="*/ 0 h 11"/>
                  <a:gd name="T14" fmla="*/ 0 60000 65536"/>
                  <a:gd name="T15" fmla="*/ 0 60000 65536"/>
                  <a:gd name="T16" fmla="*/ 0 60000 65536"/>
                  <a:gd name="T17" fmla="*/ 0 60000 65536"/>
                  <a:gd name="T18" fmla="*/ 0 60000 65536"/>
                  <a:gd name="T19" fmla="*/ 0 60000 65536"/>
                  <a:gd name="T20" fmla="*/ 0 60000 65536"/>
                  <a:gd name="T21" fmla="*/ 0 w 5"/>
                  <a:gd name="T22" fmla="*/ 0 h 11"/>
                  <a:gd name="T23" fmla="*/ 5 w 5"/>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1">
                    <a:moveTo>
                      <a:pt x="2" y="0"/>
                    </a:moveTo>
                    <a:lnTo>
                      <a:pt x="0" y="2"/>
                    </a:lnTo>
                    <a:lnTo>
                      <a:pt x="0" y="11"/>
                    </a:lnTo>
                    <a:lnTo>
                      <a:pt x="4" y="11"/>
                    </a:lnTo>
                    <a:lnTo>
                      <a:pt x="5" y="9"/>
                    </a:lnTo>
                    <a:lnTo>
                      <a:pt x="5" y="0"/>
                    </a:lnTo>
                    <a:lnTo>
                      <a:pt x="2"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03" name="Freeform 177"/>
              <p:cNvSpPr>
                <a:spLocks/>
              </p:cNvSpPr>
              <p:nvPr/>
            </p:nvSpPr>
            <p:spPr bwMode="auto">
              <a:xfrm>
                <a:off x="4818" y="2286"/>
                <a:ext cx="60" cy="25"/>
              </a:xfrm>
              <a:custGeom>
                <a:avLst/>
                <a:gdLst>
                  <a:gd name="T0" fmla="*/ 0 w 5"/>
                  <a:gd name="T1" fmla="*/ 2147483647 h 2"/>
                  <a:gd name="T2" fmla="*/ 2147483647 w 5"/>
                  <a:gd name="T3" fmla="*/ 2147483647 h 2"/>
                  <a:gd name="T4" fmla="*/ 2147483647 w 5"/>
                  <a:gd name="T5" fmla="*/ 0 h 2"/>
                  <a:gd name="T6" fmla="*/ 0 60000 65536"/>
                  <a:gd name="T7" fmla="*/ 0 60000 65536"/>
                  <a:gd name="T8" fmla="*/ 0 60000 65536"/>
                  <a:gd name="T9" fmla="*/ 0 w 5"/>
                  <a:gd name="T10" fmla="*/ 0 h 2"/>
                  <a:gd name="T11" fmla="*/ 5 w 5"/>
                  <a:gd name="T12" fmla="*/ 2 h 2"/>
                </a:gdLst>
                <a:ahLst/>
                <a:cxnLst>
                  <a:cxn ang="T6">
                    <a:pos x="T0" y="T1"/>
                  </a:cxn>
                  <a:cxn ang="T7">
                    <a:pos x="T2" y="T3"/>
                  </a:cxn>
                  <a:cxn ang="T8">
                    <a:pos x="T4" y="T5"/>
                  </a:cxn>
                </a:cxnLst>
                <a:rect l="T9" t="T10" r="T11" b="T12"/>
                <a:pathLst>
                  <a:path w="5" h="2">
                    <a:moveTo>
                      <a:pt x="0" y="2"/>
                    </a:moveTo>
                    <a:lnTo>
                      <a:pt x="4" y="2"/>
                    </a:lnTo>
                    <a:lnTo>
                      <a:pt x="5"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504" name="Line 178"/>
              <p:cNvSpPr>
                <a:spLocks noChangeShapeType="1"/>
              </p:cNvSpPr>
              <p:nvPr/>
            </p:nvSpPr>
            <p:spPr bwMode="auto">
              <a:xfrm>
                <a:off x="4866" y="2311"/>
                <a:ext cx="1" cy="108"/>
              </a:xfrm>
              <a:prstGeom prst="line">
                <a:avLst/>
              </a:prstGeom>
              <a:noFill/>
              <a:ln w="19050">
                <a:solidFill>
                  <a:srgbClr val="000000"/>
                </a:solidFill>
                <a:round/>
                <a:headEnd/>
                <a:tailEnd/>
              </a:ln>
            </p:spPr>
            <p:txBody>
              <a:bodyPr/>
              <a:lstStyle/>
              <a:p>
                <a:endParaRPr lang="zh-CN" altLang="en-US"/>
              </a:p>
            </p:txBody>
          </p:sp>
        </p:grpSp>
        <p:sp>
          <p:nvSpPr>
            <p:cNvPr id="7320" name="Rectangle 179"/>
            <p:cNvSpPr>
              <a:spLocks noChangeArrowheads="1"/>
            </p:cNvSpPr>
            <p:nvPr/>
          </p:nvSpPr>
          <p:spPr bwMode="auto">
            <a:xfrm>
              <a:off x="7265988" y="3629025"/>
              <a:ext cx="804862" cy="77788"/>
            </a:xfrm>
            <a:prstGeom prst="rect">
              <a:avLst/>
            </a:prstGeom>
            <a:solidFill>
              <a:srgbClr val="FFFFFF"/>
            </a:solid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21" name="Line 180"/>
            <p:cNvSpPr>
              <a:spLocks noChangeShapeType="1"/>
            </p:cNvSpPr>
            <p:nvPr/>
          </p:nvSpPr>
          <p:spPr bwMode="auto">
            <a:xfrm flipV="1">
              <a:off x="8320088" y="3303588"/>
              <a:ext cx="1587" cy="57150"/>
            </a:xfrm>
            <a:prstGeom prst="line">
              <a:avLst/>
            </a:prstGeom>
            <a:noFill/>
            <a:ln w="19050">
              <a:solidFill>
                <a:srgbClr val="000000"/>
              </a:solidFill>
              <a:round/>
              <a:headEnd/>
              <a:tailEnd/>
            </a:ln>
          </p:spPr>
          <p:txBody>
            <a:bodyPr/>
            <a:lstStyle/>
            <a:p>
              <a:endParaRPr lang="zh-CN" altLang="en-US"/>
            </a:p>
          </p:txBody>
        </p:sp>
        <p:sp>
          <p:nvSpPr>
            <p:cNvPr id="7322" name="Line 181"/>
            <p:cNvSpPr>
              <a:spLocks noChangeShapeType="1"/>
            </p:cNvSpPr>
            <p:nvPr/>
          </p:nvSpPr>
          <p:spPr bwMode="auto">
            <a:xfrm flipV="1">
              <a:off x="8301038" y="3379788"/>
              <a:ext cx="1587" cy="38100"/>
            </a:xfrm>
            <a:prstGeom prst="line">
              <a:avLst/>
            </a:prstGeom>
            <a:noFill/>
            <a:ln w="19050">
              <a:solidFill>
                <a:srgbClr val="000000"/>
              </a:solidFill>
              <a:round/>
              <a:headEnd/>
              <a:tailEnd/>
            </a:ln>
          </p:spPr>
          <p:txBody>
            <a:bodyPr/>
            <a:lstStyle/>
            <a:p>
              <a:endParaRPr lang="zh-CN" altLang="en-US"/>
            </a:p>
          </p:txBody>
        </p:sp>
        <p:grpSp>
          <p:nvGrpSpPr>
            <p:cNvPr id="8" name="Group 182"/>
            <p:cNvGrpSpPr>
              <a:grpSpLocks/>
            </p:cNvGrpSpPr>
            <p:nvPr/>
          </p:nvGrpSpPr>
          <p:grpSpPr bwMode="auto">
            <a:xfrm>
              <a:off x="7764463" y="5068888"/>
              <a:ext cx="708025" cy="595312"/>
              <a:chOff x="4891" y="3193"/>
              <a:chExt cx="446" cy="375"/>
            </a:xfrm>
          </p:grpSpPr>
          <p:grpSp>
            <p:nvGrpSpPr>
              <p:cNvPr id="9" name="Group 183"/>
              <p:cNvGrpSpPr>
                <a:grpSpLocks/>
              </p:cNvGrpSpPr>
              <p:nvPr/>
            </p:nvGrpSpPr>
            <p:grpSpPr bwMode="auto">
              <a:xfrm>
                <a:off x="4891" y="3435"/>
                <a:ext cx="446" cy="133"/>
                <a:chOff x="4891" y="3435"/>
                <a:chExt cx="446" cy="133"/>
              </a:xfrm>
            </p:grpSpPr>
            <p:sp>
              <p:nvSpPr>
                <p:cNvPr id="7493" name="Freeform 184"/>
                <p:cNvSpPr>
                  <a:spLocks/>
                </p:cNvSpPr>
                <p:nvPr/>
              </p:nvSpPr>
              <p:spPr bwMode="auto">
                <a:xfrm>
                  <a:off x="4891" y="3435"/>
                  <a:ext cx="446" cy="133"/>
                </a:xfrm>
                <a:custGeom>
                  <a:avLst/>
                  <a:gdLst>
                    <a:gd name="T0" fmla="*/ 36 w 446"/>
                    <a:gd name="T1" fmla="*/ 0 h 133"/>
                    <a:gd name="T2" fmla="*/ 0 w 446"/>
                    <a:gd name="T3" fmla="*/ 36 h 133"/>
                    <a:gd name="T4" fmla="*/ 0 w 446"/>
                    <a:gd name="T5" fmla="*/ 133 h 133"/>
                    <a:gd name="T6" fmla="*/ 410 w 446"/>
                    <a:gd name="T7" fmla="*/ 133 h 133"/>
                    <a:gd name="T8" fmla="*/ 446 w 446"/>
                    <a:gd name="T9" fmla="*/ 96 h 133"/>
                    <a:gd name="T10" fmla="*/ 446 w 446"/>
                    <a:gd name="T11" fmla="*/ 0 h 133"/>
                    <a:gd name="T12" fmla="*/ 36 w 446"/>
                    <a:gd name="T13" fmla="*/ 0 h 133"/>
                    <a:gd name="T14" fmla="*/ 0 60000 65536"/>
                    <a:gd name="T15" fmla="*/ 0 60000 65536"/>
                    <a:gd name="T16" fmla="*/ 0 60000 65536"/>
                    <a:gd name="T17" fmla="*/ 0 60000 65536"/>
                    <a:gd name="T18" fmla="*/ 0 60000 65536"/>
                    <a:gd name="T19" fmla="*/ 0 60000 65536"/>
                    <a:gd name="T20" fmla="*/ 0 60000 65536"/>
                    <a:gd name="T21" fmla="*/ 0 w 446"/>
                    <a:gd name="T22" fmla="*/ 0 h 133"/>
                    <a:gd name="T23" fmla="*/ 446 w 446"/>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133">
                      <a:moveTo>
                        <a:pt x="36" y="0"/>
                      </a:moveTo>
                      <a:lnTo>
                        <a:pt x="0" y="36"/>
                      </a:lnTo>
                      <a:lnTo>
                        <a:pt x="0" y="133"/>
                      </a:lnTo>
                      <a:lnTo>
                        <a:pt x="410" y="133"/>
                      </a:lnTo>
                      <a:lnTo>
                        <a:pt x="446" y="96"/>
                      </a:lnTo>
                      <a:lnTo>
                        <a:pt x="446" y="0"/>
                      </a:lnTo>
                      <a:lnTo>
                        <a:pt x="36"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94" name="Freeform 185"/>
                <p:cNvSpPr>
                  <a:spLocks/>
                </p:cNvSpPr>
                <p:nvPr/>
              </p:nvSpPr>
              <p:spPr bwMode="auto">
                <a:xfrm>
                  <a:off x="4891" y="3435"/>
                  <a:ext cx="446" cy="36"/>
                </a:xfrm>
                <a:custGeom>
                  <a:avLst/>
                  <a:gdLst>
                    <a:gd name="T0" fmla="*/ 0 w 446"/>
                    <a:gd name="T1" fmla="*/ 36 h 36"/>
                    <a:gd name="T2" fmla="*/ 410 w 446"/>
                    <a:gd name="T3" fmla="*/ 36 h 36"/>
                    <a:gd name="T4" fmla="*/ 446 w 446"/>
                    <a:gd name="T5" fmla="*/ 0 h 36"/>
                    <a:gd name="T6" fmla="*/ 36 w 446"/>
                    <a:gd name="T7" fmla="*/ 0 h 36"/>
                    <a:gd name="T8" fmla="*/ 0 w 446"/>
                    <a:gd name="T9" fmla="*/ 36 h 36"/>
                    <a:gd name="T10" fmla="*/ 0 60000 65536"/>
                    <a:gd name="T11" fmla="*/ 0 60000 65536"/>
                    <a:gd name="T12" fmla="*/ 0 60000 65536"/>
                    <a:gd name="T13" fmla="*/ 0 60000 65536"/>
                    <a:gd name="T14" fmla="*/ 0 60000 65536"/>
                    <a:gd name="T15" fmla="*/ 0 w 446"/>
                    <a:gd name="T16" fmla="*/ 0 h 36"/>
                    <a:gd name="T17" fmla="*/ 446 w 446"/>
                    <a:gd name="T18" fmla="*/ 36 h 36"/>
                  </a:gdLst>
                  <a:ahLst/>
                  <a:cxnLst>
                    <a:cxn ang="T10">
                      <a:pos x="T0" y="T1"/>
                    </a:cxn>
                    <a:cxn ang="T11">
                      <a:pos x="T2" y="T3"/>
                    </a:cxn>
                    <a:cxn ang="T12">
                      <a:pos x="T4" y="T5"/>
                    </a:cxn>
                    <a:cxn ang="T13">
                      <a:pos x="T6" y="T7"/>
                    </a:cxn>
                    <a:cxn ang="T14">
                      <a:pos x="T8" y="T9"/>
                    </a:cxn>
                  </a:cxnLst>
                  <a:rect l="T15" t="T16" r="T17" b="T18"/>
                  <a:pathLst>
                    <a:path w="446" h="36">
                      <a:moveTo>
                        <a:pt x="0" y="36"/>
                      </a:moveTo>
                      <a:lnTo>
                        <a:pt x="410" y="36"/>
                      </a:lnTo>
                      <a:lnTo>
                        <a:pt x="446" y="0"/>
                      </a:lnTo>
                      <a:lnTo>
                        <a:pt x="36" y="0"/>
                      </a:lnTo>
                      <a:lnTo>
                        <a:pt x="0" y="36"/>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95" name="Freeform 186"/>
                <p:cNvSpPr>
                  <a:spLocks/>
                </p:cNvSpPr>
                <p:nvPr/>
              </p:nvSpPr>
              <p:spPr bwMode="auto">
                <a:xfrm>
                  <a:off x="5301" y="3435"/>
                  <a:ext cx="36" cy="133"/>
                </a:xfrm>
                <a:custGeom>
                  <a:avLst/>
                  <a:gdLst>
                    <a:gd name="T0" fmla="*/ 0 w 36"/>
                    <a:gd name="T1" fmla="*/ 36 h 133"/>
                    <a:gd name="T2" fmla="*/ 36 w 36"/>
                    <a:gd name="T3" fmla="*/ 0 h 133"/>
                    <a:gd name="T4" fmla="*/ 36 w 36"/>
                    <a:gd name="T5" fmla="*/ 96 h 133"/>
                    <a:gd name="T6" fmla="*/ 0 w 36"/>
                    <a:gd name="T7" fmla="*/ 133 h 133"/>
                    <a:gd name="T8" fmla="*/ 0 w 36"/>
                    <a:gd name="T9" fmla="*/ 36 h 133"/>
                    <a:gd name="T10" fmla="*/ 0 60000 65536"/>
                    <a:gd name="T11" fmla="*/ 0 60000 65536"/>
                    <a:gd name="T12" fmla="*/ 0 60000 65536"/>
                    <a:gd name="T13" fmla="*/ 0 60000 65536"/>
                    <a:gd name="T14" fmla="*/ 0 60000 65536"/>
                    <a:gd name="T15" fmla="*/ 0 w 36"/>
                    <a:gd name="T16" fmla="*/ 0 h 133"/>
                    <a:gd name="T17" fmla="*/ 36 w 36"/>
                    <a:gd name="T18" fmla="*/ 133 h 133"/>
                  </a:gdLst>
                  <a:ahLst/>
                  <a:cxnLst>
                    <a:cxn ang="T10">
                      <a:pos x="T0" y="T1"/>
                    </a:cxn>
                    <a:cxn ang="T11">
                      <a:pos x="T2" y="T3"/>
                    </a:cxn>
                    <a:cxn ang="T12">
                      <a:pos x="T4" y="T5"/>
                    </a:cxn>
                    <a:cxn ang="T13">
                      <a:pos x="T6" y="T7"/>
                    </a:cxn>
                    <a:cxn ang="T14">
                      <a:pos x="T8" y="T9"/>
                    </a:cxn>
                  </a:cxnLst>
                  <a:rect l="T15" t="T16" r="T17" b="T18"/>
                  <a:pathLst>
                    <a:path w="36" h="133">
                      <a:moveTo>
                        <a:pt x="0" y="36"/>
                      </a:moveTo>
                      <a:lnTo>
                        <a:pt x="36" y="0"/>
                      </a:lnTo>
                      <a:lnTo>
                        <a:pt x="36" y="96"/>
                      </a:lnTo>
                      <a:lnTo>
                        <a:pt x="0" y="133"/>
                      </a:lnTo>
                      <a:lnTo>
                        <a:pt x="0" y="36"/>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96" name="Freeform 187"/>
                <p:cNvSpPr>
                  <a:spLocks/>
                </p:cNvSpPr>
                <p:nvPr/>
              </p:nvSpPr>
              <p:spPr bwMode="auto">
                <a:xfrm>
                  <a:off x="4891" y="3435"/>
                  <a:ext cx="446" cy="133"/>
                </a:xfrm>
                <a:custGeom>
                  <a:avLst/>
                  <a:gdLst>
                    <a:gd name="T0" fmla="*/ 2147483647 w 37"/>
                    <a:gd name="T1" fmla="*/ 0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0 h 11"/>
                    <a:gd name="T12" fmla="*/ 2147483647 w 37"/>
                    <a:gd name="T13" fmla="*/ 0 h 11"/>
                    <a:gd name="T14" fmla="*/ 0 60000 65536"/>
                    <a:gd name="T15" fmla="*/ 0 60000 65536"/>
                    <a:gd name="T16" fmla="*/ 0 60000 65536"/>
                    <a:gd name="T17" fmla="*/ 0 60000 65536"/>
                    <a:gd name="T18" fmla="*/ 0 60000 65536"/>
                    <a:gd name="T19" fmla="*/ 0 60000 65536"/>
                    <a:gd name="T20" fmla="*/ 0 60000 65536"/>
                    <a:gd name="T21" fmla="*/ 0 w 37"/>
                    <a:gd name="T22" fmla="*/ 0 h 11"/>
                    <a:gd name="T23" fmla="*/ 37 w 3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11">
                      <a:moveTo>
                        <a:pt x="3" y="0"/>
                      </a:moveTo>
                      <a:lnTo>
                        <a:pt x="0" y="3"/>
                      </a:lnTo>
                      <a:lnTo>
                        <a:pt x="0" y="11"/>
                      </a:lnTo>
                      <a:lnTo>
                        <a:pt x="34" y="11"/>
                      </a:lnTo>
                      <a:lnTo>
                        <a:pt x="37" y="8"/>
                      </a:lnTo>
                      <a:lnTo>
                        <a:pt x="37" y="0"/>
                      </a:lnTo>
                      <a:lnTo>
                        <a:pt x="3"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97" name="Freeform 188"/>
                <p:cNvSpPr>
                  <a:spLocks/>
                </p:cNvSpPr>
                <p:nvPr/>
              </p:nvSpPr>
              <p:spPr bwMode="auto">
                <a:xfrm>
                  <a:off x="4891" y="3435"/>
                  <a:ext cx="446" cy="36"/>
                </a:xfrm>
                <a:custGeom>
                  <a:avLst/>
                  <a:gdLst>
                    <a:gd name="T0" fmla="*/ 0 w 37"/>
                    <a:gd name="T1" fmla="*/ 2147483647 h 3"/>
                    <a:gd name="T2" fmla="*/ 2147483647 w 37"/>
                    <a:gd name="T3" fmla="*/ 2147483647 h 3"/>
                    <a:gd name="T4" fmla="*/ 2147483647 w 37"/>
                    <a:gd name="T5" fmla="*/ 0 h 3"/>
                    <a:gd name="T6" fmla="*/ 0 60000 65536"/>
                    <a:gd name="T7" fmla="*/ 0 60000 65536"/>
                    <a:gd name="T8" fmla="*/ 0 60000 65536"/>
                    <a:gd name="T9" fmla="*/ 0 w 37"/>
                    <a:gd name="T10" fmla="*/ 0 h 3"/>
                    <a:gd name="T11" fmla="*/ 37 w 37"/>
                    <a:gd name="T12" fmla="*/ 3 h 3"/>
                  </a:gdLst>
                  <a:ahLst/>
                  <a:cxnLst>
                    <a:cxn ang="T6">
                      <a:pos x="T0" y="T1"/>
                    </a:cxn>
                    <a:cxn ang="T7">
                      <a:pos x="T2" y="T3"/>
                    </a:cxn>
                    <a:cxn ang="T8">
                      <a:pos x="T4" y="T5"/>
                    </a:cxn>
                  </a:cxnLst>
                  <a:rect l="T9" t="T10" r="T11" b="T12"/>
                  <a:pathLst>
                    <a:path w="37" h="3">
                      <a:moveTo>
                        <a:pt x="0" y="3"/>
                      </a:moveTo>
                      <a:lnTo>
                        <a:pt x="34" y="3"/>
                      </a:lnTo>
                      <a:lnTo>
                        <a:pt x="37"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98" name="Line 189"/>
                <p:cNvSpPr>
                  <a:spLocks noChangeShapeType="1"/>
                </p:cNvSpPr>
                <p:nvPr/>
              </p:nvSpPr>
              <p:spPr bwMode="auto">
                <a:xfrm>
                  <a:off x="5301" y="3471"/>
                  <a:ext cx="1" cy="97"/>
                </a:xfrm>
                <a:prstGeom prst="line">
                  <a:avLst/>
                </a:prstGeom>
                <a:noFill/>
                <a:ln w="19050">
                  <a:solidFill>
                    <a:srgbClr val="000000"/>
                  </a:solidFill>
                  <a:round/>
                  <a:headEnd/>
                  <a:tailEnd/>
                </a:ln>
              </p:spPr>
              <p:txBody>
                <a:bodyPr/>
                <a:lstStyle/>
                <a:p>
                  <a:endParaRPr lang="zh-CN" altLang="en-US"/>
                </a:p>
              </p:txBody>
            </p:sp>
          </p:grpSp>
          <p:grpSp>
            <p:nvGrpSpPr>
              <p:cNvPr id="10" name="Group 190"/>
              <p:cNvGrpSpPr>
                <a:grpSpLocks/>
              </p:cNvGrpSpPr>
              <p:nvPr/>
            </p:nvGrpSpPr>
            <p:grpSpPr bwMode="auto">
              <a:xfrm>
                <a:off x="5096" y="3193"/>
                <a:ext cx="60" cy="217"/>
                <a:chOff x="5096" y="3193"/>
                <a:chExt cx="60" cy="217"/>
              </a:xfrm>
            </p:grpSpPr>
            <p:sp>
              <p:nvSpPr>
                <p:cNvPr id="7491" name="Line 191"/>
                <p:cNvSpPr>
                  <a:spLocks noChangeShapeType="1"/>
                </p:cNvSpPr>
                <p:nvPr/>
              </p:nvSpPr>
              <p:spPr bwMode="auto">
                <a:xfrm flipH="1" flipV="1">
                  <a:off x="5120" y="3229"/>
                  <a:ext cx="36" cy="181"/>
                </a:xfrm>
                <a:prstGeom prst="line">
                  <a:avLst/>
                </a:prstGeom>
                <a:noFill/>
                <a:ln w="19050">
                  <a:solidFill>
                    <a:srgbClr val="000000"/>
                  </a:solidFill>
                  <a:round/>
                  <a:headEnd/>
                  <a:tailEnd/>
                </a:ln>
              </p:spPr>
              <p:txBody>
                <a:bodyPr/>
                <a:lstStyle/>
                <a:p>
                  <a:endParaRPr lang="zh-CN" altLang="en-US"/>
                </a:p>
              </p:txBody>
            </p:sp>
            <p:sp>
              <p:nvSpPr>
                <p:cNvPr id="7492" name="Freeform 192"/>
                <p:cNvSpPr>
                  <a:spLocks/>
                </p:cNvSpPr>
                <p:nvPr/>
              </p:nvSpPr>
              <p:spPr bwMode="auto">
                <a:xfrm>
                  <a:off x="5096" y="3193"/>
                  <a:ext cx="60" cy="60"/>
                </a:xfrm>
                <a:custGeom>
                  <a:avLst/>
                  <a:gdLst>
                    <a:gd name="T0" fmla="*/ 60 w 60"/>
                    <a:gd name="T1" fmla="*/ 48 h 60"/>
                    <a:gd name="T2" fmla="*/ 12 w 60"/>
                    <a:gd name="T3" fmla="*/ 0 h 60"/>
                    <a:gd name="T4" fmla="*/ 0 w 60"/>
                    <a:gd name="T5" fmla="*/ 60 h 60"/>
                    <a:gd name="T6" fmla="*/ 60 w 60"/>
                    <a:gd name="T7" fmla="*/ 48 h 60"/>
                    <a:gd name="T8" fmla="*/ 0 60000 65536"/>
                    <a:gd name="T9" fmla="*/ 0 60000 65536"/>
                    <a:gd name="T10" fmla="*/ 0 60000 65536"/>
                    <a:gd name="T11" fmla="*/ 0 60000 65536"/>
                    <a:gd name="T12" fmla="*/ 0 w 60"/>
                    <a:gd name="T13" fmla="*/ 0 h 60"/>
                    <a:gd name="T14" fmla="*/ 60 w 60"/>
                    <a:gd name="T15" fmla="*/ 60 h 60"/>
                  </a:gdLst>
                  <a:ahLst/>
                  <a:cxnLst>
                    <a:cxn ang="T8">
                      <a:pos x="T0" y="T1"/>
                    </a:cxn>
                    <a:cxn ang="T9">
                      <a:pos x="T2" y="T3"/>
                    </a:cxn>
                    <a:cxn ang="T10">
                      <a:pos x="T4" y="T5"/>
                    </a:cxn>
                    <a:cxn ang="T11">
                      <a:pos x="T6" y="T7"/>
                    </a:cxn>
                  </a:cxnLst>
                  <a:rect l="T12" t="T13" r="T14" b="T15"/>
                  <a:pathLst>
                    <a:path w="60" h="60">
                      <a:moveTo>
                        <a:pt x="60" y="48"/>
                      </a:moveTo>
                      <a:lnTo>
                        <a:pt x="12" y="0"/>
                      </a:lnTo>
                      <a:lnTo>
                        <a:pt x="0" y="60"/>
                      </a:lnTo>
                      <a:lnTo>
                        <a:pt x="60" y="48"/>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grpSp>
        <p:grpSp>
          <p:nvGrpSpPr>
            <p:cNvPr id="11" name="Group 193"/>
            <p:cNvGrpSpPr>
              <a:grpSpLocks/>
            </p:cNvGrpSpPr>
            <p:nvPr/>
          </p:nvGrpSpPr>
          <p:grpSpPr bwMode="auto">
            <a:xfrm>
              <a:off x="6383338" y="4129088"/>
              <a:ext cx="2549525" cy="1035050"/>
              <a:chOff x="4021" y="2601"/>
              <a:chExt cx="1606" cy="652"/>
            </a:xfrm>
          </p:grpSpPr>
          <p:grpSp>
            <p:nvGrpSpPr>
              <p:cNvPr id="12" name="Group 194"/>
              <p:cNvGrpSpPr>
                <a:grpSpLocks/>
              </p:cNvGrpSpPr>
              <p:nvPr/>
            </p:nvGrpSpPr>
            <p:grpSpPr bwMode="auto">
              <a:xfrm>
                <a:off x="4021" y="2830"/>
                <a:ext cx="1606" cy="423"/>
                <a:chOff x="4021" y="2830"/>
                <a:chExt cx="1606" cy="423"/>
              </a:xfrm>
            </p:grpSpPr>
            <p:grpSp>
              <p:nvGrpSpPr>
                <p:cNvPr id="13" name="Group 195"/>
                <p:cNvGrpSpPr>
                  <a:grpSpLocks/>
                </p:cNvGrpSpPr>
                <p:nvPr/>
              </p:nvGrpSpPr>
              <p:grpSpPr bwMode="auto">
                <a:xfrm>
                  <a:off x="4951" y="2830"/>
                  <a:ext cx="241" cy="339"/>
                  <a:chOff x="4951" y="2830"/>
                  <a:chExt cx="241" cy="339"/>
                </a:xfrm>
              </p:grpSpPr>
              <p:grpSp>
                <p:nvGrpSpPr>
                  <p:cNvPr id="14" name="Group 196"/>
                  <p:cNvGrpSpPr>
                    <a:grpSpLocks/>
                  </p:cNvGrpSpPr>
                  <p:nvPr/>
                </p:nvGrpSpPr>
                <p:grpSpPr bwMode="auto">
                  <a:xfrm>
                    <a:off x="4951" y="2879"/>
                    <a:ext cx="60" cy="229"/>
                    <a:chOff x="4951" y="2879"/>
                    <a:chExt cx="60" cy="229"/>
                  </a:xfrm>
                </p:grpSpPr>
                <p:sp>
                  <p:nvSpPr>
                    <p:cNvPr id="7483" name="Freeform 197"/>
                    <p:cNvSpPr>
                      <a:spLocks/>
                    </p:cNvSpPr>
                    <p:nvPr/>
                  </p:nvSpPr>
                  <p:spPr bwMode="auto">
                    <a:xfrm>
                      <a:off x="4951" y="2879"/>
                      <a:ext cx="60" cy="229"/>
                    </a:xfrm>
                    <a:custGeom>
                      <a:avLst/>
                      <a:gdLst>
                        <a:gd name="T0" fmla="*/ 12 w 60"/>
                        <a:gd name="T1" fmla="*/ 0 h 229"/>
                        <a:gd name="T2" fmla="*/ 0 w 60"/>
                        <a:gd name="T3" fmla="*/ 12 h 229"/>
                        <a:gd name="T4" fmla="*/ 0 w 60"/>
                        <a:gd name="T5" fmla="*/ 229 h 229"/>
                        <a:gd name="T6" fmla="*/ 48 w 60"/>
                        <a:gd name="T7" fmla="*/ 229 h 229"/>
                        <a:gd name="T8" fmla="*/ 60 w 60"/>
                        <a:gd name="T9" fmla="*/ 217 h 229"/>
                        <a:gd name="T10" fmla="*/ 60 w 60"/>
                        <a:gd name="T11" fmla="*/ 0 h 229"/>
                        <a:gd name="T12" fmla="*/ 12 w 60"/>
                        <a:gd name="T13" fmla="*/ 0 h 229"/>
                        <a:gd name="T14" fmla="*/ 0 60000 65536"/>
                        <a:gd name="T15" fmla="*/ 0 60000 65536"/>
                        <a:gd name="T16" fmla="*/ 0 60000 65536"/>
                        <a:gd name="T17" fmla="*/ 0 60000 65536"/>
                        <a:gd name="T18" fmla="*/ 0 60000 65536"/>
                        <a:gd name="T19" fmla="*/ 0 60000 65536"/>
                        <a:gd name="T20" fmla="*/ 0 60000 65536"/>
                        <a:gd name="T21" fmla="*/ 0 w 60"/>
                        <a:gd name="T22" fmla="*/ 0 h 229"/>
                        <a:gd name="T23" fmla="*/ 60 w 60"/>
                        <a:gd name="T24" fmla="*/ 229 h 2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229">
                          <a:moveTo>
                            <a:pt x="12" y="0"/>
                          </a:moveTo>
                          <a:lnTo>
                            <a:pt x="0" y="12"/>
                          </a:lnTo>
                          <a:lnTo>
                            <a:pt x="0" y="229"/>
                          </a:lnTo>
                          <a:lnTo>
                            <a:pt x="48" y="229"/>
                          </a:lnTo>
                          <a:lnTo>
                            <a:pt x="60" y="217"/>
                          </a:lnTo>
                          <a:lnTo>
                            <a:pt x="60" y="0"/>
                          </a:lnTo>
                          <a:lnTo>
                            <a:pt x="12"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84" name="Freeform 198"/>
                    <p:cNvSpPr>
                      <a:spLocks/>
                    </p:cNvSpPr>
                    <p:nvPr/>
                  </p:nvSpPr>
                  <p:spPr bwMode="auto">
                    <a:xfrm>
                      <a:off x="4951" y="2879"/>
                      <a:ext cx="60" cy="12"/>
                    </a:xfrm>
                    <a:custGeom>
                      <a:avLst/>
                      <a:gdLst>
                        <a:gd name="T0" fmla="*/ 0 w 60"/>
                        <a:gd name="T1" fmla="*/ 12 h 12"/>
                        <a:gd name="T2" fmla="*/ 48 w 60"/>
                        <a:gd name="T3" fmla="*/ 12 h 12"/>
                        <a:gd name="T4" fmla="*/ 60 w 60"/>
                        <a:gd name="T5" fmla="*/ 0 h 12"/>
                        <a:gd name="T6" fmla="*/ 12 w 60"/>
                        <a:gd name="T7" fmla="*/ 0 h 12"/>
                        <a:gd name="T8" fmla="*/ 0 w 60"/>
                        <a:gd name="T9" fmla="*/ 12 h 12"/>
                        <a:gd name="T10" fmla="*/ 0 60000 65536"/>
                        <a:gd name="T11" fmla="*/ 0 60000 65536"/>
                        <a:gd name="T12" fmla="*/ 0 60000 65536"/>
                        <a:gd name="T13" fmla="*/ 0 60000 65536"/>
                        <a:gd name="T14" fmla="*/ 0 60000 65536"/>
                        <a:gd name="T15" fmla="*/ 0 w 60"/>
                        <a:gd name="T16" fmla="*/ 0 h 12"/>
                        <a:gd name="T17" fmla="*/ 60 w 60"/>
                        <a:gd name="T18" fmla="*/ 12 h 12"/>
                      </a:gdLst>
                      <a:ahLst/>
                      <a:cxnLst>
                        <a:cxn ang="T10">
                          <a:pos x="T0" y="T1"/>
                        </a:cxn>
                        <a:cxn ang="T11">
                          <a:pos x="T2" y="T3"/>
                        </a:cxn>
                        <a:cxn ang="T12">
                          <a:pos x="T4" y="T5"/>
                        </a:cxn>
                        <a:cxn ang="T13">
                          <a:pos x="T6" y="T7"/>
                        </a:cxn>
                        <a:cxn ang="T14">
                          <a:pos x="T8" y="T9"/>
                        </a:cxn>
                      </a:cxnLst>
                      <a:rect l="T15" t="T16" r="T17" b="T18"/>
                      <a:pathLst>
                        <a:path w="60" h="12">
                          <a:moveTo>
                            <a:pt x="0" y="12"/>
                          </a:moveTo>
                          <a:lnTo>
                            <a:pt x="48" y="12"/>
                          </a:lnTo>
                          <a:lnTo>
                            <a:pt x="60" y="0"/>
                          </a:lnTo>
                          <a:lnTo>
                            <a:pt x="12" y="0"/>
                          </a:lnTo>
                          <a:lnTo>
                            <a:pt x="0" y="12"/>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85" name="Freeform 199"/>
                    <p:cNvSpPr>
                      <a:spLocks/>
                    </p:cNvSpPr>
                    <p:nvPr/>
                  </p:nvSpPr>
                  <p:spPr bwMode="auto">
                    <a:xfrm>
                      <a:off x="4999" y="2879"/>
                      <a:ext cx="12" cy="229"/>
                    </a:xfrm>
                    <a:custGeom>
                      <a:avLst/>
                      <a:gdLst>
                        <a:gd name="T0" fmla="*/ 0 w 12"/>
                        <a:gd name="T1" fmla="*/ 12 h 229"/>
                        <a:gd name="T2" fmla="*/ 12 w 12"/>
                        <a:gd name="T3" fmla="*/ 0 h 229"/>
                        <a:gd name="T4" fmla="*/ 12 w 12"/>
                        <a:gd name="T5" fmla="*/ 217 h 229"/>
                        <a:gd name="T6" fmla="*/ 0 w 12"/>
                        <a:gd name="T7" fmla="*/ 229 h 229"/>
                        <a:gd name="T8" fmla="*/ 0 w 12"/>
                        <a:gd name="T9" fmla="*/ 12 h 229"/>
                        <a:gd name="T10" fmla="*/ 0 60000 65536"/>
                        <a:gd name="T11" fmla="*/ 0 60000 65536"/>
                        <a:gd name="T12" fmla="*/ 0 60000 65536"/>
                        <a:gd name="T13" fmla="*/ 0 60000 65536"/>
                        <a:gd name="T14" fmla="*/ 0 60000 65536"/>
                        <a:gd name="T15" fmla="*/ 0 w 12"/>
                        <a:gd name="T16" fmla="*/ 0 h 229"/>
                        <a:gd name="T17" fmla="*/ 12 w 12"/>
                        <a:gd name="T18" fmla="*/ 229 h 229"/>
                      </a:gdLst>
                      <a:ahLst/>
                      <a:cxnLst>
                        <a:cxn ang="T10">
                          <a:pos x="T0" y="T1"/>
                        </a:cxn>
                        <a:cxn ang="T11">
                          <a:pos x="T2" y="T3"/>
                        </a:cxn>
                        <a:cxn ang="T12">
                          <a:pos x="T4" y="T5"/>
                        </a:cxn>
                        <a:cxn ang="T13">
                          <a:pos x="T6" y="T7"/>
                        </a:cxn>
                        <a:cxn ang="T14">
                          <a:pos x="T8" y="T9"/>
                        </a:cxn>
                      </a:cxnLst>
                      <a:rect l="T15" t="T16" r="T17" b="T18"/>
                      <a:pathLst>
                        <a:path w="12" h="229">
                          <a:moveTo>
                            <a:pt x="0" y="12"/>
                          </a:moveTo>
                          <a:lnTo>
                            <a:pt x="12" y="0"/>
                          </a:lnTo>
                          <a:lnTo>
                            <a:pt x="12" y="217"/>
                          </a:lnTo>
                          <a:lnTo>
                            <a:pt x="0" y="229"/>
                          </a:lnTo>
                          <a:lnTo>
                            <a:pt x="0" y="12"/>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86" name="Freeform 200"/>
                    <p:cNvSpPr>
                      <a:spLocks/>
                    </p:cNvSpPr>
                    <p:nvPr/>
                  </p:nvSpPr>
                  <p:spPr bwMode="auto">
                    <a:xfrm>
                      <a:off x="4951" y="2879"/>
                      <a:ext cx="60" cy="229"/>
                    </a:xfrm>
                    <a:custGeom>
                      <a:avLst/>
                      <a:gdLst>
                        <a:gd name="T0" fmla="*/ 2147483647 w 5"/>
                        <a:gd name="T1" fmla="*/ 0 h 19"/>
                        <a:gd name="T2" fmla="*/ 0 w 5"/>
                        <a:gd name="T3" fmla="*/ 2147483647 h 19"/>
                        <a:gd name="T4" fmla="*/ 0 w 5"/>
                        <a:gd name="T5" fmla="*/ 2147483647 h 19"/>
                        <a:gd name="T6" fmla="*/ 2147483647 w 5"/>
                        <a:gd name="T7" fmla="*/ 2147483647 h 19"/>
                        <a:gd name="T8" fmla="*/ 2147483647 w 5"/>
                        <a:gd name="T9" fmla="*/ 2147483647 h 19"/>
                        <a:gd name="T10" fmla="*/ 2147483647 w 5"/>
                        <a:gd name="T11" fmla="*/ 0 h 19"/>
                        <a:gd name="T12" fmla="*/ 2147483647 w 5"/>
                        <a:gd name="T13" fmla="*/ 0 h 19"/>
                        <a:gd name="T14" fmla="*/ 0 60000 65536"/>
                        <a:gd name="T15" fmla="*/ 0 60000 65536"/>
                        <a:gd name="T16" fmla="*/ 0 60000 65536"/>
                        <a:gd name="T17" fmla="*/ 0 60000 65536"/>
                        <a:gd name="T18" fmla="*/ 0 60000 65536"/>
                        <a:gd name="T19" fmla="*/ 0 60000 65536"/>
                        <a:gd name="T20" fmla="*/ 0 60000 65536"/>
                        <a:gd name="T21" fmla="*/ 0 w 5"/>
                        <a:gd name="T22" fmla="*/ 0 h 19"/>
                        <a:gd name="T23" fmla="*/ 5 w 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9">
                          <a:moveTo>
                            <a:pt x="1" y="0"/>
                          </a:moveTo>
                          <a:lnTo>
                            <a:pt x="0" y="1"/>
                          </a:lnTo>
                          <a:lnTo>
                            <a:pt x="0" y="19"/>
                          </a:lnTo>
                          <a:lnTo>
                            <a:pt x="4" y="19"/>
                          </a:lnTo>
                          <a:lnTo>
                            <a:pt x="5" y="18"/>
                          </a:lnTo>
                          <a:lnTo>
                            <a:pt x="5" y="0"/>
                          </a:lnTo>
                          <a:lnTo>
                            <a:pt x="1"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87" name="Freeform 201"/>
                    <p:cNvSpPr>
                      <a:spLocks/>
                    </p:cNvSpPr>
                    <p:nvPr/>
                  </p:nvSpPr>
                  <p:spPr bwMode="auto">
                    <a:xfrm>
                      <a:off x="4951" y="2879"/>
                      <a:ext cx="60" cy="12"/>
                    </a:xfrm>
                    <a:custGeom>
                      <a:avLst/>
                      <a:gdLst>
                        <a:gd name="T0" fmla="*/ 0 w 5"/>
                        <a:gd name="T1" fmla="*/ 2147483647 h 1"/>
                        <a:gd name="T2" fmla="*/ 2147483647 w 5"/>
                        <a:gd name="T3" fmla="*/ 2147483647 h 1"/>
                        <a:gd name="T4" fmla="*/ 2147483647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1"/>
                          </a:moveTo>
                          <a:lnTo>
                            <a:pt x="4" y="1"/>
                          </a:lnTo>
                          <a:lnTo>
                            <a:pt x="5"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88" name="Line 202"/>
                    <p:cNvSpPr>
                      <a:spLocks noChangeShapeType="1"/>
                    </p:cNvSpPr>
                    <p:nvPr/>
                  </p:nvSpPr>
                  <p:spPr bwMode="auto">
                    <a:xfrm>
                      <a:off x="4999" y="2891"/>
                      <a:ext cx="1" cy="217"/>
                    </a:xfrm>
                    <a:prstGeom prst="line">
                      <a:avLst/>
                    </a:prstGeom>
                    <a:noFill/>
                    <a:ln w="19050">
                      <a:solidFill>
                        <a:srgbClr val="000000"/>
                      </a:solidFill>
                      <a:round/>
                      <a:headEnd/>
                      <a:tailEnd/>
                    </a:ln>
                  </p:spPr>
                  <p:txBody>
                    <a:bodyPr/>
                    <a:lstStyle/>
                    <a:p>
                      <a:endParaRPr lang="zh-CN" altLang="en-US"/>
                    </a:p>
                  </p:txBody>
                </p:sp>
              </p:grpSp>
              <p:grpSp>
                <p:nvGrpSpPr>
                  <p:cNvPr id="15" name="Group 203"/>
                  <p:cNvGrpSpPr>
                    <a:grpSpLocks/>
                  </p:cNvGrpSpPr>
                  <p:nvPr/>
                </p:nvGrpSpPr>
                <p:grpSpPr bwMode="auto">
                  <a:xfrm>
                    <a:off x="5132" y="2830"/>
                    <a:ext cx="60" cy="230"/>
                    <a:chOff x="5132" y="2830"/>
                    <a:chExt cx="60" cy="230"/>
                  </a:xfrm>
                </p:grpSpPr>
                <p:sp>
                  <p:nvSpPr>
                    <p:cNvPr id="7477" name="Freeform 204"/>
                    <p:cNvSpPr>
                      <a:spLocks/>
                    </p:cNvSpPr>
                    <p:nvPr/>
                  </p:nvSpPr>
                  <p:spPr bwMode="auto">
                    <a:xfrm>
                      <a:off x="5132" y="2830"/>
                      <a:ext cx="60" cy="230"/>
                    </a:xfrm>
                    <a:custGeom>
                      <a:avLst/>
                      <a:gdLst>
                        <a:gd name="T0" fmla="*/ 12 w 60"/>
                        <a:gd name="T1" fmla="*/ 0 h 230"/>
                        <a:gd name="T2" fmla="*/ 0 w 60"/>
                        <a:gd name="T3" fmla="*/ 24 h 230"/>
                        <a:gd name="T4" fmla="*/ 0 w 60"/>
                        <a:gd name="T5" fmla="*/ 230 h 230"/>
                        <a:gd name="T6" fmla="*/ 48 w 60"/>
                        <a:gd name="T7" fmla="*/ 230 h 230"/>
                        <a:gd name="T8" fmla="*/ 60 w 60"/>
                        <a:gd name="T9" fmla="*/ 218 h 230"/>
                        <a:gd name="T10" fmla="*/ 60 w 60"/>
                        <a:gd name="T11" fmla="*/ 0 h 230"/>
                        <a:gd name="T12" fmla="*/ 12 w 60"/>
                        <a:gd name="T13" fmla="*/ 0 h 230"/>
                        <a:gd name="T14" fmla="*/ 0 60000 65536"/>
                        <a:gd name="T15" fmla="*/ 0 60000 65536"/>
                        <a:gd name="T16" fmla="*/ 0 60000 65536"/>
                        <a:gd name="T17" fmla="*/ 0 60000 65536"/>
                        <a:gd name="T18" fmla="*/ 0 60000 65536"/>
                        <a:gd name="T19" fmla="*/ 0 60000 65536"/>
                        <a:gd name="T20" fmla="*/ 0 60000 65536"/>
                        <a:gd name="T21" fmla="*/ 0 w 60"/>
                        <a:gd name="T22" fmla="*/ 0 h 230"/>
                        <a:gd name="T23" fmla="*/ 60 w 60"/>
                        <a:gd name="T24" fmla="*/ 230 h 2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230">
                          <a:moveTo>
                            <a:pt x="12" y="0"/>
                          </a:moveTo>
                          <a:lnTo>
                            <a:pt x="0" y="24"/>
                          </a:lnTo>
                          <a:lnTo>
                            <a:pt x="0" y="230"/>
                          </a:lnTo>
                          <a:lnTo>
                            <a:pt x="48" y="230"/>
                          </a:lnTo>
                          <a:lnTo>
                            <a:pt x="60" y="218"/>
                          </a:lnTo>
                          <a:lnTo>
                            <a:pt x="60" y="0"/>
                          </a:lnTo>
                          <a:lnTo>
                            <a:pt x="12"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78" name="Freeform 205"/>
                    <p:cNvSpPr>
                      <a:spLocks/>
                    </p:cNvSpPr>
                    <p:nvPr/>
                  </p:nvSpPr>
                  <p:spPr bwMode="auto">
                    <a:xfrm>
                      <a:off x="5132" y="2830"/>
                      <a:ext cx="60" cy="24"/>
                    </a:xfrm>
                    <a:custGeom>
                      <a:avLst/>
                      <a:gdLst>
                        <a:gd name="T0" fmla="*/ 0 w 60"/>
                        <a:gd name="T1" fmla="*/ 24 h 24"/>
                        <a:gd name="T2" fmla="*/ 48 w 60"/>
                        <a:gd name="T3" fmla="*/ 24 h 24"/>
                        <a:gd name="T4" fmla="*/ 60 w 60"/>
                        <a:gd name="T5" fmla="*/ 0 h 24"/>
                        <a:gd name="T6" fmla="*/ 12 w 60"/>
                        <a:gd name="T7" fmla="*/ 0 h 24"/>
                        <a:gd name="T8" fmla="*/ 0 w 60"/>
                        <a:gd name="T9" fmla="*/ 24 h 24"/>
                        <a:gd name="T10" fmla="*/ 0 60000 65536"/>
                        <a:gd name="T11" fmla="*/ 0 60000 65536"/>
                        <a:gd name="T12" fmla="*/ 0 60000 65536"/>
                        <a:gd name="T13" fmla="*/ 0 60000 65536"/>
                        <a:gd name="T14" fmla="*/ 0 60000 65536"/>
                        <a:gd name="T15" fmla="*/ 0 w 60"/>
                        <a:gd name="T16" fmla="*/ 0 h 24"/>
                        <a:gd name="T17" fmla="*/ 60 w 60"/>
                        <a:gd name="T18" fmla="*/ 24 h 24"/>
                      </a:gdLst>
                      <a:ahLst/>
                      <a:cxnLst>
                        <a:cxn ang="T10">
                          <a:pos x="T0" y="T1"/>
                        </a:cxn>
                        <a:cxn ang="T11">
                          <a:pos x="T2" y="T3"/>
                        </a:cxn>
                        <a:cxn ang="T12">
                          <a:pos x="T4" y="T5"/>
                        </a:cxn>
                        <a:cxn ang="T13">
                          <a:pos x="T6" y="T7"/>
                        </a:cxn>
                        <a:cxn ang="T14">
                          <a:pos x="T8" y="T9"/>
                        </a:cxn>
                      </a:cxnLst>
                      <a:rect l="T15" t="T16" r="T17" b="T18"/>
                      <a:pathLst>
                        <a:path w="60" h="24">
                          <a:moveTo>
                            <a:pt x="0" y="24"/>
                          </a:moveTo>
                          <a:lnTo>
                            <a:pt x="48" y="24"/>
                          </a:lnTo>
                          <a:lnTo>
                            <a:pt x="60" y="0"/>
                          </a:lnTo>
                          <a:lnTo>
                            <a:pt x="12" y="0"/>
                          </a:lnTo>
                          <a:lnTo>
                            <a:pt x="0" y="24"/>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79" name="Freeform 206"/>
                    <p:cNvSpPr>
                      <a:spLocks/>
                    </p:cNvSpPr>
                    <p:nvPr/>
                  </p:nvSpPr>
                  <p:spPr bwMode="auto">
                    <a:xfrm>
                      <a:off x="5180" y="2830"/>
                      <a:ext cx="12" cy="230"/>
                    </a:xfrm>
                    <a:custGeom>
                      <a:avLst/>
                      <a:gdLst>
                        <a:gd name="T0" fmla="*/ 0 w 12"/>
                        <a:gd name="T1" fmla="*/ 24 h 230"/>
                        <a:gd name="T2" fmla="*/ 12 w 12"/>
                        <a:gd name="T3" fmla="*/ 0 h 230"/>
                        <a:gd name="T4" fmla="*/ 12 w 12"/>
                        <a:gd name="T5" fmla="*/ 218 h 230"/>
                        <a:gd name="T6" fmla="*/ 0 w 12"/>
                        <a:gd name="T7" fmla="*/ 230 h 230"/>
                        <a:gd name="T8" fmla="*/ 0 w 12"/>
                        <a:gd name="T9" fmla="*/ 24 h 230"/>
                        <a:gd name="T10" fmla="*/ 0 60000 65536"/>
                        <a:gd name="T11" fmla="*/ 0 60000 65536"/>
                        <a:gd name="T12" fmla="*/ 0 60000 65536"/>
                        <a:gd name="T13" fmla="*/ 0 60000 65536"/>
                        <a:gd name="T14" fmla="*/ 0 60000 65536"/>
                        <a:gd name="T15" fmla="*/ 0 w 12"/>
                        <a:gd name="T16" fmla="*/ 0 h 230"/>
                        <a:gd name="T17" fmla="*/ 12 w 12"/>
                        <a:gd name="T18" fmla="*/ 230 h 230"/>
                      </a:gdLst>
                      <a:ahLst/>
                      <a:cxnLst>
                        <a:cxn ang="T10">
                          <a:pos x="T0" y="T1"/>
                        </a:cxn>
                        <a:cxn ang="T11">
                          <a:pos x="T2" y="T3"/>
                        </a:cxn>
                        <a:cxn ang="T12">
                          <a:pos x="T4" y="T5"/>
                        </a:cxn>
                        <a:cxn ang="T13">
                          <a:pos x="T6" y="T7"/>
                        </a:cxn>
                        <a:cxn ang="T14">
                          <a:pos x="T8" y="T9"/>
                        </a:cxn>
                      </a:cxnLst>
                      <a:rect l="T15" t="T16" r="T17" b="T18"/>
                      <a:pathLst>
                        <a:path w="12" h="230">
                          <a:moveTo>
                            <a:pt x="0" y="24"/>
                          </a:moveTo>
                          <a:lnTo>
                            <a:pt x="12" y="0"/>
                          </a:lnTo>
                          <a:lnTo>
                            <a:pt x="12" y="218"/>
                          </a:lnTo>
                          <a:lnTo>
                            <a:pt x="0" y="230"/>
                          </a:lnTo>
                          <a:lnTo>
                            <a:pt x="0" y="24"/>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80" name="Freeform 207"/>
                    <p:cNvSpPr>
                      <a:spLocks/>
                    </p:cNvSpPr>
                    <p:nvPr/>
                  </p:nvSpPr>
                  <p:spPr bwMode="auto">
                    <a:xfrm>
                      <a:off x="5132" y="2830"/>
                      <a:ext cx="60" cy="230"/>
                    </a:xfrm>
                    <a:custGeom>
                      <a:avLst/>
                      <a:gdLst>
                        <a:gd name="T0" fmla="*/ 2147483647 w 5"/>
                        <a:gd name="T1" fmla="*/ 0 h 19"/>
                        <a:gd name="T2" fmla="*/ 0 w 5"/>
                        <a:gd name="T3" fmla="*/ 2147483647 h 19"/>
                        <a:gd name="T4" fmla="*/ 0 w 5"/>
                        <a:gd name="T5" fmla="*/ 2147483647 h 19"/>
                        <a:gd name="T6" fmla="*/ 2147483647 w 5"/>
                        <a:gd name="T7" fmla="*/ 2147483647 h 19"/>
                        <a:gd name="T8" fmla="*/ 2147483647 w 5"/>
                        <a:gd name="T9" fmla="*/ 2147483647 h 19"/>
                        <a:gd name="T10" fmla="*/ 2147483647 w 5"/>
                        <a:gd name="T11" fmla="*/ 0 h 19"/>
                        <a:gd name="T12" fmla="*/ 2147483647 w 5"/>
                        <a:gd name="T13" fmla="*/ 0 h 19"/>
                        <a:gd name="T14" fmla="*/ 0 60000 65536"/>
                        <a:gd name="T15" fmla="*/ 0 60000 65536"/>
                        <a:gd name="T16" fmla="*/ 0 60000 65536"/>
                        <a:gd name="T17" fmla="*/ 0 60000 65536"/>
                        <a:gd name="T18" fmla="*/ 0 60000 65536"/>
                        <a:gd name="T19" fmla="*/ 0 60000 65536"/>
                        <a:gd name="T20" fmla="*/ 0 60000 65536"/>
                        <a:gd name="T21" fmla="*/ 0 w 5"/>
                        <a:gd name="T22" fmla="*/ 0 h 19"/>
                        <a:gd name="T23" fmla="*/ 5 w 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9">
                          <a:moveTo>
                            <a:pt x="1" y="0"/>
                          </a:moveTo>
                          <a:lnTo>
                            <a:pt x="0" y="2"/>
                          </a:lnTo>
                          <a:lnTo>
                            <a:pt x="0" y="19"/>
                          </a:lnTo>
                          <a:lnTo>
                            <a:pt x="4" y="19"/>
                          </a:lnTo>
                          <a:lnTo>
                            <a:pt x="5" y="18"/>
                          </a:lnTo>
                          <a:lnTo>
                            <a:pt x="5" y="0"/>
                          </a:lnTo>
                          <a:lnTo>
                            <a:pt x="1"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81" name="Freeform 208"/>
                    <p:cNvSpPr>
                      <a:spLocks/>
                    </p:cNvSpPr>
                    <p:nvPr/>
                  </p:nvSpPr>
                  <p:spPr bwMode="auto">
                    <a:xfrm>
                      <a:off x="5132" y="2830"/>
                      <a:ext cx="60" cy="24"/>
                    </a:xfrm>
                    <a:custGeom>
                      <a:avLst/>
                      <a:gdLst>
                        <a:gd name="T0" fmla="*/ 0 w 5"/>
                        <a:gd name="T1" fmla="*/ 2147483647 h 2"/>
                        <a:gd name="T2" fmla="*/ 2147483647 w 5"/>
                        <a:gd name="T3" fmla="*/ 2147483647 h 2"/>
                        <a:gd name="T4" fmla="*/ 2147483647 w 5"/>
                        <a:gd name="T5" fmla="*/ 0 h 2"/>
                        <a:gd name="T6" fmla="*/ 0 60000 65536"/>
                        <a:gd name="T7" fmla="*/ 0 60000 65536"/>
                        <a:gd name="T8" fmla="*/ 0 60000 65536"/>
                        <a:gd name="T9" fmla="*/ 0 w 5"/>
                        <a:gd name="T10" fmla="*/ 0 h 2"/>
                        <a:gd name="T11" fmla="*/ 5 w 5"/>
                        <a:gd name="T12" fmla="*/ 2 h 2"/>
                      </a:gdLst>
                      <a:ahLst/>
                      <a:cxnLst>
                        <a:cxn ang="T6">
                          <a:pos x="T0" y="T1"/>
                        </a:cxn>
                        <a:cxn ang="T7">
                          <a:pos x="T2" y="T3"/>
                        </a:cxn>
                        <a:cxn ang="T8">
                          <a:pos x="T4" y="T5"/>
                        </a:cxn>
                      </a:cxnLst>
                      <a:rect l="T9" t="T10" r="T11" b="T12"/>
                      <a:pathLst>
                        <a:path w="5" h="2">
                          <a:moveTo>
                            <a:pt x="0" y="2"/>
                          </a:moveTo>
                          <a:lnTo>
                            <a:pt x="4" y="2"/>
                          </a:lnTo>
                          <a:lnTo>
                            <a:pt x="5"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82" name="Line 209"/>
                    <p:cNvSpPr>
                      <a:spLocks noChangeShapeType="1"/>
                    </p:cNvSpPr>
                    <p:nvPr/>
                  </p:nvSpPr>
                  <p:spPr bwMode="auto">
                    <a:xfrm>
                      <a:off x="5180" y="2854"/>
                      <a:ext cx="1" cy="206"/>
                    </a:xfrm>
                    <a:prstGeom prst="line">
                      <a:avLst/>
                    </a:prstGeom>
                    <a:noFill/>
                    <a:ln w="19050">
                      <a:solidFill>
                        <a:srgbClr val="000000"/>
                      </a:solidFill>
                      <a:round/>
                      <a:headEnd/>
                      <a:tailEnd/>
                    </a:ln>
                  </p:spPr>
                  <p:txBody>
                    <a:bodyPr/>
                    <a:lstStyle/>
                    <a:p>
                      <a:endParaRPr lang="zh-CN" altLang="en-US"/>
                    </a:p>
                  </p:txBody>
                </p:sp>
              </p:grpSp>
              <p:grpSp>
                <p:nvGrpSpPr>
                  <p:cNvPr id="16" name="Group 210"/>
                  <p:cNvGrpSpPr>
                    <a:grpSpLocks/>
                  </p:cNvGrpSpPr>
                  <p:nvPr/>
                </p:nvGrpSpPr>
                <p:grpSpPr bwMode="auto">
                  <a:xfrm>
                    <a:off x="5108" y="2927"/>
                    <a:ext cx="60" cy="230"/>
                    <a:chOff x="5108" y="2927"/>
                    <a:chExt cx="60" cy="230"/>
                  </a:xfrm>
                </p:grpSpPr>
                <p:sp>
                  <p:nvSpPr>
                    <p:cNvPr id="7471" name="Freeform 211"/>
                    <p:cNvSpPr>
                      <a:spLocks/>
                    </p:cNvSpPr>
                    <p:nvPr/>
                  </p:nvSpPr>
                  <p:spPr bwMode="auto">
                    <a:xfrm>
                      <a:off x="5108" y="2927"/>
                      <a:ext cx="60" cy="230"/>
                    </a:xfrm>
                    <a:custGeom>
                      <a:avLst/>
                      <a:gdLst>
                        <a:gd name="T0" fmla="*/ 12 w 60"/>
                        <a:gd name="T1" fmla="*/ 0 h 230"/>
                        <a:gd name="T2" fmla="*/ 0 w 60"/>
                        <a:gd name="T3" fmla="*/ 24 h 230"/>
                        <a:gd name="T4" fmla="*/ 0 w 60"/>
                        <a:gd name="T5" fmla="*/ 230 h 230"/>
                        <a:gd name="T6" fmla="*/ 36 w 60"/>
                        <a:gd name="T7" fmla="*/ 230 h 230"/>
                        <a:gd name="T8" fmla="*/ 60 w 60"/>
                        <a:gd name="T9" fmla="*/ 218 h 230"/>
                        <a:gd name="T10" fmla="*/ 60 w 60"/>
                        <a:gd name="T11" fmla="*/ 0 h 230"/>
                        <a:gd name="T12" fmla="*/ 12 w 60"/>
                        <a:gd name="T13" fmla="*/ 0 h 230"/>
                        <a:gd name="T14" fmla="*/ 0 60000 65536"/>
                        <a:gd name="T15" fmla="*/ 0 60000 65536"/>
                        <a:gd name="T16" fmla="*/ 0 60000 65536"/>
                        <a:gd name="T17" fmla="*/ 0 60000 65536"/>
                        <a:gd name="T18" fmla="*/ 0 60000 65536"/>
                        <a:gd name="T19" fmla="*/ 0 60000 65536"/>
                        <a:gd name="T20" fmla="*/ 0 60000 65536"/>
                        <a:gd name="T21" fmla="*/ 0 w 60"/>
                        <a:gd name="T22" fmla="*/ 0 h 230"/>
                        <a:gd name="T23" fmla="*/ 60 w 60"/>
                        <a:gd name="T24" fmla="*/ 230 h 2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230">
                          <a:moveTo>
                            <a:pt x="12" y="0"/>
                          </a:moveTo>
                          <a:lnTo>
                            <a:pt x="0" y="24"/>
                          </a:lnTo>
                          <a:lnTo>
                            <a:pt x="0" y="230"/>
                          </a:lnTo>
                          <a:lnTo>
                            <a:pt x="36" y="230"/>
                          </a:lnTo>
                          <a:lnTo>
                            <a:pt x="60" y="218"/>
                          </a:lnTo>
                          <a:lnTo>
                            <a:pt x="60" y="0"/>
                          </a:lnTo>
                          <a:lnTo>
                            <a:pt x="12"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72" name="Freeform 212"/>
                    <p:cNvSpPr>
                      <a:spLocks/>
                    </p:cNvSpPr>
                    <p:nvPr/>
                  </p:nvSpPr>
                  <p:spPr bwMode="auto">
                    <a:xfrm>
                      <a:off x="5108" y="2927"/>
                      <a:ext cx="60" cy="24"/>
                    </a:xfrm>
                    <a:custGeom>
                      <a:avLst/>
                      <a:gdLst>
                        <a:gd name="T0" fmla="*/ 0 w 60"/>
                        <a:gd name="T1" fmla="*/ 24 h 24"/>
                        <a:gd name="T2" fmla="*/ 36 w 60"/>
                        <a:gd name="T3" fmla="*/ 24 h 24"/>
                        <a:gd name="T4" fmla="*/ 60 w 60"/>
                        <a:gd name="T5" fmla="*/ 0 h 24"/>
                        <a:gd name="T6" fmla="*/ 12 w 60"/>
                        <a:gd name="T7" fmla="*/ 0 h 24"/>
                        <a:gd name="T8" fmla="*/ 0 w 60"/>
                        <a:gd name="T9" fmla="*/ 24 h 24"/>
                        <a:gd name="T10" fmla="*/ 0 60000 65536"/>
                        <a:gd name="T11" fmla="*/ 0 60000 65536"/>
                        <a:gd name="T12" fmla="*/ 0 60000 65536"/>
                        <a:gd name="T13" fmla="*/ 0 60000 65536"/>
                        <a:gd name="T14" fmla="*/ 0 60000 65536"/>
                        <a:gd name="T15" fmla="*/ 0 w 60"/>
                        <a:gd name="T16" fmla="*/ 0 h 24"/>
                        <a:gd name="T17" fmla="*/ 60 w 60"/>
                        <a:gd name="T18" fmla="*/ 24 h 24"/>
                      </a:gdLst>
                      <a:ahLst/>
                      <a:cxnLst>
                        <a:cxn ang="T10">
                          <a:pos x="T0" y="T1"/>
                        </a:cxn>
                        <a:cxn ang="T11">
                          <a:pos x="T2" y="T3"/>
                        </a:cxn>
                        <a:cxn ang="T12">
                          <a:pos x="T4" y="T5"/>
                        </a:cxn>
                        <a:cxn ang="T13">
                          <a:pos x="T6" y="T7"/>
                        </a:cxn>
                        <a:cxn ang="T14">
                          <a:pos x="T8" y="T9"/>
                        </a:cxn>
                      </a:cxnLst>
                      <a:rect l="T15" t="T16" r="T17" b="T18"/>
                      <a:pathLst>
                        <a:path w="60" h="24">
                          <a:moveTo>
                            <a:pt x="0" y="24"/>
                          </a:moveTo>
                          <a:lnTo>
                            <a:pt x="36" y="24"/>
                          </a:lnTo>
                          <a:lnTo>
                            <a:pt x="60" y="0"/>
                          </a:lnTo>
                          <a:lnTo>
                            <a:pt x="12" y="0"/>
                          </a:lnTo>
                          <a:lnTo>
                            <a:pt x="0" y="24"/>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73" name="Freeform 213"/>
                    <p:cNvSpPr>
                      <a:spLocks/>
                    </p:cNvSpPr>
                    <p:nvPr/>
                  </p:nvSpPr>
                  <p:spPr bwMode="auto">
                    <a:xfrm>
                      <a:off x="5144" y="2927"/>
                      <a:ext cx="24" cy="230"/>
                    </a:xfrm>
                    <a:custGeom>
                      <a:avLst/>
                      <a:gdLst>
                        <a:gd name="T0" fmla="*/ 0 w 24"/>
                        <a:gd name="T1" fmla="*/ 24 h 230"/>
                        <a:gd name="T2" fmla="*/ 24 w 24"/>
                        <a:gd name="T3" fmla="*/ 0 h 230"/>
                        <a:gd name="T4" fmla="*/ 24 w 24"/>
                        <a:gd name="T5" fmla="*/ 218 h 230"/>
                        <a:gd name="T6" fmla="*/ 0 w 24"/>
                        <a:gd name="T7" fmla="*/ 230 h 230"/>
                        <a:gd name="T8" fmla="*/ 0 w 24"/>
                        <a:gd name="T9" fmla="*/ 24 h 230"/>
                        <a:gd name="T10" fmla="*/ 0 60000 65536"/>
                        <a:gd name="T11" fmla="*/ 0 60000 65536"/>
                        <a:gd name="T12" fmla="*/ 0 60000 65536"/>
                        <a:gd name="T13" fmla="*/ 0 60000 65536"/>
                        <a:gd name="T14" fmla="*/ 0 60000 65536"/>
                        <a:gd name="T15" fmla="*/ 0 w 24"/>
                        <a:gd name="T16" fmla="*/ 0 h 230"/>
                        <a:gd name="T17" fmla="*/ 24 w 24"/>
                        <a:gd name="T18" fmla="*/ 230 h 230"/>
                      </a:gdLst>
                      <a:ahLst/>
                      <a:cxnLst>
                        <a:cxn ang="T10">
                          <a:pos x="T0" y="T1"/>
                        </a:cxn>
                        <a:cxn ang="T11">
                          <a:pos x="T2" y="T3"/>
                        </a:cxn>
                        <a:cxn ang="T12">
                          <a:pos x="T4" y="T5"/>
                        </a:cxn>
                        <a:cxn ang="T13">
                          <a:pos x="T6" y="T7"/>
                        </a:cxn>
                        <a:cxn ang="T14">
                          <a:pos x="T8" y="T9"/>
                        </a:cxn>
                      </a:cxnLst>
                      <a:rect l="T15" t="T16" r="T17" b="T18"/>
                      <a:pathLst>
                        <a:path w="24" h="230">
                          <a:moveTo>
                            <a:pt x="0" y="24"/>
                          </a:moveTo>
                          <a:lnTo>
                            <a:pt x="24" y="0"/>
                          </a:lnTo>
                          <a:lnTo>
                            <a:pt x="24" y="218"/>
                          </a:lnTo>
                          <a:lnTo>
                            <a:pt x="0" y="230"/>
                          </a:lnTo>
                          <a:lnTo>
                            <a:pt x="0" y="24"/>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74" name="Freeform 214"/>
                    <p:cNvSpPr>
                      <a:spLocks/>
                    </p:cNvSpPr>
                    <p:nvPr/>
                  </p:nvSpPr>
                  <p:spPr bwMode="auto">
                    <a:xfrm>
                      <a:off x="5108" y="2927"/>
                      <a:ext cx="60" cy="230"/>
                    </a:xfrm>
                    <a:custGeom>
                      <a:avLst/>
                      <a:gdLst>
                        <a:gd name="T0" fmla="*/ 2147483647 w 5"/>
                        <a:gd name="T1" fmla="*/ 0 h 19"/>
                        <a:gd name="T2" fmla="*/ 0 w 5"/>
                        <a:gd name="T3" fmla="*/ 2147483647 h 19"/>
                        <a:gd name="T4" fmla="*/ 0 w 5"/>
                        <a:gd name="T5" fmla="*/ 2147483647 h 19"/>
                        <a:gd name="T6" fmla="*/ 2147483647 w 5"/>
                        <a:gd name="T7" fmla="*/ 2147483647 h 19"/>
                        <a:gd name="T8" fmla="*/ 2147483647 w 5"/>
                        <a:gd name="T9" fmla="*/ 2147483647 h 19"/>
                        <a:gd name="T10" fmla="*/ 2147483647 w 5"/>
                        <a:gd name="T11" fmla="*/ 0 h 19"/>
                        <a:gd name="T12" fmla="*/ 2147483647 w 5"/>
                        <a:gd name="T13" fmla="*/ 0 h 19"/>
                        <a:gd name="T14" fmla="*/ 0 60000 65536"/>
                        <a:gd name="T15" fmla="*/ 0 60000 65536"/>
                        <a:gd name="T16" fmla="*/ 0 60000 65536"/>
                        <a:gd name="T17" fmla="*/ 0 60000 65536"/>
                        <a:gd name="T18" fmla="*/ 0 60000 65536"/>
                        <a:gd name="T19" fmla="*/ 0 60000 65536"/>
                        <a:gd name="T20" fmla="*/ 0 60000 65536"/>
                        <a:gd name="T21" fmla="*/ 0 w 5"/>
                        <a:gd name="T22" fmla="*/ 0 h 19"/>
                        <a:gd name="T23" fmla="*/ 5 w 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9">
                          <a:moveTo>
                            <a:pt x="1" y="0"/>
                          </a:moveTo>
                          <a:lnTo>
                            <a:pt x="0" y="2"/>
                          </a:lnTo>
                          <a:lnTo>
                            <a:pt x="0" y="19"/>
                          </a:lnTo>
                          <a:lnTo>
                            <a:pt x="3" y="19"/>
                          </a:lnTo>
                          <a:lnTo>
                            <a:pt x="5" y="18"/>
                          </a:lnTo>
                          <a:lnTo>
                            <a:pt x="5" y="0"/>
                          </a:lnTo>
                          <a:lnTo>
                            <a:pt x="1"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75" name="Freeform 215"/>
                    <p:cNvSpPr>
                      <a:spLocks/>
                    </p:cNvSpPr>
                    <p:nvPr/>
                  </p:nvSpPr>
                  <p:spPr bwMode="auto">
                    <a:xfrm>
                      <a:off x="5108" y="2927"/>
                      <a:ext cx="60" cy="24"/>
                    </a:xfrm>
                    <a:custGeom>
                      <a:avLst/>
                      <a:gdLst>
                        <a:gd name="T0" fmla="*/ 0 w 5"/>
                        <a:gd name="T1" fmla="*/ 2147483647 h 2"/>
                        <a:gd name="T2" fmla="*/ 2147483647 w 5"/>
                        <a:gd name="T3" fmla="*/ 2147483647 h 2"/>
                        <a:gd name="T4" fmla="*/ 2147483647 w 5"/>
                        <a:gd name="T5" fmla="*/ 0 h 2"/>
                        <a:gd name="T6" fmla="*/ 0 60000 65536"/>
                        <a:gd name="T7" fmla="*/ 0 60000 65536"/>
                        <a:gd name="T8" fmla="*/ 0 60000 65536"/>
                        <a:gd name="T9" fmla="*/ 0 w 5"/>
                        <a:gd name="T10" fmla="*/ 0 h 2"/>
                        <a:gd name="T11" fmla="*/ 5 w 5"/>
                        <a:gd name="T12" fmla="*/ 2 h 2"/>
                      </a:gdLst>
                      <a:ahLst/>
                      <a:cxnLst>
                        <a:cxn ang="T6">
                          <a:pos x="T0" y="T1"/>
                        </a:cxn>
                        <a:cxn ang="T7">
                          <a:pos x="T2" y="T3"/>
                        </a:cxn>
                        <a:cxn ang="T8">
                          <a:pos x="T4" y="T5"/>
                        </a:cxn>
                      </a:cxnLst>
                      <a:rect l="T9" t="T10" r="T11" b="T12"/>
                      <a:pathLst>
                        <a:path w="5" h="2">
                          <a:moveTo>
                            <a:pt x="0" y="2"/>
                          </a:moveTo>
                          <a:lnTo>
                            <a:pt x="3" y="2"/>
                          </a:lnTo>
                          <a:lnTo>
                            <a:pt x="5"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76" name="Line 216"/>
                    <p:cNvSpPr>
                      <a:spLocks noChangeShapeType="1"/>
                    </p:cNvSpPr>
                    <p:nvPr/>
                  </p:nvSpPr>
                  <p:spPr bwMode="auto">
                    <a:xfrm>
                      <a:off x="5144" y="2951"/>
                      <a:ext cx="1" cy="206"/>
                    </a:xfrm>
                    <a:prstGeom prst="line">
                      <a:avLst/>
                    </a:prstGeom>
                    <a:noFill/>
                    <a:ln w="19050">
                      <a:solidFill>
                        <a:srgbClr val="000000"/>
                      </a:solidFill>
                      <a:round/>
                      <a:headEnd/>
                      <a:tailEnd/>
                    </a:ln>
                  </p:spPr>
                  <p:txBody>
                    <a:bodyPr/>
                    <a:lstStyle/>
                    <a:p>
                      <a:endParaRPr lang="zh-CN" altLang="en-US"/>
                    </a:p>
                  </p:txBody>
                </p:sp>
              </p:grpSp>
              <p:grpSp>
                <p:nvGrpSpPr>
                  <p:cNvPr id="17" name="Group 217"/>
                  <p:cNvGrpSpPr>
                    <a:grpSpLocks/>
                  </p:cNvGrpSpPr>
                  <p:nvPr/>
                </p:nvGrpSpPr>
                <p:grpSpPr bwMode="auto">
                  <a:xfrm>
                    <a:off x="4987" y="2939"/>
                    <a:ext cx="61" cy="230"/>
                    <a:chOff x="4987" y="2939"/>
                    <a:chExt cx="61" cy="230"/>
                  </a:xfrm>
                </p:grpSpPr>
                <p:sp>
                  <p:nvSpPr>
                    <p:cNvPr id="7465" name="Freeform 218"/>
                    <p:cNvSpPr>
                      <a:spLocks/>
                    </p:cNvSpPr>
                    <p:nvPr/>
                  </p:nvSpPr>
                  <p:spPr bwMode="auto">
                    <a:xfrm>
                      <a:off x="4987" y="2939"/>
                      <a:ext cx="61" cy="230"/>
                    </a:xfrm>
                    <a:custGeom>
                      <a:avLst/>
                      <a:gdLst>
                        <a:gd name="T0" fmla="*/ 12 w 61"/>
                        <a:gd name="T1" fmla="*/ 0 h 230"/>
                        <a:gd name="T2" fmla="*/ 0 w 61"/>
                        <a:gd name="T3" fmla="*/ 12 h 230"/>
                        <a:gd name="T4" fmla="*/ 0 w 61"/>
                        <a:gd name="T5" fmla="*/ 230 h 230"/>
                        <a:gd name="T6" fmla="*/ 48 w 61"/>
                        <a:gd name="T7" fmla="*/ 230 h 230"/>
                        <a:gd name="T8" fmla="*/ 61 w 61"/>
                        <a:gd name="T9" fmla="*/ 218 h 230"/>
                        <a:gd name="T10" fmla="*/ 61 w 61"/>
                        <a:gd name="T11" fmla="*/ 0 h 230"/>
                        <a:gd name="T12" fmla="*/ 12 w 61"/>
                        <a:gd name="T13" fmla="*/ 0 h 230"/>
                        <a:gd name="T14" fmla="*/ 0 60000 65536"/>
                        <a:gd name="T15" fmla="*/ 0 60000 65536"/>
                        <a:gd name="T16" fmla="*/ 0 60000 65536"/>
                        <a:gd name="T17" fmla="*/ 0 60000 65536"/>
                        <a:gd name="T18" fmla="*/ 0 60000 65536"/>
                        <a:gd name="T19" fmla="*/ 0 60000 65536"/>
                        <a:gd name="T20" fmla="*/ 0 60000 65536"/>
                        <a:gd name="T21" fmla="*/ 0 w 61"/>
                        <a:gd name="T22" fmla="*/ 0 h 230"/>
                        <a:gd name="T23" fmla="*/ 61 w 61"/>
                        <a:gd name="T24" fmla="*/ 230 h 2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30">
                          <a:moveTo>
                            <a:pt x="12" y="0"/>
                          </a:moveTo>
                          <a:lnTo>
                            <a:pt x="0" y="12"/>
                          </a:lnTo>
                          <a:lnTo>
                            <a:pt x="0" y="230"/>
                          </a:lnTo>
                          <a:lnTo>
                            <a:pt x="48" y="230"/>
                          </a:lnTo>
                          <a:lnTo>
                            <a:pt x="61" y="218"/>
                          </a:lnTo>
                          <a:lnTo>
                            <a:pt x="61" y="0"/>
                          </a:lnTo>
                          <a:lnTo>
                            <a:pt x="12"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66" name="Freeform 219"/>
                    <p:cNvSpPr>
                      <a:spLocks/>
                    </p:cNvSpPr>
                    <p:nvPr/>
                  </p:nvSpPr>
                  <p:spPr bwMode="auto">
                    <a:xfrm>
                      <a:off x="4987" y="2939"/>
                      <a:ext cx="61" cy="12"/>
                    </a:xfrm>
                    <a:custGeom>
                      <a:avLst/>
                      <a:gdLst>
                        <a:gd name="T0" fmla="*/ 0 w 61"/>
                        <a:gd name="T1" fmla="*/ 12 h 12"/>
                        <a:gd name="T2" fmla="*/ 48 w 61"/>
                        <a:gd name="T3" fmla="*/ 12 h 12"/>
                        <a:gd name="T4" fmla="*/ 61 w 61"/>
                        <a:gd name="T5" fmla="*/ 0 h 12"/>
                        <a:gd name="T6" fmla="*/ 12 w 61"/>
                        <a:gd name="T7" fmla="*/ 0 h 12"/>
                        <a:gd name="T8" fmla="*/ 0 w 61"/>
                        <a:gd name="T9" fmla="*/ 12 h 12"/>
                        <a:gd name="T10" fmla="*/ 0 60000 65536"/>
                        <a:gd name="T11" fmla="*/ 0 60000 65536"/>
                        <a:gd name="T12" fmla="*/ 0 60000 65536"/>
                        <a:gd name="T13" fmla="*/ 0 60000 65536"/>
                        <a:gd name="T14" fmla="*/ 0 60000 65536"/>
                        <a:gd name="T15" fmla="*/ 0 w 61"/>
                        <a:gd name="T16" fmla="*/ 0 h 12"/>
                        <a:gd name="T17" fmla="*/ 61 w 61"/>
                        <a:gd name="T18" fmla="*/ 12 h 12"/>
                      </a:gdLst>
                      <a:ahLst/>
                      <a:cxnLst>
                        <a:cxn ang="T10">
                          <a:pos x="T0" y="T1"/>
                        </a:cxn>
                        <a:cxn ang="T11">
                          <a:pos x="T2" y="T3"/>
                        </a:cxn>
                        <a:cxn ang="T12">
                          <a:pos x="T4" y="T5"/>
                        </a:cxn>
                        <a:cxn ang="T13">
                          <a:pos x="T6" y="T7"/>
                        </a:cxn>
                        <a:cxn ang="T14">
                          <a:pos x="T8" y="T9"/>
                        </a:cxn>
                      </a:cxnLst>
                      <a:rect l="T15" t="T16" r="T17" b="T18"/>
                      <a:pathLst>
                        <a:path w="61" h="12">
                          <a:moveTo>
                            <a:pt x="0" y="12"/>
                          </a:moveTo>
                          <a:lnTo>
                            <a:pt x="48" y="12"/>
                          </a:lnTo>
                          <a:lnTo>
                            <a:pt x="61" y="0"/>
                          </a:lnTo>
                          <a:lnTo>
                            <a:pt x="12" y="0"/>
                          </a:lnTo>
                          <a:lnTo>
                            <a:pt x="0" y="12"/>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67" name="Freeform 220"/>
                    <p:cNvSpPr>
                      <a:spLocks/>
                    </p:cNvSpPr>
                    <p:nvPr/>
                  </p:nvSpPr>
                  <p:spPr bwMode="auto">
                    <a:xfrm>
                      <a:off x="5035" y="2939"/>
                      <a:ext cx="13" cy="230"/>
                    </a:xfrm>
                    <a:custGeom>
                      <a:avLst/>
                      <a:gdLst>
                        <a:gd name="T0" fmla="*/ 0 w 13"/>
                        <a:gd name="T1" fmla="*/ 12 h 230"/>
                        <a:gd name="T2" fmla="*/ 13 w 13"/>
                        <a:gd name="T3" fmla="*/ 0 h 230"/>
                        <a:gd name="T4" fmla="*/ 13 w 13"/>
                        <a:gd name="T5" fmla="*/ 218 h 230"/>
                        <a:gd name="T6" fmla="*/ 0 w 13"/>
                        <a:gd name="T7" fmla="*/ 230 h 230"/>
                        <a:gd name="T8" fmla="*/ 0 w 13"/>
                        <a:gd name="T9" fmla="*/ 12 h 230"/>
                        <a:gd name="T10" fmla="*/ 0 60000 65536"/>
                        <a:gd name="T11" fmla="*/ 0 60000 65536"/>
                        <a:gd name="T12" fmla="*/ 0 60000 65536"/>
                        <a:gd name="T13" fmla="*/ 0 60000 65536"/>
                        <a:gd name="T14" fmla="*/ 0 60000 65536"/>
                        <a:gd name="T15" fmla="*/ 0 w 13"/>
                        <a:gd name="T16" fmla="*/ 0 h 230"/>
                        <a:gd name="T17" fmla="*/ 13 w 13"/>
                        <a:gd name="T18" fmla="*/ 230 h 230"/>
                      </a:gdLst>
                      <a:ahLst/>
                      <a:cxnLst>
                        <a:cxn ang="T10">
                          <a:pos x="T0" y="T1"/>
                        </a:cxn>
                        <a:cxn ang="T11">
                          <a:pos x="T2" y="T3"/>
                        </a:cxn>
                        <a:cxn ang="T12">
                          <a:pos x="T4" y="T5"/>
                        </a:cxn>
                        <a:cxn ang="T13">
                          <a:pos x="T6" y="T7"/>
                        </a:cxn>
                        <a:cxn ang="T14">
                          <a:pos x="T8" y="T9"/>
                        </a:cxn>
                      </a:cxnLst>
                      <a:rect l="T15" t="T16" r="T17" b="T18"/>
                      <a:pathLst>
                        <a:path w="13" h="230">
                          <a:moveTo>
                            <a:pt x="0" y="12"/>
                          </a:moveTo>
                          <a:lnTo>
                            <a:pt x="13" y="0"/>
                          </a:lnTo>
                          <a:lnTo>
                            <a:pt x="13" y="218"/>
                          </a:lnTo>
                          <a:lnTo>
                            <a:pt x="0" y="230"/>
                          </a:lnTo>
                          <a:lnTo>
                            <a:pt x="0" y="12"/>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68" name="Freeform 221"/>
                    <p:cNvSpPr>
                      <a:spLocks/>
                    </p:cNvSpPr>
                    <p:nvPr/>
                  </p:nvSpPr>
                  <p:spPr bwMode="auto">
                    <a:xfrm>
                      <a:off x="4987" y="2939"/>
                      <a:ext cx="61" cy="230"/>
                    </a:xfrm>
                    <a:custGeom>
                      <a:avLst/>
                      <a:gdLst>
                        <a:gd name="T0" fmla="*/ 2147483647 w 5"/>
                        <a:gd name="T1" fmla="*/ 0 h 19"/>
                        <a:gd name="T2" fmla="*/ 0 w 5"/>
                        <a:gd name="T3" fmla="*/ 2147483647 h 19"/>
                        <a:gd name="T4" fmla="*/ 0 w 5"/>
                        <a:gd name="T5" fmla="*/ 2147483647 h 19"/>
                        <a:gd name="T6" fmla="*/ 2147483647 w 5"/>
                        <a:gd name="T7" fmla="*/ 2147483647 h 19"/>
                        <a:gd name="T8" fmla="*/ 2147483647 w 5"/>
                        <a:gd name="T9" fmla="*/ 2147483647 h 19"/>
                        <a:gd name="T10" fmla="*/ 2147483647 w 5"/>
                        <a:gd name="T11" fmla="*/ 0 h 19"/>
                        <a:gd name="T12" fmla="*/ 2147483647 w 5"/>
                        <a:gd name="T13" fmla="*/ 0 h 19"/>
                        <a:gd name="T14" fmla="*/ 0 60000 65536"/>
                        <a:gd name="T15" fmla="*/ 0 60000 65536"/>
                        <a:gd name="T16" fmla="*/ 0 60000 65536"/>
                        <a:gd name="T17" fmla="*/ 0 60000 65536"/>
                        <a:gd name="T18" fmla="*/ 0 60000 65536"/>
                        <a:gd name="T19" fmla="*/ 0 60000 65536"/>
                        <a:gd name="T20" fmla="*/ 0 60000 65536"/>
                        <a:gd name="T21" fmla="*/ 0 w 5"/>
                        <a:gd name="T22" fmla="*/ 0 h 19"/>
                        <a:gd name="T23" fmla="*/ 5 w 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9">
                          <a:moveTo>
                            <a:pt x="1" y="0"/>
                          </a:moveTo>
                          <a:lnTo>
                            <a:pt x="0" y="1"/>
                          </a:lnTo>
                          <a:lnTo>
                            <a:pt x="0" y="19"/>
                          </a:lnTo>
                          <a:lnTo>
                            <a:pt x="4" y="19"/>
                          </a:lnTo>
                          <a:lnTo>
                            <a:pt x="5" y="18"/>
                          </a:lnTo>
                          <a:lnTo>
                            <a:pt x="5" y="0"/>
                          </a:lnTo>
                          <a:lnTo>
                            <a:pt x="1"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69" name="Freeform 222"/>
                    <p:cNvSpPr>
                      <a:spLocks/>
                    </p:cNvSpPr>
                    <p:nvPr/>
                  </p:nvSpPr>
                  <p:spPr bwMode="auto">
                    <a:xfrm>
                      <a:off x="4987" y="2939"/>
                      <a:ext cx="61" cy="12"/>
                    </a:xfrm>
                    <a:custGeom>
                      <a:avLst/>
                      <a:gdLst>
                        <a:gd name="T0" fmla="*/ 0 w 5"/>
                        <a:gd name="T1" fmla="*/ 2147483647 h 1"/>
                        <a:gd name="T2" fmla="*/ 2147483647 w 5"/>
                        <a:gd name="T3" fmla="*/ 2147483647 h 1"/>
                        <a:gd name="T4" fmla="*/ 2147483647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1"/>
                          </a:moveTo>
                          <a:lnTo>
                            <a:pt x="4" y="1"/>
                          </a:lnTo>
                          <a:lnTo>
                            <a:pt x="5"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70" name="Line 223"/>
                    <p:cNvSpPr>
                      <a:spLocks noChangeShapeType="1"/>
                    </p:cNvSpPr>
                    <p:nvPr/>
                  </p:nvSpPr>
                  <p:spPr bwMode="auto">
                    <a:xfrm>
                      <a:off x="5035" y="2951"/>
                      <a:ext cx="1" cy="218"/>
                    </a:xfrm>
                    <a:prstGeom prst="line">
                      <a:avLst/>
                    </a:prstGeom>
                    <a:noFill/>
                    <a:ln w="19050">
                      <a:solidFill>
                        <a:srgbClr val="000000"/>
                      </a:solidFill>
                      <a:round/>
                      <a:headEnd/>
                      <a:tailEnd/>
                    </a:ln>
                  </p:spPr>
                  <p:txBody>
                    <a:bodyPr/>
                    <a:lstStyle/>
                    <a:p>
                      <a:endParaRPr lang="zh-CN" altLang="en-US"/>
                    </a:p>
                  </p:txBody>
                </p:sp>
              </p:grpSp>
            </p:grpSp>
            <p:grpSp>
              <p:nvGrpSpPr>
                <p:cNvPr id="18" name="Group 224"/>
                <p:cNvGrpSpPr>
                  <a:grpSpLocks/>
                </p:cNvGrpSpPr>
                <p:nvPr/>
              </p:nvGrpSpPr>
              <p:grpSpPr bwMode="auto">
                <a:xfrm>
                  <a:off x="5374" y="2891"/>
                  <a:ext cx="253" cy="362"/>
                  <a:chOff x="5374" y="2891"/>
                  <a:chExt cx="253" cy="362"/>
                </a:xfrm>
              </p:grpSpPr>
              <p:sp>
                <p:nvSpPr>
                  <p:cNvPr id="7443" name="Freeform 225"/>
                  <p:cNvSpPr>
                    <a:spLocks/>
                  </p:cNvSpPr>
                  <p:nvPr/>
                </p:nvSpPr>
                <p:spPr bwMode="auto">
                  <a:xfrm>
                    <a:off x="5374" y="2891"/>
                    <a:ext cx="253" cy="157"/>
                  </a:xfrm>
                  <a:custGeom>
                    <a:avLst/>
                    <a:gdLst>
                      <a:gd name="T0" fmla="*/ 0 w 21"/>
                      <a:gd name="T1" fmla="*/ 2147483647 h 13"/>
                      <a:gd name="T2" fmla="*/ 2147483647 w 21"/>
                      <a:gd name="T3" fmla="*/ 0 h 13"/>
                      <a:gd name="T4" fmla="*/ 2147483647 w 21"/>
                      <a:gd name="T5" fmla="*/ 2147483647 h 13"/>
                      <a:gd name="T6" fmla="*/ 2147483647 w 21"/>
                      <a:gd name="T7" fmla="*/ 2147483647 h 13"/>
                      <a:gd name="T8" fmla="*/ 0 w 21"/>
                      <a:gd name="T9" fmla="*/ 2147483647 h 13"/>
                      <a:gd name="T10" fmla="*/ 0 w 21"/>
                      <a:gd name="T11" fmla="*/ 2147483647 h 13"/>
                      <a:gd name="T12" fmla="*/ 0 60000 65536"/>
                      <a:gd name="T13" fmla="*/ 0 60000 65536"/>
                      <a:gd name="T14" fmla="*/ 0 60000 65536"/>
                      <a:gd name="T15" fmla="*/ 0 60000 65536"/>
                      <a:gd name="T16" fmla="*/ 0 60000 65536"/>
                      <a:gd name="T17" fmla="*/ 0 60000 65536"/>
                      <a:gd name="T18" fmla="*/ 0 w 21"/>
                      <a:gd name="T19" fmla="*/ 0 h 13"/>
                      <a:gd name="T20" fmla="*/ 21 w 2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1" h="13">
                        <a:moveTo>
                          <a:pt x="0" y="7"/>
                        </a:moveTo>
                        <a:cubicBezTo>
                          <a:pt x="0" y="3"/>
                          <a:pt x="5" y="0"/>
                          <a:pt x="11" y="0"/>
                        </a:cubicBezTo>
                        <a:cubicBezTo>
                          <a:pt x="17" y="0"/>
                          <a:pt x="21" y="3"/>
                          <a:pt x="21" y="7"/>
                        </a:cubicBezTo>
                        <a:lnTo>
                          <a:pt x="21" y="13"/>
                        </a:lnTo>
                        <a:lnTo>
                          <a:pt x="0" y="13"/>
                        </a:lnTo>
                        <a:lnTo>
                          <a:pt x="0" y="7"/>
                        </a:lnTo>
                        <a:close/>
                      </a:path>
                    </a:pathLst>
                  </a:custGeom>
                  <a:solidFill>
                    <a:srgbClr val="FFFFFF"/>
                  </a:solid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grpSp>
                <p:nvGrpSpPr>
                  <p:cNvPr id="19" name="Group 226"/>
                  <p:cNvGrpSpPr>
                    <a:grpSpLocks/>
                  </p:cNvGrpSpPr>
                  <p:nvPr/>
                </p:nvGrpSpPr>
                <p:grpSpPr bwMode="auto">
                  <a:xfrm>
                    <a:off x="5410" y="2963"/>
                    <a:ext cx="205" cy="290"/>
                    <a:chOff x="5410" y="2963"/>
                    <a:chExt cx="205" cy="290"/>
                  </a:xfrm>
                </p:grpSpPr>
                <p:grpSp>
                  <p:nvGrpSpPr>
                    <p:cNvPr id="20" name="Group 227"/>
                    <p:cNvGrpSpPr>
                      <a:grpSpLocks/>
                    </p:cNvGrpSpPr>
                    <p:nvPr/>
                  </p:nvGrpSpPr>
                  <p:grpSpPr bwMode="auto">
                    <a:xfrm>
                      <a:off x="5410" y="2963"/>
                      <a:ext cx="205" cy="290"/>
                      <a:chOff x="5410" y="2963"/>
                      <a:chExt cx="205" cy="290"/>
                    </a:xfrm>
                  </p:grpSpPr>
                  <p:sp>
                    <p:nvSpPr>
                      <p:cNvPr id="7449" name="Rectangle 228"/>
                      <p:cNvSpPr>
                        <a:spLocks noChangeArrowheads="1"/>
                      </p:cNvSpPr>
                      <p:nvPr/>
                    </p:nvSpPr>
                    <p:spPr bwMode="auto">
                      <a:xfrm>
                        <a:off x="5410" y="2963"/>
                        <a:ext cx="12" cy="290"/>
                      </a:xfrm>
                      <a:prstGeom prst="rect">
                        <a:avLst/>
                      </a:prstGeom>
                      <a:solidFill>
                        <a:srgbClr val="FEFEFE"/>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0" name="Rectangle 229"/>
                      <p:cNvSpPr>
                        <a:spLocks noChangeArrowheads="1"/>
                      </p:cNvSpPr>
                      <p:nvPr/>
                    </p:nvSpPr>
                    <p:spPr bwMode="auto">
                      <a:xfrm>
                        <a:off x="5422" y="2963"/>
                        <a:ext cx="24" cy="290"/>
                      </a:xfrm>
                      <a:prstGeom prst="rect">
                        <a:avLst/>
                      </a:prstGeom>
                      <a:solidFill>
                        <a:srgbClr val="FDFDFD"/>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1" name="Rectangle 230"/>
                      <p:cNvSpPr>
                        <a:spLocks noChangeArrowheads="1"/>
                      </p:cNvSpPr>
                      <p:nvPr/>
                    </p:nvSpPr>
                    <p:spPr bwMode="auto">
                      <a:xfrm>
                        <a:off x="5446" y="2963"/>
                        <a:ext cx="12" cy="290"/>
                      </a:xfrm>
                      <a:prstGeom prst="rect">
                        <a:avLst/>
                      </a:prstGeom>
                      <a:solidFill>
                        <a:srgbClr val="FAFAFA"/>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2" name="Rectangle 231"/>
                      <p:cNvSpPr>
                        <a:spLocks noChangeArrowheads="1"/>
                      </p:cNvSpPr>
                      <p:nvPr/>
                    </p:nvSpPr>
                    <p:spPr bwMode="auto">
                      <a:xfrm>
                        <a:off x="5458" y="2963"/>
                        <a:ext cx="24" cy="290"/>
                      </a:xfrm>
                      <a:prstGeom prst="rect">
                        <a:avLst/>
                      </a:prstGeom>
                      <a:solidFill>
                        <a:srgbClr val="F7F7F7"/>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3" name="Rectangle 232"/>
                      <p:cNvSpPr>
                        <a:spLocks noChangeArrowheads="1"/>
                      </p:cNvSpPr>
                      <p:nvPr/>
                    </p:nvSpPr>
                    <p:spPr bwMode="auto">
                      <a:xfrm>
                        <a:off x="5482" y="2963"/>
                        <a:ext cx="12" cy="290"/>
                      </a:xfrm>
                      <a:prstGeom prst="rect">
                        <a:avLst/>
                      </a:prstGeom>
                      <a:solidFill>
                        <a:srgbClr val="F2F2F2"/>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4" name="Rectangle 233"/>
                      <p:cNvSpPr>
                        <a:spLocks noChangeArrowheads="1"/>
                      </p:cNvSpPr>
                      <p:nvPr/>
                    </p:nvSpPr>
                    <p:spPr bwMode="auto">
                      <a:xfrm>
                        <a:off x="5494" y="2963"/>
                        <a:ext cx="12" cy="290"/>
                      </a:xfrm>
                      <a:prstGeom prst="rect">
                        <a:avLst/>
                      </a:prstGeom>
                      <a:solidFill>
                        <a:srgbClr val="EEEEEE"/>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5" name="Rectangle 234"/>
                      <p:cNvSpPr>
                        <a:spLocks noChangeArrowheads="1"/>
                      </p:cNvSpPr>
                      <p:nvPr/>
                    </p:nvSpPr>
                    <p:spPr bwMode="auto">
                      <a:xfrm>
                        <a:off x="5506" y="2963"/>
                        <a:ext cx="25" cy="290"/>
                      </a:xfrm>
                      <a:prstGeom prst="rect">
                        <a:avLst/>
                      </a:prstGeom>
                      <a:solidFill>
                        <a:srgbClr val="E7E7E7"/>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6" name="Rectangle 235"/>
                      <p:cNvSpPr>
                        <a:spLocks noChangeArrowheads="1"/>
                      </p:cNvSpPr>
                      <p:nvPr/>
                    </p:nvSpPr>
                    <p:spPr bwMode="auto">
                      <a:xfrm>
                        <a:off x="5531" y="2963"/>
                        <a:ext cx="12" cy="290"/>
                      </a:xfrm>
                      <a:prstGeom prst="rect">
                        <a:avLst/>
                      </a:prstGeom>
                      <a:solidFill>
                        <a:srgbClr val="E0E0E0"/>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7" name="Rectangle 236"/>
                      <p:cNvSpPr>
                        <a:spLocks noChangeArrowheads="1"/>
                      </p:cNvSpPr>
                      <p:nvPr/>
                    </p:nvSpPr>
                    <p:spPr bwMode="auto">
                      <a:xfrm>
                        <a:off x="5543" y="2963"/>
                        <a:ext cx="24" cy="290"/>
                      </a:xfrm>
                      <a:prstGeom prst="rect">
                        <a:avLst/>
                      </a:prstGeom>
                      <a:solidFill>
                        <a:srgbClr val="DBDBDB"/>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8" name="Rectangle 237"/>
                      <p:cNvSpPr>
                        <a:spLocks noChangeArrowheads="1"/>
                      </p:cNvSpPr>
                      <p:nvPr/>
                    </p:nvSpPr>
                    <p:spPr bwMode="auto">
                      <a:xfrm>
                        <a:off x="5567" y="2963"/>
                        <a:ext cx="12" cy="290"/>
                      </a:xfrm>
                      <a:prstGeom prst="rect">
                        <a:avLst/>
                      </a:prstGeom>
                      <a:solidFill>
                        <a:srgbClr val="D6D6D6"/>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59" name="Rectangle 238"/>
                      <p:cNvSpPr>
                        <a:spLocks noChangeArrowheads="1"/>
                      </p:cNvSpPr>
                      <p:nvPr/>
                    </p:nvSpPr>
                    <p:spPr bwMode="auto">
                      <a:xfrm>
                        <a:off x="5579" y="2963"/>
                        <a:ext cx="24" cy="290"/>
                      </a:xfrm>
                      <a:prstGeom prst="rect">
                        <a:avLst/>
                      </a:prstGeom>
                      <a:solidFill>
                        <a:srgbClr val="D4D4D4"/>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60" name="Rectangle 239"/>
                      <p:cNvSpPr>
                        <a:spLocks noChangeArrowheads="1"/>
                      </p:cNvSpPr>
                      <p:nvPr/>
                    </p:nvSpPr>
                    <p:spPr bwMode="auto">
                      <a:xfrm>
                        <a:off x="5603" y="2963"/>
                        <a:ext cx="12" cy="290"/>
                      </a:xfrm>
                      <a:prstGeom prst="rect">
                        <a:avLst/>
                      </a:prstGeom>
                      <a:solidFill>
                        <a:srgbClr val="D2D2D2"/>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grpSp>
                <p:sp>
                  <p:nvSpPr>
                    <p:cNvPr id="7446" name="Oval 240"/>
                    <p:cNvSpPr>
                      <a:spLocks noChangeArrowheads="1"/>
                    </p:cNvSpPr>
                    <p:nvPr/>
                  </p:nvSpPr>
                  <p:spPr bwMode="auto">
                    <a:xfrm>
                      <a:off x="5410" y="2963"/>
                      <a:ext cx="181" cy="73"/>
                    </a:xfrm>
                    <a:prstGeom prst="ellipse">
                      <a:avLst/>
                    </a:pr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47" name="Freeform 241"/>
                    <p:cNvSpPr>
                      <a:spLocks/>
                    </p:cNvSpPr>
                    <p:nvPr/>
                  </p:nvSpPr>
                  <p:spPr bwMode="auto">
                    <a:xfrm>
                      <a:off x="5410" y="2963"/>
                      <a:ext cx="181" cy="266"/>
                    </a:xfrm>
                    <a:custGeom>
                      <a:avLst/>
                      <a:gdLst>
                        <a:gd name="T0" fmla="*/ 2147483647 w 15"/>
                        <a:gd name="T1" fmla="*/ 0 h 22"/>
                        <a:gd name="T2" fmla="*/ 0 w 15"/>
                        <a:gd name="T3" fmla="*/ 2147483647 h 22"/>
                        <a:gd name="T4" fmla="*/ 0 w 15"/>
                        <a:gd name="T5" fmla="*/ 2147483647 h 22"/>
                        <a:gd name="T6" fmla="*/ 2147483647 w 15"/>
                        <a:gd name="T7" fmla="*/ 2147483647 h 22"/>
                        <a:gd name="T8" fmla="*/ 2147483647 w 15"/>
                        <a:gd name="T9" fmla="*/ 2147483647 h 22"/>
                        <a:gd name="T10" fmla="*/ 2147483647 w 15"/>
                        <a:gd name="T11" fmla="*/ 2147483647 h 22"/>
                        <a:gd name="T12" fmla="*/ 2147483647 w 15"/>
                        <a:gd name="T13" fmla="*/ 0 h 22"/>
                        <a:gd name="T14" fmla="*/ 0 60000 65536"/>
                        <a:gd name="T15" fmla="*/ 0 60000 65536"/>
                        <a:gd name="T16" fmla="*/ 0 60000 65536"/>
                        <a:gd name="T17" fmla="*/ 0 60000 65536"/>
                        <a:gd name="T18" fmla="*/ 0 60000 65536"/>
                        <a:gd name="T19" fmla="*/ 0 60000 65536"/>
                        <a:gd name="T20" fmla="*/ 0 60000 65536"/>
                        <a:gd name="T21" fmla="*/ 0 w 15"/>
                        <a:gd name="T22" fmla="*/ 0 h 22"/>
                        <a:gd name="T23" fmla="*/ 15 w 15"/>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2">
                          <a:moveTo>
                            <a:pt x="7" y="0"/>
                          </a:moveTo>
                          <a:cubicBezTo>
                            <a:pt x="3" y="0"/>
                            <a:pt x="0" y="2"/>
                            <a:pt x="0" y="3"/>
                          </a:cubicBezTo>
                          <a:lnTo>
                            <a:pt x="0" y="19"/>
                          </a:lnTo>
                          <a:cubicBezTo>
                            <a:pt x="0" y="21"/>
                            <a:pt x="3" y="22"/>
                            <a:pt x="7" y="22"/>
                          </a:cubicBezTo>
                          <a:cubicBezTo>
                            <a:pt x="12" y="22"/>
                            <a:pt x="15" y="21"/>
                            <a:pt x="15" y="19"/>
                          </a:cubicBezTo>
                          <a:lnTo>
                            <a:pt x="15" y="3"/>
                          </a:lnTo>
                          <a:cubicBezTo>
                            <a:pt x="15" y="2"/>
                            <a:pt x="12" y="0"/>
                            <a:pt x="7" y="0"/>
                          </a:cubicBez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48" name="Freeform 242"/>
                    <p:cNvSpPr>
                      <a:spLocks/>
                    </p:cNvSpPr>
                    <p:nvPr/>
                  </p:nvSpPr>
                  <p:spPr bwMode="auto">
                    <a:xfrm>
                      <a:off x="5410" y="3000"/>
                      <a:ext cx="181" cy="36"/>
                    </a:xfrm>
                    <a:custGeom>
                      <a:avLst/>
                      <a:gdLst>
                        <a:gd name="T0" fmla="*/ 0 w 15"/>
                        <a:gd name="T1" fmla="*/ 0 h 3"/>
                        <a:gd name="T2" fmla="*/ 2147483647 w 15"/>
                        <a:gd name="T3" fmla="*/ 2147483647 h 3"/>
                        <a:gd name="T4" fmla="*/ 2147483647 w 15"/>
                        <a:gd name="T5" fmla="*/ 0 h 3"/>
                        <a:gd name="T6" fmla="*/ 0 60000 65536"/>
                        <a:gd name="T7" fmla="*/ 0 60000 65536"/>
                        <a:gd name="T8" fmla="*/ 0 60000 65536"/>
                        <a:gd name="T9" fmla="*/ 0 w 15"/>
                        <a:gd name="T10" fmla="*/ 0 h 3"/>
                        <a:gd name="T11" fmla="*/ 15 w 15"/>
                        <a:gd name="T12" fmla="*/ 3 h 3"/>
                      </a:gdLst>
                      <a:ahLst/>
                      <a:cxnLst>
                        <a:cxn ang="T6">
                          <a:pos x="T0" y="T1"/>
                        </a:cxn>
                        <a:cxn ang="T7">
                          <a:pos x="T2" y="T3"/>
                        </a:cxn>
                        <a:cxn ang="T8">
                          <a:pos x="T4" y="T5"/>
                        </a:cxn>
                      </a:cxnLst>
                      <a:rect l="T9" t="T10" r="T11" b="T12"/>
                      <a:pathLst>
                        <a:path w="15" h="3">
                          <a:moveTo>
                            <a:pt x="0" y="0"/>
                          </a:moveTo>
                          <a:cubicBezTo>
                            <a:pt x="0" y="2"/>
                            <a:pt x="3" y="3"/>
                            <a:pt x="7" y="3"/>
                          </a:cubicBezTo>
                          <a:cubicBezTo>
                            <a:pt x="12" y="3"/>
                            <a:pt x="15" y="2"/>
                            <a:pt x="15" y="0"/>
                          </a:cubicBez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grpSp>
            </p:grpSp>
            <p:grpSp>
              <p:nvGrpSpPr>
                <p:cNvPr id="21" name="Group 243"/>
                <p:cNvGrpSpPr>
                  <a:grpSpLocks/>
                </p:cNvGrpSpPr>
                <p:nvPr/>
              </p:nvGrpSpPr>
              <p:grpSpPr bwMode="auto">
                <a:xfrm>
                  <a:off x="4021" y="2879"/>
                  <a:ext cx="762" cy="253"/>
                  <a:chOff x="4021" y="2879"/>
                  <a:chExt cx="762" cy="253"/>
                </a:xfrm>
              </p:grpSpPr>
              <p:grpSp>
                <p:nvGrpSpPr>
                  <p:cNvPr id="22" name="Group 244"/>
                  <p:cNvGrpSpPr>
                    <a:grpSpLocks/>
                  </p:cNvGrpSpPr>
                  <p:nvPr/>
                </p:nvGrpSpPr>
                <p:grpSpPr bwMode="auto">
                  <a:xfrm>
                    <a:off x="4033" y="2879"/>
                    <a:ext cx="749" cy="205"/>
                    <a:chOff x="4033" y="2879"/>
                    <a:chExt cx="749" cy="205"/>
                  </a:xfrm>
                </p:grpSpPr>
                <p:sp>
                  <p:nvSpPr>
                    <p:cNvPr id="7441" name="Freeform 245"/>
                    <p:cNvSpPr>
                      <a:spLocks/>
                    </p:cNvSpPr>
                    <p:nvPr/>
                  </p:nvSpPr>
                  <p:spPr bwMode="auto">
                    <a:xfrm>
                      <a:off x="4033" y="2903"/>
                      <a:ext cx="749" cy="181"/>
                    </a:xfrm>
                    <a:custGeom>
                      <a:avLst/>
                      <a:gdLst>
                        <a:gd name="T0" fmla="*/ 181 w 749"/>
                        <a:gd name="T1" fmla="*/ 0 h 181"/>
                        <a:gd name="T2" fmla="*/ 0 w 749"/>
                        <a:gd name="T3" fmla="*/ 181 h 181"/>
                        <a:gd name="T4" fmla="*/ 556 w 749"/>
                        <a:gd name="T5" fmla="*/ 181 h 181"/>
                        <a:gd name="T6" fmla="*/ 749 w 749"/>
                        <a:gd name="T7" fmla="*/ 0 h 181"/>
                        <a:gd name="T8" fmla="*/ 181 w 749"/>
                        <a:gd name="T9" fmla="*/ 0 h 181"/>
                        <a:gd name="T10" fmla="*/ 0 60000 65536"/>
                        <a:gd name="T11" fmla="*/ 0 60000 65536"/>
                        <a:gd name="T12" fmla="*/ 0 60000 65536"/>
                        <a:gd name="T13" fmla="*/ 0 60000 65536"/>
                        <a:gd name="T14" fmla="*/ 0 60000 65536"/>
                        <a:gd name="T15" fmla="*/ 0 w 749"/>
                        <a:gd name="T16" fmla="*/ 0 h 181"/>
                        <a:gd name="T17" fmla="*/ 749 w 749"/>
                        <a:gd name="T18" fmla="*/ 181 h 181"/>
                      </a:gdLst>
                      <a:ahLst/>
                      <a:cxnLst>
                        <a:cxn ang="T10">
                          <a:pos x="T0" y="T1"/>
                        </a:cxn>
                        <a:cxn ang="T11">
                          <a:pos x="T2" y="T3"/>
                        </a:cxn>
                        <a:cxn ang="T12">
                          <a:pos x="T4" y="T5"/>
                        </a:cxn>
                        <a:cxn ang="T13">
                          <a:pos x="T6" y="T7"/>
                        </a:cxn>
                        <a:cxn ang="T14">
                          <a:pos x="T8" y="T9"/>
                        </a:cxn>
                      </a:cxnLst>
                      <a:rect l="T15" t="T16" r="T17" b="T18"/>
                      <a:pathLst>
                        <a:path w="749" h="181">
                          <a:moveTo>
                            <a:pt x="181" y="0"/>
                          </a:moveTo>
                          <a:lnTo>
                            <a:pt x="0" y="181"/>
                          </a:lnTo>
                          <a:lnTo>
                            <a:pt x="556" y="181"/>
                          </a:lnTo>
                          <a:lnTo>
                            <a:pt x="749" y="0"/>
                          </a:lnTo>
                          <a:lnTo>
                            <a:pt x="181"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42" name="Freeform 246"/>
                    <p:cNvSpPr>
                      <a:spLocks/>
                    </p:cNvSpPr>
                    <p:nvPr/>
                  </p:nvSpPr>
                  <p:spPr bwMode="auto">
                    <a:xfrm>
                      <a:off x="4033" y="2879"/>
                      <a:ext cx="749" cy="181"/>
                    </a:xfrm>
                    <a:custGeom>
                      <a:avLst/>
                      <a:gdLst>
                        <a:gd name="T0" fmla="*/ 181 w 749"/>
                        <a:gd name="T1" fmla="*/ 0 h 181"/>
                        <a:gd name="T2" fmla="*/ 0 w 749"/>
                        <a:gd name="T3" fmla="*/ 181 h 181"/>
                        <a:gd name="T4" fmla="*/ 556 w 749"/>
                        <a:gd name="T5" fmla="*/ 181 h 181"/>
                        <a:gd name="T6" fmla="*/ 749 w 749"/>
                        <a:gd name="T7" fmla="*/ 0 h 181"/>
                        <a:gd name="T8" fmla="*/ 181 w 749"/>
                        <a:gd name="T9" fmla="*/ 0 h 181"/>
                        <a:gd name="T10" fmla="*/ 0 60000 65536"/>
                        <a:gd name="T11" fmla="*/ 0 60000 65536"/>
                        <a:gd name="T12" fmla="*/ 0 60000 65536"/>
                        <a:gd name="T13" fmla="*/ 0 60000 65536"/>
                        <a:gd name="T14" fmla="*/ 0 60000 65536"/>
                        <a:gd name="T15" fmla="*/ 0 w 749"/>
                        <a:gd name="T16" fmla="*/ 0 h 181"/>
                        <a:gd name="T17" fmla="*/ 749 w 749"/>
                        <a:gd name="T18" fmla="*/ 181 h 181"/>
                      </a:gdLst>
                      <a:ahLst/>
                      <a:cxnLst>
                        <a:cxn ang="T10">
                          <a:pos x="T0" y="T1"/>
                        </a:cxn>
                        <a:cxn ang="T11">
                          <a:pos x="T2" y="T3"/>
                        </a:cxn>
                        <a:cxn ang="T12">
                          <a:pos x="T4" y="T5"/>
                        </a:cxn>
                        <a:cxn ang="T13">
                          <a:pos x="T6" y="T7"/>
                        </a:cxn>
                        <a:cxn ang="T14">
                          <a:pos x="T8" y="T9"/>
                        </a:cxn>
                      </a:cxnLst>
                      <a:rect l="T15" t="T16" r="T17" b="T18"/>
                      <a:pathLst>
                        <a:path w="749" h="181">
                          <a:moveTo>
                            <a:pt x="181" y="0"/>
                          </a:moveTo>
                          <a:lnTo>
                            <a:pt x="0" y="181"/>
                          </a:lnTo>
                          <a:lnTo>
                            <a:pt x="556" y="181"/>
                          </a:lnTo>
                          <a:lnTo>
                            <a:pt x="749" y="0"/>
                          </a:lnTo>
                          <a:lnTo>
                            <a:pt x="181" y="0"/>
                          </a:lnTo>
                          <a:close/>
                        </a:path>
                      </a:pathLst>
                    </a:custGeom>
                    <a:solidFill>
                      <a:srgbClr val="FFFFFF"/>
                    </a:solid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grpSp>
              <p:sp>
                <p:nvSpPr>
                  <p:cNvPr id="7435" name="Rectangle 247"/>
                  <p:cNvSpPr>
                    <a:spLocks noChangeArrowheads="1"/>
                  </p:cNvSpPr>
                  <p:nvPr/>
                </p:nvSpPr>
                <p:spPr bwMode="auto">
                  <a:xfrm>
                    <a:off x="4082" y="3072"/>
                    <a:ext cx="507" cy="48"/>
                  </a:xfrm>
                  <a:prstGeom prst="rect">
                    <a:avLst/>
                  </a:prstGeom>
                  <a:solidFill>
                    <a:srgbClr val="FFFFFF"/>
                  </a:solid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436" name="Line 248"/>
                  <p:cNvSpPr>
                    <a:spLocks noChangeShapeType="1"/>
                  </p:cNvSpPr>
                  <p:nvPr/>
                </p:nvSpPr>
                <p:spPr bwMode="auto">
                  <a:xfrm flipV="1">
                    <a:off x="4577" y="2963"/>
                    <a:ext cx="181" cy="169"/>
                  </a:xfrm>
                  <a:prstGeom prst="line">
                    <a:avLst/>
                  </a:prstGeom>
                  <a:noFill/>
                  <a:ln w="19050">
                    <a:solidFill>
                      <a:srgbClr val="000000"/>
                    </a:solidFill>
                    <a:round/>
                    <a:headEnd/>
                    <a:tailEnd/>
                  </a:ln>
                </p:spPr>
                <p:txBody>
                  <a:bodyPr/>
                  <a:lstStyle/>
                  <a:p>
                    <a:endParaRPr lang="zh-CN" altLang="en-US"/>
                  </a:p>
                </p:txBody>
              </p:sp>
              <p:sp>
                <p:nvSpPr>
                  <p:cNvPr id="7437" name="Line 249"/>
                  <p:cNvSpPr>
                    <a:spLocks noChangeShapeType="1"/>
                  </p:cNvSpPr>
                  <p:nvPr/>
                </p:nvSpPr>
                <p:spPr bwMode="auto">
                  <a:xfrm>
                    <a:off x="4021" y="3060"/>
                    <a:ext cx="1" cy="24"/>
                  </a:xfrm>
                  <a:prstGeom prst="line">
                    <a:avLst/>
                  </a:prstGeom>
                  <a:noFill/>
                  <a:ln w="19050">
                    <a:solidFill>
                      <a:srgbClr val="000000"/>
                    </a:solidFill>
                    <a:round/>
                    <a:headEnd/>
                    <a:tailEnd/>
                  </a:ln>
                </p:spPr>
                <p:txBody>
                  <a:bodyPr/>
                  <a:lstStyle/>
                  <a:p>
                    <a:endParaRPr lang="zh-CN" altLang="en-US"/>
                  </a:p>
                </p:txBody>
              </p:sp>
              <p:sp>
                <p:nvSpPr>
                  <p:cNvPr id="7438" name="Line 250"/>
                  <p:cNvSpPr>
                    <a:spLocks noChangeShapeType="1"/>
                  </p:cNvSpPr>
                  <p:nvPr/>
                </p:nvSpPr>
                <p:spPr bwMode="auto">
                  <a:xfrm flipV="1">
                    <a:off x="4637" y="3048"/>
                    <a:ext cx="1" cy="36"/>
                  </a:xfrm>
                  <a:prstGeom prst="line">
                    <a:avLst/>
                  </a:prstGeom>
                  <a:noFill/>
                  <a:ln w="19050">
                    <a:solidFill>
                      <a:srgbClr val="000000"/>
                    </a:solidFill>
                    <a:round/>
                    <a:headEnd/>
                    <a:tailEnd/>
                  </a:ln>
                </p:spPr>
                <p:txBody>
                  <a:bodyPr/>
                  <a:lstStyle/>
                  <a:p>
                    <a:endParaRPr lang="zh-CN" altLang="en-US"/>
                  </a:p>
                </p:txBody>
              </p:sp>
              <p:sp>
                <p:nvSpPr>
                  <p:cNvPr id="7439" name="Line 251"/>
                  <p:cNvSpPr>
                    <a:spLocks noChangeShapeType="1"/>
                  </p:cNvSpPr>
                  <p:nvPr/>
                </p:nvSpPr>
                <p:spPr bwMode="auto">
                  <a:xfrm flipV="1">
                    <a:off x="4782" y="2879"/>
                    <a:ext cx="1" cy="24"/>
                  </a:xfrm>
                  <a:prstGeom prst="line">
                    <a:avLst/>
                  </a:prstGeom>
                  <a:noFill/>
                  <a:ln w="19050">
                    <a:solidFill>
                      <a:srgbClr val="000000"/>
                    </a:solidFill>
                    <a:round/>
                    <a:headEnd/>
                    <a:tailEnd/>
                  </a:ln>
                </p:spPr>
                <p:txBody>
                  <a:bodyPr/>
                  <a:lstStyle/>
                  <a:p>
                    <a:endParaRPr lang="zh-CN" altLang="en-US"/>
                  </a:p>
                </p:txBody>
              </p:sp>
              <p:sp>
                <p:nvSpPr>
                  <p:cNvPr id="7440" name="Line 252"/>
                  <p:cNvSpPr>
                    <a:spLocks noChangeShapeType="1"/>
                  </p:cNvSpPr>
                  <p:nvPr/>
                </p:nvSpPr>
                <p:spPr bwMode="auto">
                  <a:xfrm flipV="1">
                    <a:off x="4758" y="2939"/>
                    <a:ext cx="1" cy="24"/>
                  </a:xfrm>
                  <a:prstGeom prst="line">
                    <a:avLst/>
                  </a:prstGeom>
                  <a:noFill/>
                  <a:ln w="19050">
                    <a:solidFill>
                      <a:srgbClr val="000000"/>
                    </a:solidFill>
                    <a:round/>
                    <a:headEnd/>
                    <a:tailEnd/>
                  </a:ln>
                </p:spPr>
                <p:txBody>
                  <a:bodyPr/>
                  <a:lstStyle/>
                  <a:p>
                    <a:endParaRPr lang="zh-CN" altLang="en-US"/>
                  </a:p>
                </p:txBody>
              </p:sp>
            </p:grpSp>
          </p:grpSp>
          <p:grpSp>
            <p:nvGrpSpPr>
              <p:cNvPr id="23" name="Group 253"/>
              <p:cNvGrpSpPr>
                <a:grpSpLocks/>
              </p:cNvGrpSpPr>
              <p:nvPr/>
            </p:nvGrpSpPr>
            <p:grpSpPr bwMode="auto">
              <a:xfrm>
                <a:off x="4504" y="2601"/>
                <a:ext cx="314" cy="253"/>
                <a:chOff x="4504" y="2601"/>
                <a:chExt cx="314" cy="253"/>
              </a:xfrm>
            </p:grpSpPr>
            <p:sp>
              <p:nvSpPr>
                <p:cNvPr id="7429" name="Line 254"/>
                <p:cNvSpPr>
                  <a:spLocks noChangeShapeType="1"/>
                </p:cNvSpPr>
                <p:nvPr/>
              </p:nvSpPr>
              <p:spPr bwMode="auto">
                <a:xfrm flipV="1">
                  <a:off x="4504" y="2613"/>
                  <a:ext cx="290" cy="241"/>
                </a:xfrm>
                <a:prstGeom prst="line">
                  <a:avLst/>
                </a:prstGeom>
                <a:noFill/>
                <a:ln w="19050">
                  <a:solidFill>
                    <a:srgbClr val="000000"/>
                  </a:solidFill>
                  <a:round/>
                  <a:headEnd/>
                  <a:tailEnd/>
                </a:ln>
              </p:spPr>
              <p:txBody>
                <a:bodyPr/>
                <a:lstStyle/>
                <a:p>
                  <a:endParaRPr lang="zh-CN" altLang="en-US"/>
                </a:p>
              </p:txBody>
            </p:sp>
            <p:sp>
              <p:nvSpPr>
                <p:cNvPr id="7430" name="Freeform 255"/>
                <p:cNvSpPr>
                  <a:spLocks/>
                </p:cNvSpPr>
                <p:nvPr/>
              </p:nvSpPr>
              <p:spPr bwMode="auto">
                <a:xfrm>
                  <a:off x="4758" y="2601"/>
                  <a:ext cx="60" cy="60"/>
                </a:xfrm>
                <a:custGeom>
                  <a:avLst/>
                  <a:gdLst>
                    <a:gd name="T0" fmla="*/ 36 w 60"/>
                    <a:gd name="T1" fmla="*/ 60 h 60"/>
                    <a:gd name="T2" fmla="*/ 60 w 60"/>
                    <a:gd name="T3" fmla="*/ 0 h 60"/>
                    <a:gd name="T4" fmla="*/ 0 w 60"/>
                    <a:gd name="T5" fmla="*/ 12 h 60"/>
                    <a:gd name="T6" fmla="*/ 36 w 60"/>
                    <a:gd name="T7" fmla="*/ 60 h 60"/>
                    <a:gd name="T8" fmla="*/ 0 60000 65536"/>
                    <a:gd name="T9" fmla="*/ 0 60000 65536"/>
                    <a:gd name="T10" fmla="*/ 0 60000 65536"/>
                    <a:gd name="T11" fmla="*/ 0 60000 65536"/>
                    <a:gd name="T12" fmla="*/ 0 w 60"/>
                    <a:gd name="T13" fmla="*/ 0 h 60"/>
                    <a:gd name="T14" fmla="*/ 60 w 60"/>
                    <a:gd name="T15" fmla="*/ 60 h 60"/>
                  </a:gdLst>
                  <a:ahLst/>
                  <a:cxnLst>
                    <a:cxn ang="T8">
                      <a:pos x="T0" y="T1"/>
                    </a:cxn>
                    <a:cxn ang="T9">
                      <a:pos x="T2" y="T3"/>
                    </a:cxn>
                    <a:cxn ang="T10">
                      <a:pos x="T4" y="T5"/>
                    </a:cxn>
                    <a:cxn ang="T11">
                      <a:pos x="T6" y="T7"/>
                    </a:cxn>
                  </a:cxnLst>
                  <a:rect l="T12" t="T13" r="T14" b="T15"/>
                  <a:pathLst>
                    <a:path w="60" h="60">
                      <a:moveTo>
                        <a:pt x="36" y="60"/>
                      </a:moveTo>
                      <a:lnTo>
                        <a:pt x="60" y="0"/>
                      </a:lnTo>
                      <a:lnTo>
                        <a:pt x="0" y="12"/>
                      </a:lnTo>
                      <a:lnTo>
                        <a:pt x="36" y="60"/>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grpSp>
            <p:nvGrpSpPr>
              <p:cNvPr id="24" name="Group 256"/>
              <p:cNvGrpSpPr>
                <a:grpSpLocks/>
              </p:cNvGrpSpPr>
              <p:nvPr/>
            </p:nvGrpSpPr>
            <p:grpSpPr bwMode="auto">
              <a:xfrm>
                <a:off x="5023" y="2601"/>
                <a:ext cx="85" cy="266"/>
                <a:chOff x="5023" y="2601"/>
                <a:chExt cx="85" cy="266"/>
              </a:xfrm>
            </p:grpSpPr>
            <p:sp>
              <p:nvSpPr>
                <p:cNvPr id="7427" name="Line 257"/>
                <p:cNvSpPr>
                  <a:spLocks noChangeShapeType="1"/>
                </p:cNvSpPr>
                <p:nvPr/>
              </p:nvSpPr>
              <p:spPr bwMode="auto">
                <a:xfrm flipH="1" flipV="1">
                  <a:off x="5048" y="2637"/>
                  <a:ext cx="60" cy="230"/>
                </a:xfrm>
                <a:prstGeom prst="line">
                  <a:avLst/>
                </a:prstGeom>
                <a:noFill/>
                <a:ln w="19050">
                  <a:solidFill>
                    <a:srgbClr val="000000"/>
                  </a:solidFill>
                  <a:round/>
                  <a:headEnd/>
                  <a:tailEnd/>
                </a:ln>
              </p:spPr>
              <p:txBody>
                <a:bodyPr/>
                <a:lstStyle/>
                <a:p>
                  <a:endParaRPr lang="zh-CN" altLang="en-US"/>
                </a:p>
              </p:txBody>
            </p:sp>
            <p:sp>
              <p:nvSpPr>
                <p:cNvPr id="7428" name="Freeform 258"/>
                <p:cNvSpPr>
                  <a:spLocks/>
                </p:cNvSpPr>
                <p:nvPr/>
              </p:nvSpPr>
              <p:spPr bwMode="auto">
                <a:xfrm>
                  <a:off x="5023" y="2601"/>
                  <a:ext cx="61" cy="60"/>
                </a:xfrm>
                <a:custGeom>
                  <a:avLst/>
                  <a:gdLst>
                    <a:gd name="T0" fmla="*/ 61 w 61"/>
                    <a:gd name="T1" fmla="*/ 48 h 60"/>
                    <a:gd name="T2" fmla="*/ 0 w 61"/>
                    <a:gd name="T3" fmla="*/ 0 h 60"/>
                    <a:gd name="T4" fmla="*/ 0 w 61"/>
                    <a:gd name="T5" fmla="*/ 60 h 60"/>
                    <a:gd name="T6" fmla="*/ 61 w 61"/>
                    <a:gd name="T7" fmla="*/ 48 h 60"/>
                    <a:gd name="T8" fmla="*/ 0 60000 65536"/>
                    <a:gd name="T9" fmla="*/ 0 60000 65536"/>
                    <a:gd name="T10" fmla="*/ 0 60000 65536"/>
                    <a:gd name="T11" fmla="*/ 0 60000 65536"/>
                    <a:gd name="T12" fmla="*/ 0 w 61"/>
                    <a:gd name="T13" fmla="*/ 0 h 60"/>
                    <a:gd name="T14" fmla="*/ 61 w 61"/>
                    <a:gd name="T15" fmla="*/ 60 h 60"/>
                  </a:gdLst>
                  <a:ahLst/>
                  <a:cxnLst>
                    <a:cxn ang="T8">
                      <a:pos x="T0" y="T1"/>
                    </a:cxn>
                    <a:cxn ang="T9">
                      <a:pos x="T2" y="T3"/>
                    </a:cxn>
                    <a:cxn ang="T10">
                      <a:pos x="T4" y="T5"/>
                    </a:cxn>
                    <a:cxn ang="T11">
                      <a:pos x="T6" y="T7"/>
                    </a:cxn>
                  </a:cxnLst>
                  <a:rect l="T12" t="T13" r="T14" b="T15"/>
                  <a:pathLst>
                    <a:path w="61" h="60">
                      <a:moveTo>
                        <a:pt x="61" y="48"/>
                      </a:moveTo>
                      <a:lnTo>
                        <a:pt x="0" y="0"/>
                      </a:lnTo>
                      <a:lnTo>
                        <a:pt x="0" y="60"/>
                      </a:lnTo>
                      <a:lnTo>
                        <a:pt x="61" y="48"/>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grpSp>
            <p:nvGrpSpPr>
              <p:cNvPr id="25" name="Group 259"/>
              <p:cNvGrpSpPr>
                <a:grpSpLocks/>
              </p:cNvGrpSpPr>
              <p:nvPr/>
            </p:nvGrpSpPr>
            <p:grpSpPr bwMode="auto">
              <a:xfrm>
                <a:off x="5132" y="2648"/>
                <a:ext cx="314" cy="315"/>
                <a:chOff x="5132" y="2564"/>
                <a:chExt cx="314" cy="315"/>
              </a:xfrm>
            </p:grpSpPr>
            <p:sp>
              <p:nvSpPr>
                <p:cNvPr id="7425" name="Line 260"/>
                <p:cNvSpPr>
                  <a:spLocks noChangeShapeType="1"/>
                </p:cNvSpPr>
                <p:nvPr/>
              </p:nvSpPr>
              <p:spPr bwMode="auto">
                <a:xfrm flipH="1" flipV="1">
                  <a:off x="5156" y="2589"/>
                  <a:ext cx="290" cy="290"/>
                </a:xfrm>
                <a:prstGeom prst="line">
                  <a:avLst/>
                </a:prstGeom>
                <a:noFill/>
                <a:ln w="19050">
                  <a:solidFill>
                    <a:srgbClr val="000000"/>
                  </a:solidFill>
                  <a:round/>
                  <a:headEnd/>
                  <a:tailEnd/>
                </a:ln>
              </p:spPr>
              <p:txBody>
                <a:bodyPr/>
                <a:lstStyle/>
                <a:p>
                  <a:endParaRPr lang="zh-CN" altLang="en-US"/>
                </a:p>
              </p:txBody>
            </p:sp>
            <p:sp>
              <p:nvSpPr>
                <p:cNvPr id="7426" name="Freeform 261"/>
                <p:cNvSpPr>
                  <a:spLocks/>
                </p:cNvSpPr>
                <p:nvPr/>
              </p:nvSpPr>
              <p:spPr bwMode="auto">
                <a:xfrm>
                  <a:off x="5132" y="2564"/>
                  <a:ext cx="73" cy="61"/>
                </a:xfrm>
                <a:custGeom>
                  <a:avLst/>
                  <a:gdLst>
                    <a:gd name="T0" fmla="*/ 73 w 73"/>
                    <a:gd name="T1" fmla="*/ 12 h 61"/>
                    <a:gd name="T2" fmla="*/ 0 w 73"/>
                    <a:gd name="T3" fmla="*/ 0 h 61"/>
                    <a:gd name="T4" fmla="*/ 24 w 73"/>
                    <a:gd name="T5" fmla="*/ 61 h 61"/>
                    <a:gd name="T6" fmla="*/ 73 w 73"/>
                    <a:gd name="T7" fmla="*/ 12 h 61"/>
                    <a:gd name="T8" fmla="*/ 0 60000 65536"/>
                    <a:gd name="T9" fmla="*/ 0 60000 65536"/>
                    <a:gd name="T10" fmla="*/ 0 60000 65536"/>
                    <a:gd name="T11" fmla="*/ 0 60000 65536"/>
                    <a:gd name="T12" fmla="*/ 0 w 73"/>
                    <a:gd name="T13" fmla="*/ 0 h 61"/>
                    <a:gd name="T14" fmla="*/ 73 w 73"/>
                    <a:gd name="T15" fmla="*/ 61 h 61"/>
                  </a:gdLst>
                  <a:ahLst/>
                  <a:cxnLst>
                    <a:cxn ang="T8">
                      <a:pos x="T0" y="T1"/>
                    </a:cxn>
                    <a:cxn ang="T9">
                      <a:pos x="T2" y="T3"/>
                    </a:cxn>
                    <a:cxn ang="T10">
                      <a:pos x="T4" y="T5"/>
                    </a:cxn>
                    <a:cxn ang="T11">
                      <a:pos x="T6" y="T7"/>
                    </a:cxn>
                  </a:cxnLst>
                  <a:rect l="T12" t="T13" r="T14" b="T15"/>
                  <a:pathLst>
                    <a:path w="73" h="61">
                      <a:moveTo>
                        <a:pt x="73" y="12"/>
                      </a:moveTo>
                      <a:lnTo>
                        <a:pt x="0" y="0"/>
                      </a:lnTo>
                      <a:lnTo>
                        <a:pt x="24" y="61"/>
                      </a:lnTo>
                      <a:lnTo>
                        <a:pt x="73" y="12"/>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grpSp>
        <p:sp>
          <p:nvSpPr>
            <p:cNvPr id="7325" name="Line 262"/>
            <p:cNvSpPr>
              <a:spLocks noChangeShapeType="1"/>
            </p:cNvSpPr>
            <p:nvPr/>
          </p:nvSpPr>
          <p:spPr bwMode="auto">
            <a:xfrm>
              <a:off x="3335338" y="1384300"/>
              <a:ext cx="1587" cy="230188"/>
            </a:xfrm>
            <a:prstGeom prst="line">
              <a:avLst/>
            </a:prstGeom>
            <a:noFill/>
            <a:ln w="19050">
              <a:solidFill>
                <a:srgbClr val="000000"/>
              </a:solidFill>
              <a:round/>
              <a:headEnd/>
              <a:tailEnd/>
            </a:ln>
          </p:spPr>
          <p:txBody>
            <a:bodyPr/>
            <a:lstStyle/>
            <a:p>
              <a:endParaRPr lang="zh-CN" altLang="en-US"/>
            </a:p>
          </p:txBody>
        </p:sp>
        <p:sp>
          <p:nvSpPr>
            <p:cNvPr id="7326" name="Line 263"/>
            <p:cNvSpPr>
              <a:spLocks noChangeShapeType="1"/>
            </p:cNvSpPr>
            <p:nvPr/>
          </p:nvSpPr>
          <p:spPr bwMode="auto">
            <a:xfrm>
              <a:off x="3067050" y="1040009"/>
              <a:ext cx="671513" cy="20639"/>
            </a:xfrm>
            <a:prstGeom prst="line">
              <a:avLst/>
            </a:prstGeom>
            <a:noFill/>
            <a:ln w="19050">
              <a:solidFill>
                <a:srgbClr val="000000"/>
              </a:solidFill>
              <a:round/>
              <a:headEnd/>
              <a:tailEnd/>
            </a:ln>
          </p:spPr>
          <p:txBody>
            <a:bodyPr/>
            <a:lstStyle/>
            <a:p>
              <a:endParaRPr lang="zh-CN" altLang="en-US"/>
            </a:p>
          </p:txBody>
        </p:sp>
        <p:sp>
          <p:nvSpPr>
            <p:cNvPr id="7327" name="Line 264"/>
            <p:cNvSpPr>
              <a:spLocks noChangeShapeType="1"/>
            </p:cNvSpPr>
            <p:nvPr/>
          </p:nvSpPr>
          <p:spPr bwMode="auto">
            <a:xfrm>
              <a:off x="2073275" y="1998663"/>
              <a:ext cx="1588" cy="384175"/>
            </a:xfrm>
            <a:prstGeom prst="line">
              <a:avLst/>
            </a:prstGeom>
            <a:noFill/>
            <a:ln w="19050">
              <a:solidFill>
                <a:srgbClr val="000000"/>
              </a:solidFill>
              <a:round/>
              <a:headEnd/>
              <a:tailEnd/>
            </a:ln>
          </p:spPr>
          <p:txBody>
            <a:bodyPr/>
            <a:lstStyle/>
            <a:p>
              <a:endParaRPr lang="zh-CN" altLang="en-US"/>
            </a:p>
          </p:txBody>
        </p:sp>
        <p:sp>
          <p:nvSpPr>
            <p:cNvPr id="7328" name="Line 265"/>
            <p:cNvSpPr>
              <a:spLocks noChangeShapeType="1"/>
            </p:cNvSpPr>
            <p:nvPr/>
          </p:nvSpPr>
          <p:spPr bwMode="auto">
            <a:xfrm>
              <a:off x="5022850" y="1998663"/>
              <a:ext cx="1588" cy="384175"/>
            </a:xfrm>
            <a:prstGeom prst="line">
              <a:avLst/>
            </a:prstGeom>
            <a:noFill/>
            <a:ln w="19050">
              <a:solidFill>
                <a:srgbClr val="000000"/>
              </a:solidFill>
              <a:round/>
              <a:headEnd/>
              <a:tailEnd/>
            </a:ln>
          </p:spPr>
          <p:txBody>
            <a:bodyPr/>
            <a:lstStyle/>
            <a:p>
              <a:endParaRPr lang="zh-CN" altLang="en-US"/>
            </a:p>
          </p:txBody>
        </p:sp>
        <p:sp>
          <p:nvSpPr>
            <p:cNvPr id="7329" name="Line 266"/>
            <p:cNvSpPr>
              <a:spLocks noChangeShapeType="1"/>
            </p:cNvSpPr>
            <p:nvPr/>
          </p:nvSpPr>
          <p:spPr bwMode="auto">
            <a:xfrm>
              <a:off x="2663825" y="4762500"/>
              <a:ext cx="1588" cy="862013"/>
            </a:xfrm>
            <a:prstGeom prst="line">
              <a:avLst/>
            </a:prstGeom>
            <a:noFill/>
            <a:ln w="19050">
              <a:solidFill>
                <a:srgbClr val="000000"/>
              </a:solidFill>
              <a:round/>
              <a:headEnd/>
              <a:tailEnd/>
            </a:ln>
          </p:spPr>
          <p:txBody>
            <a:bodyPr/>
            <a:lstStyle/>
            <a:p>
              <a:endParaRPr lang="zh-CN" altLang="en-US"/>
            </a:p>
          </p:txBody>
        </p:sp>
        <p:sp>
          <p:nvSpPr>
            <p:cNvPr id="7330" name="Line 267"/>
            <p:cNvSpPr>
              <a:spLocks noChangeShapeType="1"/>
            </p:cNvSpPr>
            <p:nvPr/>
          </p:nvSpPr>
          <p:spPr bwMode="auto">
            <a:xfrm>
              <a:off x="1552575" y="4762500"/>
              <a:ext cx="1588" cy="842963"/>
            </a:xfrm>
            <a:prstGeom prst="line">
              <a:avLst/>
            </a:prstGeom>
            <a:noFill/>
            <a:ln w="19050">
              <a:solidFill>
                <a:srgbClr val="000000"/>
              </a:solidFill>
              <a:round/>
              <a:headEnd/>
              <a:tailEnd/>
            </a:ln>
          </p:spPr>
          <p:txBody>
            <a:bodyPr/>
            <a:lstStyle/>
            <a:p>
              <a:endParaRPr lang="zh-CN" altLang="en-US"/>
            </a:p>
          </p:txBody>
        </p:sp>
        <p:sp>
          <p:nvSpPr>
            <p:cNvPr id="7331" name="Line 268"/>
            <p:cNvSpPr>
              <a:spLocks noChangeShapeType="1"/>
            </p:cNvSpPr>
            <p:nvPr/>
          </p:nvSpPr>
          <p:spPr bwMode="auto">
            <a:xfrm>
              <a:off x="2625725" y="4551363"/>
              <a:ext cx="1588" cy="211137"/>
            </a:xfrm>
            <a:prstGeom prst="line">
              <a:avLst/>
            </a:prstGeom>
            <a:noFill/>
            <a:ln w="19050">
              <a:solidFill>
                <a:srgbClr val="000000"/>
              </a:solidFill>
              <a:round/>
              <a:headEnd/>
              <a:tailEnd/>
            </a:ln>
          </p:spPr>
          <p:txBody>
            <a:bodyPr/>
            <a:lstStyle/>
            <a:p>
              <a:endParaRPr lang="zh-CN" altLang="en-US"/>
            </a:p>
          </p:txBody>
        </p:sp>
        <p:sp>
          <p:nvSpPr>
            <p:cNvPr id="7332" name="Line 269"/>
            <p:cNvSpPr>
              <a:spLocks noChangeShapeType="1"/>
            </p:cNvSpPr>
            <p:nvPr/>
          </p:nvSpPr>
          <p:spPr bwMode="auto">
            <a:xfrm>
              <a:off x="1514475" y="6238875"/>
              <a:ext cx="1588" cy="211138"/>
            </a:xfrm>
            <a:prstGeom prst="line">
              <a:avLst/>
            </a:prstGeom>
            <a:noFill/>
            <a:ln w="19050">
              <a:solidFill>
                <a:srgbClr val="000000"/>
              </a:solidFill>
              <a:round/>
              <a:headEnd/>
              <a:tailEnd/>
            </a:ln>
          </p:spPr>
          <p:txBody>
            <a:bodyPr/>
            <a:lstStyle/>
            <a:p>
              <a:endParaRPr lang="zh-CN" altLang="en-US"/>
            </a:p>
          </p:txBody>
        </p:sp>
        <p:sp>
          <p:nvSpPr>
            <p:cNvPr id="7333" name="Line 270"/>
            <p:cNvSpPr>
              <a:spLocks noChangeShapeType="1"/>
            </p:cNvSpPr>
            <p:nvPr/>
          </p:nvSpPr>
          <p:spPr bwMode="auto">
            <a:xfrm>
              <a:off x="1552575" y="3609975"/>
              <a:ext cx="1588" cy="307975"/>
            </a:xfrm>
            <a:prstGeom prst="line">
              <a:avLst/>
            </a:prstGeom>
            <a:noFill/>
            <a:ln w="19050">
              <a:solidFill>
                <a:srgbClr val="000000"/>
              </a:solidFill>
              <a:round/>
              <a:headEnd/>
              <a:tailEnd/>
            </a:ln>
          </p:spPr>
          <p:txBody>
            <a:bodyPr/>
            <a:lstStyle/>
            <a:p>
              <a:endParaRPr lang="zh-CN" altLang="en-US"/>
            </a:p>
          </p:txBody>
        </p:sp>
        <p:sp>
          <p:nvSpPr>
            <p:cNvPr id="7334" name="Line 271"/>
            <p:cNvSpPr>
              <a:spLocks noChangeShapeType="1"/>
            </p:cNvSpPr>
            <p:nvPr/>
          </p:nvSpPr>
          <p:spPr bwMode="auto">
            <a:xfrm>
              <a:off x="4965700" y="3016250"/>
              <a:ext cx="1588" cy="211138"/>
            </a:xfrm>
            <a:prstGeom prst="line">
              <a:avLst/>
            </a:prstGeom>
            <a:noFill/>
            <a:ln w="19050">
              <a:solidFill>
                <a:srgbClr val="000000"/>
              </a:solidFill>
              <a:round/>
              <a:headEnd/>
              <a:tailEnd/>
            </a:ln>
          </p:spPr>
          <p:txBody>
            <a:bodyPr/>
            <a:lstStyle/>
            <a:p>
              <a:endParaRPr lang="zh-CN" altLang="en-US"/>
            </a:p>
          </p:txBody>
        </p:sp>
        <p:sp>
          <p:nvSpPr>
            <p:cNvPr id="7335" name="Line 272"/>
            <p:cNvSpPr>
              <a:spLocks noChangeShapeType="1"/>
            </p:cNvSpPr>
            <p:nvPr/>
          </p:nvSpPr>
          <p:spPr bwMode="auto">
            <a:xfrm>
              <a:off x="3814763" y="3016250"/>
              <a:ext cx="1587" cy="230188"/>
            </a:xfrm>
            <a:prstGeom prst="line">
              <a:avLst/>
            </a:prstGeom>
            <a:noFill/>
            <a:ln w="19050">
              <a:solidFill>
                <a:srgbClr val="000000"/>
              </a:solidFill>
              <a:round/>
              <a:headEnd/>
              <a:tailEnd/>
            </a:ln>
          </p:spPr>
          <p:txBody>
            <a:bodyPr/>
            <a:lstStyle/>
            <a:p>
              <a:endParaRPr lang="zh-CN" altLang="en-US"/>
            </a:p>
          </p:txBody>
        </p:sp>
        <p:sp>
          <p:nvSpPr>
            <p:cNvPr id="7336" name="Line 273"/>
            <p:cNvSpPr>
              <a:spLocks noChangeShapeType="1"/>
            </p:cNvSpPr>
            <p:nvPr/>
          </p:nvSpPr>
          <p:spPr bwMode="auto">
            <a:xfrm flipV="1">
              <a:off x="3871913" y="1998663"/>
              <a:ext cx="1587" cy="403225"/>
            </a:xfrm>
            <a:prstGeom prst="line">
              <a:avLst/>
            </a:prstGeom>
            <a:noFill/>
            <a:ln w="19050">
              <a:solidFill>
                <a:srgbClr val="000000"/>
              </a:solidFill>
              <a:round/>
              <a:headEnd/>
              <a:tailEnd/>
            </a:ln>
          </p:spPr>
          <p:txBody>
            <a:bodyPr/>
            <a:lstStyle/>
            <a:p>
              <a:endParaRPr lang="zh-CN" altLang="en-US"/>
            </a:p>
          </p:txBody>
        </p:sp>
        <p:sp>
          <p:nvSpPr>
            <p:cNvPr id="7337" name="Line 274"/>
            <p:cNvSpPr>
              <a:spLocks noChangeShapeType="1"/>
            </p:cNvSpPr>
            <p:nvPr/>
          </p:nvSpPr>
          <p:spPr bwMode="auto">
            <a:xfrm>
              <a:off x="3852863" y="3246438"/>
              <a:ext cx="1587" cy="671512"/>
            </a:xfrm>
            <a:prstGeom prst="line">
              <a:avLst/>
            </a:prstGeom>
            <a:noFill/>
            <a:ln w="19050">
              <a:solidFill>
                <a:srgbClr val="000000"/>
              </a:solidFill>
              <a:round/>
              <a:headEnd/>
              <a:tailEnd/>
            </a:ln>
          </p:spPr>
          <p:txBody>
            <a:bodyPr/>
            <a:lstStyle/>
            <a:p>
              <a:endParaRPr lang="zh-CN" altLang="en-US"/>
            </a:p>
          </p:txBody>
        </p:sp>
        <p:sp>
          <p:nvSpPr>
            <p:cNvPr id="7338" name="Line 275"/>
            <p:cNvSpPr>
              <a:spLocks noChangeShapeType="1"/>
            </p:cNvSpPr>
            <p:nvPr/>
          </p:nvSpPr>
          <p:spPr bwMode="auto">
            <a:xfrm>
              <a:off x="2032000" y="3016250"/>
              <a:ext cx="1588" cy="211138"/>
            </a:xfrm>
            <a:prstGeom prst="line">
              <a:avLst/>
            </a:prstGeom>
            <a:noFill/>
            <a:ln w="19050">
              <a:solidFill>
                <a:srgbClr val="000000"/>
              </a:solidFill>
              <a:round/>
              <a:headEnd/>
              <a:tailEnd/>
            </a:ln>
          </p:spPr>
          <p:txBody>
            <a:bodyPr/>
            <a:lstStyle/>
            <a:p>
              <a:endParaRPr lang="zh-CN" altLang="en-US"/>
            </a:p>
          </p:txBody>
        </p:sp>
        <p:grpSp>
          <p:nvGrpSpPr>
            <p:cNvPr id="26" name="Group 276"/>
            <p:cNvGrpSpPr>
              <a:grpSpLocks/>
            </p:cNvGrpSpPr>
            <p:nvPr/>
          </p:nvGrpSpPr>
          <p:grpSpPr bwMode="auto">
            <a:xfrm>
              <a:off x="5711825" y="1768475"/>
              <a:ext cx="134938" cy="517525"/>
              <a:chOff x="3598" y="1114"/>
              <a:chExt cx="85" cy="326"/>
            </a:xfrm>
          </p:grpSpPr>
          <p:sp>
            <p:nvSpPr>
              <p:cNvPr id="7419" name="Line 277"/>
              <p:cNvSpPr>
                <a:spLocks noChangeShapeType="1"/>
              </p:cNvSpPr>
              <p:nvPr/>
            </p:nvSpPr>
            <p:spPr bwMode="auto">
              <a:xfrm>
                <a:off x="3647" y="1114"/>
                <a:ext cx="1" cy="290"/>
              </a:xfrm>
              <a:prstGeom prst="line">
                <a:avLst/>
              </a:prstGeom>
              <a:noFill/>
              <a:ln w="19050">
                <a:solidFill>
                  <a:srgbClr val="000000"/>
                </a:solidFill>
                <a:round/>
                <a:headEnd/>
                <a:tailEnd/>
              </a:ln>
            </p:spPr>
            <p:txBody>
              <a:bodyPr/>
              <a:lstStyle/>
              <a:p>
                <a:endParaRPr lang="zh-CN" altLang="en-US"/>
              </a:p>
            </p:txBody>
          </p:sp>
          <p:sp>
            <p:nvSpPr>
              <p:cNvPr id="7420" name="Freeform 278"/>
              <p:cNvSpPr>
                <a:spLocks/>
              </p:cNvSpPr>
              <p:nvPr/>
            </p:nvSpPr>
            <p:spPr bwMode="auto">
              <a:xfrm>
                <a:off x="3598" y="1356"/>
                <a:ext cx="85" cy="84"/>
              </a:xfrm>
              <a:custGeom>
                <a:avLst/>
                <a:gdLst>
                  <a:gd name="T0" fmla="*/ 0 w 85"/>
                  <a:gd name="T1" fmla="*/ 0 h 84"/>
                  <a:gd name="T2" fmla="*/ 49 w 85"/>
                  <a:gd name="T3" fmla="*/ 84 h 84"/>
                  <a:gd name="T4" fmla="*/ 85 w 85"/>
                  <a:gd name="T5" fmla="*/ 0 h 84"/>
                  <a:gd name="T6" fmla="*/ 49 w 85"/>
                  <a:gd name="T7" fmla="*/ 24 h 84"/>
                  <a:gd name="T8" fmla="*/ 0 w 85"/>
                  <a:gd name="T9" fmla="*/ 0 h 84"/>
                  <a:gd name="T10" fmla="*/ 0 60000 65536"/>
                  <a:gd name="T11" fmla="*/ 0 60000 65536"/>
                  <a:gd name="T12" fmla="*/ 0 60000 65536"/>
                  <a:gd name="T13" fmla="*/ 0 60000 65536"/>
                  <a:gd name="T14" fmla="*/ 0 60000 65536"/>
                  <a:gd name="T15" fmla="*/ 0 w 85"/>
                  <a:gd name="T16" fmla="*/ 0 h 84"/>
                  <a:gd name="T17" fmla="*/ 85 w 85"/>
                  <a:gd name="T18" fmla="*/ 84 h 84"/>
                </a:gdLst>
                <a:ahLst/>
                <a:cxnLst>
                  <a:cxn ang="T10">
                    <a:pos x="T0" y="T1"/>
                  </a:cxn>
                  <a:cxn ang="T11">
                    <a:pos x="T2" y="T3"/>
                  </a:cxn>
                  <a:cxn ang="T12">
                    <a:pos x="T4" y="T5"/>
                  </a:cxn>
                  <a:cxn ang="T13">
                    <a:pos x="T6" y="T7"/>
                  </a:cxn>
                  <a:cxn ang="T14">
                    <a:pos x="T8" y="T9"/>
                  </a:cxn>
                </a:cxnLst>
                <a:rect l="T15" t="T16" r="T17" b="T18"/>
                <a:pathLst>
                  <a:path w="85" h="84">
                    <a:moveTo>
                      <a:pt x="0" y="0"/>
                    </a:moveTo>
                    <a:lnTo>
                      <a:pt x="49" y="84"/>
                    </a:lnTo>
                    <a:lnTo>
                      <a:pt x="85" y="0"/>
                    </a:lnTo>
                    <a:lnTo>
                      <a:pt x="49" y="24"/>
                    </a:lnTo>
                    <a:lnTo>
                      <a:pt x="0" y="0"/>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sp>
          <p:nvSpPr>
            <p:cNvPr id="7340" name="Line 279"/>
            <p:cNvSpPr>
              <a:spLocks noChangeShapeType="1"/>
            </p:cNvSpPr>
            <p:nvPr/>
          </p:nvSpPr>
          <p:spPr bwMode="auto">
            <a:xfrm>
              <a:off x="3814763" y="4551363"/>
              <a:ext cx="1587" cy="211137"/>
            </a:xfrm>
            <a:prstGeom prst="line">
              <a:avLst/>
            </a:prstGeom>
            <a:noFill/>
            <a:ln w="19050">
              <a:solidFill>
                <a:srgbClr val="000000"/>
              </a:solidFill>
              <a:round/>
              <a:headEnd/>
              <a:tailEnd/>
            </a:ln>
          </p:spPr>
          <p:txBody>
            <a:bodyPr/>
            <a:lstStyle/>
            <a:p>
              <a:endParaRPr lang="zh-CN" altLang="en-US"/>
            </a:p>
          </p:txBody>
        </p:sp>
        <p:grpSp>
          <p:nvGrpSpPr>
            <p:cNvPr id="27" name="Group 280"/>
            <p:cNvGrpSpPr>
              <a:grpSpLocks/>
            </p:cNvGrpSpPr>
            <p:nvPr/>
          </p:nvGrpSpPr>
          <p:grpSpPr bwMode="auto">
            <a:xfrm>
              <a:off x="4006850" y="5778500"/>
              <a:ext cx="1993900" cy="901700"/>
              <a:chOff x="2524" y="3640"/>
              <a:chExt cx="1256" cy="568"/>
            </a:xfrm>
          </p:grpSpPr>
          <p:grpSp>
            <p:nvGrpSpPr>
              <p:cNvPr id="28" name="Group 281"/>
              <p:cNvGrpSpPr>
                <a:grpSpLocks/>
              </p:cNvGrpSpPr>
              <p:nvPr/>
            </p:nvGrpSpPr>
            <p:grpSpPr bwMode="auto">
              <a:xfrm>
                <a:off x="3321" y="3640"/>
                <a:ext cx="181" cy="206"/>
                <a:chOff x="3321" y="3640"/>
                <a:chExt cx="181" cy="206"/>
              </a:xfrm>
            </p:grpSpPr>
            <p:sp>
              <p:nvSpPr>
                <p:cNvPr id="7417" name="Line 282"/>
                <p:cNvSpPr>
                  <a:spLocks noChangeShapeType="1"/>
                </p:cNvSpPr>
                <p:nvPr/>
              </p:nvSpPr>
              <p:spPr bwMode="auto">
                <a:xfrm flipV="1">
                  <a:off x="3321" y="3664"/>
                  <a:ext cx="169" cy="182"/>
                </a:xfrm>
                <a:prstGeom prst="line">
                  <a:avLst/>
                </a:prstGeom>
                <a:noFill/>
                <a:ln w="19050">
                  <a:solidFill>
                    <a:srgbClr val="000000"/>
                  </a:solidFill>
                  <a:round/>
                  <a:headEnd/>
                  <a:tailEnd/>
                </a:ln>
              </p:spPr>
              <p:txBody>
                <a:bodyPr/>
                <a:lstStyle/>
                <a:p>
                  <a:endParaRPr lang="zh-CN" altLang="en-US"/>
                </a:p>
              </p:txBody>
            </p:sp>
            <p:sp>
              <p:nvSpPr>
                <p:cNvPr id="7418" name="Freeform 283"/>
                <p:cNvSpPr>
                  <a:spLocks/>
                </p:cNvSpPr>
                <p:nvPr/>
              </p:nvSpPr>
              <p:spPr bwMode="auto">
                <a:xfrm>
                  <a:off x="3442" y="3640"/>
                  <a:ext cx="60" cy="73"/>
                </a:xfrm>
                <a:custGeom>
                  <a:avLst/>
                  <a:gdLst>
                    <a:gd name="T0" fmla="*/ 48 w 60"/>
                    <a:gd name="T1" fmla="*/ 73 h 73"/>
                    <a:gd name="T2" fmla="*/ 60 w 60"/>
                    <a:gd name="T3" fmla="*/ 0 h 73"/>
                    <a:gd name="T4" fmla="*/ 0 w 60"/>
                    <a:gd name="T5" fmla="*/ 36 h 73"/>
                    <a:gd name="T6" fmla="*/ 48 w 60"/>
                    <a:gd name="T7" fmla="*/ 73 h 73"/>
                    <a:gd name="T8" fmla="*/ 0 60000 65536"/>
                    <a:gd name="T9" fmla="*/ 0 60000 65536"/>
                    <a:gd name="T10" fmla="*/ 0 60000 65536"/>
                    <a:gd name="T11" fmla="*/ 0 60000 65536"/>
                    <a:gd name="T12" fmla="*/ 0 w 60"/>
                    <a:gd name="T13" fmla="*/ 0 h 73"/>
                    <a:gd name="T14" fmla="*/ 60 w 60"/>
                    <a:gd name="T15" fmla="*/ 73 h 73"/>
                  </a:gdLst>
                  <a:ahLst/>
                  <a:cxnLst>
                    <a:cxn ang="T8">
                      <a:pos x="T0" y="T1"/>
                    </a:cxn>
                    <a:cxn ang="T9">
                      <a:pos x="T2" y="T3"/>
                    </a:cxn>
                    <a:cxn ang="T10">
                      <a:pos x="T4" y="T5"/>
                    </a:cxn>
                    <a:cxn ang="T11">
                      <a:pos x="T6" y="T7"/>
                    </a:cxn>
                  </a:cxnLst>
                  <a:rect l="T12" t="T13" r="T14" b="T15"/>
                  <a:pathLst>
                    <a:path w="60" h="73">
                      <a:moveTo>
                        <a:pt x="48" y="73"/>
                      </a:moveTo>
                      <a:lnTo>
                        <a:pt x="60" y="0"/>
                      </a:lnTo>
                      <a:lnTo>
                        <a:pt x="0" y="36"/>
                      </a:lnTo>
                      <a:lnTo>
                        <a:pt x="48" y="73"/>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grpSp>
            <p:nvGrpSpPr>
              <p:cNvPr id="29" name="Group 284"/>
              <p:cNvGrpSpPr>
                <a:grpSpLocks/>
              </p:cNvGrpSpPr>
              <p:nvPr/>
            </p:nvGrpSpPr>
            <p:grpSpPr bwMode="auto">
              <a:xfrm>
                <a:off x="2524" y="3882"/>
                <a:ext cx="1256" cy="326"/>
                <a:chOff x="2524" y="3882"/>
                <a:chExt cx="1256" cy="326"/>
              </a:xfrm>
            </p:grpSpPr>
            <p:grpSp>
              <p:nvGrpSpPr>
                <p:cNvPr id="30" name="Group 285"/>
                <p:cNvGrpSpPr>
                  <a:grpSpLocks/>
                </p:cNvGrpSpPr>
                <p:nvPr/>
              </p:nvGrpSpPr>
              <p:grpSpPr bwMode="auto">
                <a:xfrm>
                  <a:off x="2524" y="3882"/>
                  <a:ext cx="1256" cy="326"/>
                  <a:chOff x="2524" y="3882"/>
                  <a:chExt cx="1256" cy="326"/>
                </a:xfrm>
              </p:grpSpPr>
              <p:sp>
                <p:nvSpPr>
                  <p:cNvPr id="7415" name="Freeform 286"/>
                  <p:cNvSpPr>
                    <a:spLocks/>
                  </p:cNvSpPr>
                  <p:nvPr/>
                </p:nvSpPr>
                <p:spPr bwMode="auto">
                  <a:xfrm>
                    <a:off x="2524" y="3930"/>
                    <a:ext cx="1256" cy="278"/>
                  </a:xfrm>
                  <a:custGeom>
                    <a:avLst/>
                    <a:gdLst>
                      <a:gd name="T0" fmla="*/ 314 w 1256"/>
                      <a:gd name="T1" fmla="*/ 0 h 278"/>
                      <a:gd name="T2" fmla="*/ 0 w 1256"/>
                      <a:gd name="T3" fmla="*/ 278 h 278"/>
                      <a:gd name="T4" fmla="*/ 942 w 1256"/>
                      <a:gd name="T5" fmla="*/ 278 h 278"/>
                      <a:gd name="T6" fmla="*/ 1256 w 1256"/>
                      <a:gd name="T7" fmla="*/ 0 h 278"/>
                      <a:gd name="T8" fmla="*/ 314 w 1256"/>
                      <a:gd name="T9" fmla="*/ 0 h 278"/>
                      <a:gd name="T10" fmla="*/ 0 60000 65536"/>
                      <a:gd name="T11" fmla="*/ 0 60000 65536"/>
                      <a:gd name="T12" fmla="*/ 0 60000 65536"/>
                      <a:gd name="T13" fmla="*/ 0 60000 65536"/>
                      <a:gd name="T14" fmla="*/ 0 60000 65536"/>
                      <a:gd name="T15" fmla="*/ 0 w 1256"/>
                      <a:gd name="T16" fmla="*/ 0 h 278"/>
                      <a:gd name="T17" fmla="*/ 1256 w 1256"/>
                      <a:gd name="T18" fmla="*/ 278 h 278"/>
                    </a:gdLst>
                    <a:ahLst/>
                    <a:cxnLst>
                      <a:cxn ang="T10">
                        <a:pos x="T0" y="T1"/>
                      </a:cxn>
                      <a:cxn ang="T11">
                        <a:pos x="T2" y="T3"/>
                      </a:cxn>
                      <a:cxn ang="T12">
                        <a:pos x="T4" y="T5"/>
                      </a:cxn>
                      <a:cxn ang="T13">
                        <a:pos x="T6" y="T7"/>
                      </a:cxn>
                      <a:cxn ang="T14">
                        <a:pos x="T8" y="T9"/>
                      </a:cxn>
                    </a:cxnLst>
                    <a:rect l="T15" t="T16" r="T17" b="T18"/>
                    <a:pathLst>
                      <a:path w="1256" h="278">
                        <a:moveTo>
                          <a:pt x="314" y="0"/>
                        </a:moveTo>
                        <a:lnTo>
                          <a:pt x="0" y="278"/>
                        </a:lnTo>
                        <a:lnTo>
                          <a:pt x="942" y="278"/>
                        </a:lnTo>
                        <a:lnTo>
                          <a:pt x="1256" y="0"/>
                        </a:lnTo>
                        <a:lnTo>
                          <a:pt x="314"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16" name="Freeform 287"/>
                  <p:cNvSpPr>
                    <a:spLocks/>
                  </p:cNvSpPr>
                  <p:nvPr/>
                </p:nvSpPr>
                <p:spPr bwMode="auto">
                  <a:xfrm>
                    <a:off x="2524" y="3882"/>
                    <a:ext cx="1256" cy="278"/>
                  </a:xfrm>
                  <a:custGeom>
                    <a:avLst/>
                    <a:gdLst>
                      <a:gd name="T0" fmla="*/ 314 w 1256"/>
                      <a:gd name="T1" fmla="*/ 0 h 278"/>
                      <a:gd name="T2" fmla="*/ 0 w 1256"/>
                      <a:gd name="T3" fmla="*/ 278 h 278"/>
                      <a:gd name="T4" fmla="*/ 942 w 1256"/>
                      <a:gd name="T5" fmla="*/ 278 h 278"/>
                      <a:gd name="T6" fmla="*/ 1256 w 1256"/>
                      <a:gd name="T7" fmla="*/ 0 h 278"/>
                      <a:gd name="T8" fmla="*/ 314 w 1256"/>
                      <a:gd name="T9" fmla="*/ 0 h 278"/>
                      <a:gd name="T10" fmla="*/ 0 60000 65536"/>
                      <a:gd name="T11" fmla="*/ 0 60000 65536"/>
                      <a:gd name="T12" fmla="*/ 0 60000 65536"/>
                      <a:gd name="T13" fmla="*/ 0 60000 65536"/>
                      <a:gd name="T14" fmla="*/ 0 60000 65536"/>
                      <a:gd name="T15" fmla="*/ 0 w 1256"/>
                      <a:gd name="T16" fmla="*/ 0 h 278"/>
                      <a:gd name="T17" fmla="*/ 1256 w 1256"/>
                      <a:gd name="T18" fmla="*/ 278 h 278"/>
                    </a:gdLst>
                    <a:ahLst/>
                    <a:cxnLst>
                      <a:cxn ang="T10">
                        <a:pos x="T0" y="T1"/>
                      </a:cxn>
                      <a:cxn ang="T11">
                        <a:pos x="T2" y="T3"/>
                      </a:cxn>
                      <a:cxn ang="T12">
                        <a:pos x="T4" y="T5"/>
                      </a:cxn>
                      <a:cxn ang="T13">
                        <a:pos x="T6" y="T7"/>
                      </a:cxn>
                      <a:cxn ang="T14">
                        <a:pos x="T8" y="T9"/>
                      </a:cxn>
                    </a:cxnLst>
                    <a:rect l="T15" t="T16" r="T17" b="T18"/>
                    <a:pathLst>
                      <a:path w="1256" h="278">
                        <a:moveTo>
                          <a:pt x="314" y="0"/>
                        </a:moveTo>
                        <a:lnTo>
                          <a:pt x="0" y="278"/>
                        </a:lnTo>
                        <a:lnTo>
                          <a:pt x="942" y="278"/>
                        </a:lnTo>
                        <a:lnTo>
                          <a:pt x="1256" y="0"/>
                        </a:lnTo>
                        <a:lnTo>
                          <a:pt x="314" y="0"/>
                        </a:lnTo>
                        <a:close/>
                      </a:path>
                    </a:pathLst>
                  </a:custGeom>
                  <a:solidFill>
                    <a:srgbClr val="FFFFFF"/>
                  </a:solid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grpSp>
            <p:sp>
              <p:nvSpPr>
                <p:cNvPr id="7412" name="Line 288"/>
                <p:cNvSpPr>
                  <a:spLocks noChangeShapeType="1"/>
                </p:cNvSpPr>
                <p:nvPr/>
              </p:nvSpPr>
              <p:spPr bwMode="auto">
                <a:xfrm>
                  <a:off x="3768" y="3882"/>
                  <a:ext cx="1" cy="48"/>
                </a:xfrm>
                <a:prstGeom prst="line">
                  <a:avLst/>
                </a:prstGeom>
                <a:noFill/>
                <a:ln w="19050">
                  <a:solidFill>
                    <a:srgbClr val="000000"/>
                  </a:solidFill>
                  <a:round/>
                  <a:headEnd/>
                  <a:tailEnd/>
                </a:ln>
              </p:spPr>
              <p:txBody>
                <a:bodyPr/>
                <a:lstStyle/>
                <a:p>
                  <a:endParaRPr lang="zh-CN" altLang="en-US"/>
                </a:p>
              </p:txBody>
            </p:sp>
            <p:sp>
              <p:nvSpPr>
                <p:cNvPr id="7413" name="Line 289"/>
                <p:cNvSpPr>
                  <a:spLocks noChangeShapeType="1"/>
                </p:cNvSpPr>
                <p:nvPr/>
              </p:nvSpPr>
              <p:spPr bwMode="auto">
                <a:xfrm>
                  <a:off x="3454" y="4148"/>
                  <a:ext cx="1" cy="48"/>
                </a:xfrm>
                <a:prstGeom prst="line">
                  <a:avLst/>
                </a:prstGeom>
                <a:noFill/>
                <a:ln w="19050">
                  <a:solidFill>
                    <a:srgbClr val="000000"/>
                  </a:solidFill>
                  <a:round/>
                  <a:headEnd/>
                  <a:tailEnd/>
                </a:ln>
              </p:spPr>
              <p:txBody>
                <a:bodyPr/>
                <a:lstStyle/>
                <a:p>
                  <a:endParaRPr lang="zh-CN" altLang="en-US"/>
                </a:p>
              </p:txBody>
            </p:sp>
            <p:sp>
              <p:nvSpPr>
                <p:cNvPr id="7414" name="Line 290"/>
                <p:cNvSpPr>
                  <a:spLocks noChangeShapeType="1"/>
                </p:cNvSpPr>
                <p:nvPr/>
              </p:nvSpPr>
              <p:spPr bwMode="auto">
                <a:xfrm>
                  <a:off x="2524" y="4136"/>
                  <a:ext cx="1" cy="48"/>
                </a:xfrm>
                <a:prstGeom prst="line">
                  <a:avLst/>
                </a:prstGeom>
                <a:noFill/>
                <a:ln w="19050">
                  <a:solidFill>
                    <a:srgbClr val="000000"/>
                  </a:solidFill>
                  <a:round/>
                  <a:headEnd/>
                  <a:tailEnd/>
                </a:ln>
              </p:spPr>
              <p:txBody>
                <a:bodyPr/>
                <a:lstStyle/>
                <a:p>
                  <a:endParaRPr lang="zh-CN" altLang="en-US"/>
                </a:p>
              </p:txBody>
            </p:sp>
          </p:grpSp>
        </p:grpSp>
        <p:sp>
          <p:nvSpPr>
            <p:cNvPr id="7342" name="Line 291"/>
            <p:cNvSpPr>
              <a:spLocks noChangeShapeType="1"/>
            </p:cNvSpPr>
            <p:nvPr/>
          </p:nvSpPr>
          <p:spPr bwMode="auto">
            <a:xfrm>
              <a:off x="7112000" y="3609975"/>
              <a:ext cx="19050" cy="58738"/>
            </a:xfrm>
            <a:prstGeom prst="line">
              <a:avLst/>
            </a:prstGeom>
            <a:noFill/>
            <a:ln w="19050">
              <a:solidFill>
                <a:srgbClr val="000000"/>
              </a:solidFill>
              <a:round/>
              <a:headEnd/>
              <a:tailEnd/>
            </a:ln>
          </p:spPr>
          <p:txBody>
            <a:bodyPr/>
            <a:lstStyle/>
            <a:p>
              <a:endParaRPr lang="zh-CN" altLang="en-US"/>
            </a:p>
          </p:txBody>
        </p:sp>
        <p:grpSp>
          <p:nvGrpSpPr>
            <p:cNvPr id="31" name="Group 292"/>
            <p:cNvGrpSpPr>
              <a:grpSpLocks/>
            </p:cNvGrpSpPr>
            <p:nvPr/>
          </p:nvGrpSpPr>
          <p:grpSpPr bwMode="auto">
            <a:xfrm>
              <a:off x="6383338" y="5740400"/>
              <a:ext cx="1054100" cy="652463"/>
              <a:chOff x="4021" y="3616"/>
              <a:chExt cx="664" cy="411"/>
            </a:xfrm>
          </p:grpSpPr>
          <p:grpSp>
            <p:nvGrpSpPr>
              <p:cNvPr id="7360" name="Group 293"/>
              <p:cNvGrpSpPr>
                <a:grpSpLocks/>
              </p:cNvGrpSpPr>
              <p:nvPr/>
            </p:nvGrpSpPr>
            <p:grpSpPr bwMode="auto">
              <a:xfrm>
                <a:off x="4021" y="3870"/>
                <a:ext cx="664" cy="157"/>
                <a:chOff x="4021" y="3870"/>
                <a:chExt cx="664" cy="157"/>
              </a:xfrm>
            </p:grpSpPr>
            <p:sp>
              <p:nvSpPr>
                <p:cNvPr id="7403" name="Freeform 294"/>
                <p:cNvSpPr>
                  <a:spLocks/>
                </p:cNvSpPr>
                <p:nvPr/>
              </p:nvSpPr>
              <p:spPr bwMode="auto">
                <a:xfrm>
                  <a:off x="4021" y="3870"/>
                  <a:ext cx="664" cy="157"/>
                </a:xfrm>
                <a:custGeom>
                  <a:avLst/>
                  <a:gdLst>
                    <a:gd name="T0" fmla="*/ 36 w 664"/>
                    <a:gd name="T1" fmla="*/ 0 h 157"/>
                    <a:gd name="T2" fmla="*/ 0 w 664"/>
                    <a:gd name="T3" fmla="*/ 36 h 157"/>
                    <a:gd name="T4" fmla="*/ 0 w 664"/>
                    <a:gd name="T5" fmla="*/ 157 h 157"/>
                    <a:gd name="T6" fmla="*/ 628 w 664"/>
                    <a:gd name="T7" fmla="*/ 157 h 157"/>
                    <a:gd name="T8" fmla="*/ 664 w 664"/>
                    <a:gd name="T9" fmla="*/ 121 h 157"/>
                    <a:gd name="T10" fmla="*/ 664 w 664"/>
                    <a:gd name="T11" fmla="*/ 0 h 157"/>
                    <a:gd name="T12" fmla="*/ 36 w 664"/>
                    <a:gd name="T13" fmla="*/ 0 h 157"/>
                    <a:gd name="T14" fmla="*/ 0 60000 65536"/>
                    <a:gd name="T15" fmla="*/ 0 60000 65536"/>
                    <a:gd name="T16" fmla="*/ 0 60000 65536"/>
                    <a:gd name="T17" fmla="*/ 0 60000 65536"/>
                    <a:gd name="T18" fmla="*/ 0 60000 65536"/>
                    <a:gd name="T19" fmla="*/ 0 60000 65536"/>
                    <a:gd name="T20" fmla="*/ 0 60000 65536"/>
                    <a:gd name="T21" fmla="*/ 0 w 664"/>
                    <a:gd name="T22" fmla="*/ 0 h 157"/>
                    <a:gd name="T23" fmla="*/ 664 w 664"/>
                    <a:gd name="T24" fmla="*/ 157 h 1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4" h="157">
                      <a:moveTo>
                        <a:pt x="36" y="0"/>
                      </a:moveTo>
                      <a:lnTo>
                        <a:pt x="0" y="36"/>
                      </a:lnTo>
                      <a:lnTo>
                        <a:pt x="0" y="157"/>
                      </a:lnTo>
                      <a:lnTo>
                        <a:pt x="628" y="157"/>
                      </a:lnTo>
                      <a:lnTo>
                        <a:pt x="664" y="121"/>
                      </a:lnTo>
                      <a:lnTo>
                        <a:pt x="664" y="0"/>
                      </a:lnTo>
                      <a:lnTo>
                        <a:pt x="36"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04" name="Freeform 295"/>
                <p:cNvSpPr>
                  <a:spLocks/>
                </p:cNvSpPr>
                <p:nvPr/>
              </p:nvSpPr>
              <p:spPr bwMode="auto">
                <a:xfrm>
                  <a:off x="4021" y="3870"/>
                  <a:ext cx="664" cy="36"/>
                </a:xfrm>
                <a:custGeom>
                  <a:avLst/>
                  <a:gdLst>
                    <a:gd name="T0" fmla="*/ 0 w 664"/>
                    <a:gd name="T1" fmla="*/ 36 h 36"/>
                    <a:gd name="T2" fmla="*/ 628 w 664"/>
                    <a:gd name="T3" fmla="*/ 36 h 36"/>
                    <a:gd name="T4" fmla="*/ 664 w 664"/>
                    <a:gd name="T5" fmla="*/ 0 h 36"/>
                    <a:gd name="T6" fmla="*/ 36 w 664"/>
                    <a:gd name="T7" fmla="*/ 0 h 36"/>
                    <a:gd name="T8" fmla="*/ 0 w 664"/>
                    <a:gd name="T9" fmla="*/ 36 h 36"/>
                    <a:gd name="T10" fmla="*/ 0 60000 65536"/>
                    <a:gd name="T11" fmla="*/ 0 60000 65536"/>
                    <a:gd name="T12" fmla="*/ 0 60000 65536"/>
                    <a:gd name="T13" fmla="*/ 0 60000 65536"/>
                    <a:gd name="T14" fmla="*/ 0 60000 65536"/>
                    <a:gd name="T15" fmla="*/ 0 w 664"/>
                    <a:gd name="T16" fmla="*/ 0 h 36"/>
                    <a:gd name="T17" fmla="*/ 664 w 664"/>
                    <a:gd name="T18" fmla="*/ 36 h 36"/>
                  </a:gdLst>
                  <a:ahLst/>
                  <a:cxnLst>
                    <a:cxn ang="T10">
                      <a:pos x="T0" y="T1"/>
                    </a:cxn>
                    <a:cxn ang="T11">
                      <a:pos x="T2" y="T3"/>
                    </a:cxn>
                    <a:cxn ang="T12">
                      <a:pos x="T4" y="T5"/>
                    </a:cxn>
                    <a:cxn ang="T13">
                      <a:pos x="T6" y="T7"/>
                    </a:cxn>
                    <a:cxn ang="T14">
                      <a:pos x="T8" y="T9"/>
                    </a:cxn>
                  </a:cxnLst>
                  <a:rect l="T15" t="T16" r="T17" b="T18"/>
                  <a:pathLst>
                    <a:path w="664" h="36">
                      <a:moveTo>
                        <a:pt x="0" y="36"/>
                      </a:moveTo>
                      <a:lnTo>
                        <a:pt x="628" y="36"/>
                      </a:lnTo>
                      <a:lnTo>
                        <a:pt x="664" y="0"/>
                      </a:lnTo>
                      <a:lnTo>
                        <a:pt x="36" y="0"/>
                      </a:lnTo>
                      <a:lnTo>
                        <a:pt x="0" y="36"/>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05" name="Freeform 296"/>
                <p:cNvSpPr>
                  <a:spLocks/>
                </p:cNvSpPr>
                <p:nvPr/>
              </p:nvSpPr>
              <p:spPr bwMode="auto">
                <a:xfrm>
                  <a:off x="4649" y="3870"/>
                  <a:ext cx="36" cy="157"/>
                </a:xfrm>
                <a:custGeom>
                  <a:avLst/>
                  <a:gdLst>
                    <a:gd name="T0" fmla="*/ 0 w 36"/>
                    <a:gd name="T1" fmla="*/ 36 h 157"/>
                    <a:gd name="T2" fmla="*/ 36 w 36"/>
                    <a:gd name="T3" fmla="*/ 0 h 157"/>
                    <a:gd name="T4" fmla="*/ 36 w 36"/>
                    <a:gd name="T5" fmla="*/ 121 h 157"/>
                    <a:gd name="T6" fmla="*/ 0 w 36"/>
                    <a:gd name="T7" fmla="*/ 157 h 157"/>
                    <a:gd name="T8" fmla="*/ 0 w 36"/>
                    <a:gd name="T9" fmla="*/ 36 h 157"/>
                    <a:gd name="T10" fmla="*/ 0 60000 65536"/>
                    <a:gd name="T11" fmla="*/ 0 60000 65536"/>
                    <a:gd name="T12" fmla="*/ 0 60000 65536"/>
                    <a:gd name="T13" fmla="*/ 0 60000 65536"/>
                    <a:gd name="T14" fmla="*/ 0 60000 65536"/>
                    <a:gd name="T15" fmla="*/ 0 w 36"/>
                    <a:gd name="T16" fmla="*/ 0 h 157"/>
                    <a:gd name="T17" fmla="*/ 36 w 36"/>
                    <a:gd name="T18" fmla="*/ 157 h 157"/>
                  </a:gdLst>
                  <a:ahLst/>
                  <a:cxnLst>
                    <a:cxn ang="T10">
                      <a:pos x="T0" y="T1"/>
                    </a:cxn>
                    <a:cxn ang="T11">
                      <a:pos x="T2" y="T3"/>
                    </a:cxn>
                    <a:cxn ang="T12">
                      <a:pos x="T4" y="T5"/>
                    </a:cxn>
                    <a:cxn ang="T13">
                      <a:pos x="T6" y="T7"/>
                    </a:cxn>
                    <a:cxn ang="T14">
                      <a:pos x="T8" y="T9"/>
                    </a:cxn>
                  </a:cxnLst>
                  <a:rect l="T15" t="T16" r="T17" b="T18"/>
                  <a:pathLst>
                    <a:path w="36" h="157">
                      <a:moveTo>
                        <a:pt x="0" y="36"/>
                      </a:moveTo>
                      <a:lnTo>
                        <a:pt x="36" y="0"/>
                      </a:lnTo>
                      <a:lnTo>
                        <a:pt x="36" y="121"/>
                      </a:lnTo>
                      <a:lnTo>
                        <a:pt x="0" y="157"/>
                      </a:lnTo>
                      <a:lnTo>
                        <a:pt x="0" y="36"/>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06" name="Freeform 297"/>
                <p:cNvSpPr>
                  <a:spLocks/>
                </p:cNvSpPr>
                <p:nvPr/>
              </p:nvSpPr>
              <p:spPr bwMode="auto">
                <a:xfrm>
                  <a:off x="4021" y="3870"/>
                  <a:ext cx="664" cy="157"/>
                </a:xfrm>
                <a:custGeom>
                  <a:avLst/>
                  <a:gdLst>
                    <a:gd name="T0" fmla="*/ 2147483647 w 55"/>
                    <a:gd name="T1" fmla="*/ 0 h 13"/>
                    <a:gd name="T2" fmla="*/ 0 w 55"/>
                    <a:gd name="T3" fmla="*/ 2147483647 h 13"/>
                    <a:gd name="T4" fmla="*/ 0 w 55"/>
                    <a:gd name="T5" fmla="*/ 2147483647 h 13"/>
                    <a:gd name="T6" fmla="*/ 2147483647 w 55"/>
                    <a:gd name="T7" fmla="*/ 2147483647 h 13"/>
                    <a:gd name="T8" fmla="*/ 2147483647 w 55"/>
                    <a:gd name="T9" fmla="*/ 2147483647 h 13"/>
                    <a:gd name="T10" fmla="*/ 2147483647 w 55"/>
                    <a:gd name="T11" fmla="*/ 0 h 13"/>
                    <a:gd name="T12" fmla="*/ 2147483647 w 55"/>
                    <a:gd name="T13" fmla="*/ 0 h 13"/>
                    <a:gd name="T14" fmla="*/ 0 60000 65536"/>
                    <a:gd name="T15" fmla="*/ 0 60000 65536"/>
                    <a:gd name="T16" fmla="*/ 0 60000 65536"/>
                    <a:gd name="T17" fmla="*/ 0 60000 65536"/>
                    <a:gd name="T18" fmla="*/ 0 60000 65536"/>
                    <a:gd name="T19" fmla="*/ 0 60000 65536"/>
                    <a:gd name="T20" fmla="*/ 0 60000 65536"/>
                    <a:gd name="T21" fmla="*/ 0 w 55"/>
                    <a:gd name="T22" fmla="*/ 0 h 13"/>
                    <a:gd name="T23" fmla="*/ 55 w 55"/>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13">
                      <a:moveTo>
                        <a:pt x="3" y="0"/>
                      </a:moveTo>
                      <a:lnTo>
                        <a:pt x="0" y="3"/>
                      </a:lnTo>
                      <a:lnTo>
                        <a:pt x="0" y="13"/>
                      </a:lnTo>
                      <a:lnTo>
                        <a:pt x="52" y="13"/>
                      </a:lnTo>
                      <a:lnTo>
                        <a:pt x="55" y="10"/>
                      </a:lnTo>
                      <a:lnTo>
                        <a:pt x="55" y="0"/>
                      </a:lnTo>
                      <a:lnTo>
                        <a:pt x="3"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07" name="Freeform 298"/>
                <p:cNvSpPr>
                  <a:spLocks/>
                </p:cNvSpPr>
                <p:nvPr/>
              </p:nvSpPr>
              <p:spPr bwMode="auto">
                <a:xfrm>
                  <a:off x="4021" y="3870"/>
                  <a:ext cx="664" cy="36"/>
                </a:xfrm>
                <a:custGeom>
                  <a:avLst/>
                  <a:gdLst>
                    <a:gd name="T0" fmla="*/ 0 w 55"/>
                    <a:gd name="T1" fmla="*/ 2147483647 h 3"/>
                    <a:gd name="T2" fmla="*/ 2147483647 w 55"/>
                    <a:gd name="T3" fmla="*/ 2147483647 h 3"/>
                    <a:gd name="T4" fmla="*/ 2147483647 w 55"/>
                    <a:gd name="T5" fmla="*/ 0 h 3"/>
                    <a:gd name="T6" fmla="*/ 0 60000 65536"/>
                    <a:gd name="T7" fmla="*/ 0 60000 65536"/>
                    <a:gd name="T8" fmla="*/ 0 60000 65536"/>
                    <a:gd name="T9" fmla="*/ 0 w 55"/>
                    <a:gd name="T10" fmla="*/ 0 h 3"/>
                    <a:gd name="T11" fmla="*/ 55 w 55"/>
                    <a:gd name="T12" fmla="*/ 3 h 3"/>
                  </a:gdLst>
                  <a:ahLst/>
                  <a:cxnLst>
                    <a:cxn ang="T6">
                      <a:pos x="T0" y="T1"/>
                    </a:cxn>
                    <a:cxn ang="T7">
                      <a:pos x="T2" y="T3"/>
                    </a:cxn>
                    <a:cxn ang="T8">
                      <a:pos x="T4" y="T5"/>
                    </a:cxn>
                  </a:cxnLst>
                  <a:rect l="T9" t="T10" r="T11" b="T12"/>
                  <a:pathLst>
                    <a:path w="55" h="3">
                      <a:moveTo>
                        <a:pt x="0" y="3"/>
                      </a:moveTo>
                      <a:lnTo>
                        <a:pt x="52" y="3"/>
                      </a:lnTo>
                      <a:lnTo>
                        <a:pt x="55"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408" name="Line 299"/>
                <p:cNvSpPr>
                  <a:spLocks noChangeShapeType="1"/>
                </p:cNvSpPr>
                <p:nvPr/>
              </p:nvSpPr>
              <p:spPr bwMode="auto">
                <a:xfrm>
                  <a:off x="4649" y="3906"/>
                  <a:ext cx="1" cy="121"/>
                </a:xfrm>
                <a:prstGeom prst="line">
                  <a:avLst/>
                </a:prstGeom>
                <a:noFill/>
                <a:ln w="19050">
                  <a:solidFill>
                    <a:srgbClr val="000000"/>
                  </a:solidFill>
                  <a:round/>
                  <a:headEnd/>
                  <a:tailEnd/>
                </a:ln>
              </p:spPr>
              <p:txBody>
                <a:bodyPr/>
                <a:lstStyle/>
                <a:p>
                  <a:endParaRPr lang="zh-CN" altLang="en-US"/>
                </a:p>
              </p:txBody>
            </p:sp>
          </p:grpSp>
          <p:grpSp>
            <p:nvGrpSpPr>
              <p:cNvPr id="7362" name="Group 300"/>
              <p:cNvGrpSpPr>
                <a:grpSpLocks/>
              </p:cNvGrpSpPr>
              <p:nvPr/>
            </p:nvGrpSpPr>
            <p:grpSpPr bwMode="auto">
              <a:xfrm>
                <a:off x="4420" y="3616"/>
                <a:ext cx="84" cy="230"/>
                <a:chOff x="4420" y="3616"/>
                <a:chExt cx="84" cy="230"/>
              </a:xfrm>
            </p:grpSpPr>
            <p:sp>
              <p:nvSpPr>
                <p:cNvPr id="7401" name="Line 301"/>
                <p:cNvSpPr>
                  <a:spLocks noChangeShapeType="1"/>
                </p:cNvSpPr>
                <p:nvPr/>
              </p:nvSpPr>
              <p:spPr bwMode="auto">
                <a:xfrm flipV="1">
                  <a:off x="4420" y="3652"/>
                  <a:ext cx="48" cy="194"/>
                </a:xfrm>
                <a:prstGeom prst="line">
                  <a:avLst/>
                </a:prstGeom>
                <a:noFill/>
                <a:ln w="19050">
                  <a:solidFill>
                    <a:srgbClr val="000000"/>
                  </a:solidFill>
                  <a:round/>
                  <a:headEnd/>
                  <a:tailEnd/>
                </a:ln>
              </p:spPr>
              <p:txBody>
                <a:bodyPr/>
                <a:lstStyle/>
                <a:p>
                  <a:endParaRPr lang="zh-CN" altLang="en-US"/>
                </a:p>
              </p:txBody>
            </p:sp>
            <p:sp>
              <p:nvSpPr>
                <p:cNvPr id="7402" name="Freeform 302"/>
                <p:cNvSpPr>
                  <a:spLocks/>
                </p:cNvSpPr>
                <p:nvPr/>
              </p:nvSpPr>
              <p:spPr bwMode="auto">
                <a:xfrm>
                  <a:off x="4444" y="3616"/>
                  <a:ext cx="60" cy="72"/>
                </a:xfrm>
                <a:custGeom>
                  <a:avLst/>
                  <a:gdLst>
                    <a:gd name="T0" fmla="*/ 60 w 60"/>
                    <a:gd name="T1" fmla="*/ 72 h 72"/>
                    <a:gd name="T2" fmla="*/ 48 w 60"/>
                    <a:gd name="T3" fmla="*/ 0 h 72"/>
                    <a:gd name="T4" fmla="*/ 0 w 60"/>
                    <a:gd name="T5" fmla="*/ 48 h 72"/>
                    <a:gd name="T6" fmla="*/ 60 w 60"/>
                    <a:gd name="T7" fmla="*/ 72 h 72"/>
                    <a:gd name="T8" fmla="*/ 0 60000 65536"/>
                    <a:gd name="T9" fmla="*/ 0 60000 65536"/>
                    <a:gd name="T10" fmla="*/ 0 60000 65536"/>
                    <a:gd name="T11" fmla="*/ 0 60000 65536"/>
                    <a:gd name="T12" fmla="*/ 0 w 60"/>
                    <a:gd name="T13" fmla="*/ 0 h 72"/>
                    <a:gd name="T14" fmla="*/ 60 w 60"/>
                    <a:gd name="T15" fmla="*/ 72 h 72"/>
                  </a:gdLst>
                  <a:ahLst/>
                  <a:cxnLst>
                    <a:cxn ang="T8">
                      <a:pos x="T0" y="T1"/>
                    </a:cxn>
                    <a:cxn ang="T9">
                      <a:pos x="T2" y="T3"/>
                    </a:cxn>
                    <a:cxn ang="T10">
                      <a:pos x="T4" y="T5"/>
                    </a:cxn>
                    <a:cxn ang="T11">
                      <a:pos x="T6" y="T7"/>
                    </a:cxn>
                  </a:cxnLst>
                  <a:rect l="T12" t="T13" r="T14" b="T15"/>
                  <a:pathLst>
                    <a:path w="60" h="72">
                      <a:moveTo>
                        <a:pt x="60" y="72"/>
                      </a:moveTo>
                      <a:lnTo>
                        <a:pt x="48" y="0"/>
                      </a:lnTo>
                      <a:lnTo>
                        <a:pt x="0" y="48"/>
                      </a:lnTo>
                      <a:lnTo>
                        <a:pt x="60" y="72"/>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grpSp>
        <p:grpSp>
          <p:nvGrpSpPr>
            <p:cNvPr id="7363" name="Group 303"/>
            <p:cNvGrpSpPr>
              <a:grpSpLocks/>
            </p:cNvGrpSpPr>
            <p:nvPr/>
          </p:nvGrpSpPr>
          <p:grpSpPr bwMode="auto">
            <a:xfrm>
              <a:off x="7007227" y="1765301"/>
              <a:ext cx="1906589" cy="433388"/>
              <a:chOff x="4378" y="776"/>
              <a:chExt cx="1201" cy="273"/>
            </a:xfrm>
          </p:grpSpPr>
          <p:sp>
            <p:nvSpPr>
              <p:cNvPr id="7396" name="Rectangle 304" descr="浅色竖线"/>
              <p:cNvSpPr>
                <a:spLocks noChangeArrowheads="1"/>
              </p:cNvSpPr>
              <p:nvPr/>
            </p:nvSpPr>
            <p:spPr bwMode="auto">
              <a:xfrm>
                <a:off x="4378" y="812"/>
                <a:ext cx="277" cy="157"/>
              </a:xfrm>
              <a:prstGeom prst="rect">
                <a:avLst/>
              </a:prstGeom>
              <a:pattFill prst="ltVert">
                <a:fgClr>
                  <a:srgbClr val="DDDDDD"/>
                </a:fgClr>
                <a:bgClr>
                  <a:srgbClr val="FFFFFF"/>
                </a:bgClr>
              </a:patt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97" name="Rectangle 305" descr="浅色竖线"/>
              <p:cNvSpPr>
                <a:spLocks noChangeArrowheads="1"/>
              </p:cNvSpPr>
              <p:nvPr/>
            </p:nvSpPr>
            <p:spPr bwMode="auto">
              <a:xfrm>
                <a:off x="5060" y="776"/>
                <a:ext cx="277" cy="229"/>
              </a:xfrm>
              <a:prstGeom prst="rect">
                <a:avLst/>
              </a:prstGeom>
              <a:pattFill prst="ltVert">
                <a:fgClr>
                  <a:srgbClr val="DDDDDD"/>
                </a:fgClr>
                <a:bgClr>
                  <a:srgbClr val="FFFFFF"/>
                </a:bgClr>
              </a:patt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98" name="Rectangle 306" descr="浅色竖线"/>
              <p:cNvSpPr>
                <a:spLocks noChangeArrowheads="1"/>
              </p:cNvSpPr>
              <p:nvPr/>
            </p:nvSpPr>
            <p:spPr bwMode="auto">
              <a:xfrm>
                <a:off x="4764" y="824"/>
                <a:ext cx="815" cy="225"/>
              </a:xfrm>
              <a:prstGeom prst="rect">
                <a:avLst/>
              </a:prstGeom>
              <a:pattFill prst="ltVert">
                <a:fgClr>
                  <a:srgbClr val="DDDDDD"/>
                </a:fgClr>
                <a:bgClr>
                  <a:srgbClr val="FFFFFF"/>
                </a:bgClr>
              </a:pattFill>
              <a:ln w="9525">
                <a:noFill/>
                <a:miter lim="800000"/>
                <a:headEnd/>
                <a:tailEnd/>
              </a:ln>
            </p:spPr>
            <p:txBody>
              <a:bodyPr wrap="none" lIns="0" tIns="0" rIns="0" bIns="0">
                <a:spAutoFit/>
              </a:bodyPr>
              <a:lstStyle/>
              <a:p>
                <a:r>
                  <a:rPr lang="zh-CN" altLang="en-US" sz="2000">
                    <a:latin typeface="楷体_GB2312" pitchFamily="49" charset="-122"/>
                    <a:ea typeface="宋体" pitchFamily="2" charset="-122"/>
                  </a:rPr>
                  <a:t>销</a:t>
                </a:r>
                <a:r>
                  <a:rPr lang="en-US" altLang="zh-CN" sz="2000">
                    <a:latin typeface="楷体_GB2312" pitchFamily="49" charset="-122"/>
                    <a:ea typeface="宋体" pitchFamily="2" charset="-122"/>
                  </a:rPr>
                  <a:t>:</a:t>
                </a:r>
                <a:r>
                  <a:rPr lang="zh-CN" altLang="en-US" sz="2000">
                    <a:latin typeface="楷体_GB2312" pitchFamily="49" charset="-122"/>
                    <a:ea typeface="宋体" pitchFamily="2" charset="-122"/>
                  </a:rPr>
                  <a:t>零售件</a:t>
                </a:r>
                <a:endParaRPr lang="zh-CN" altLang="en-US" sz="1800">
                  <a:solidFill>
                    <a:schemeClr val="tx1"/>
                  </a:solidFill>
                  <a:latin typeface="Arial" pitchFamily="34" charset="0"/>
                  <a:ea typeface="宋体" pitchFamily="2" charset="-122"/>
                </a:endParaRPr>
              </a:p>
            </p:txBody>
          </p:sp>
        </p:grpSp>
        <p:grpSp>
          <p:nvGrpSpPr>
            <p:cNvPr id="7364" name="Group 307"/>
            <p:cNvGrpSpPr>
              <a:grpSpLocks/>
            </p:cNvGrpSpPr>
            <p:nvPr/>
          </p:nvGrpSpPr>
          <p:grpSpPr bwMode="auto">
            <a:xfrm>
              <a:off x="7007227" y="2244725"/>
              <a:ext cx="1925639" cy="414338"/>
              <a:chOff x="4378" y="1078"/>
              <a:chExt cx="1213" cy="261"/>
            </a:xfrm>
          </p:grpSpPr>
          <p:sp>
            <p:nvSpPr>
              <p:cNvPr id="7393" name="Rectangle 308"/>
              <p:cNvSpPr>
                <a:spLocks noChangeArrowheads="1"/>
              </p:cNvSpPr>
              <p:nvPr/>
            </p:nvSpPr>
            <p:spPr bwMode="auto">
              <a:xfrm>
                <a:off x="4378" y="1114"/>
                <a:ext cx="277" cy="157"/>
              </a:xfrm>
              <a:prstGeom prst="rect">
                <a:avLst/>
              </a:prstGeom>
              <a:solidFill>
                <a:srgbClr val="F8F8F8">
                  <a:alpha val="50195"/>
                </a:srgbClr>
              </a:solid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94" name="Rectangle 309"/>
              <p:cNvSpPr>
                <a:spLocks noChangeArrowheads="1"/>
              </p:cNvSpPr>
              <p:nvPr/>
            </p:nvSpPr>
            <p:spPr bwMode="auto">
              <a:xfrm>
                <a:off x="5072" y="1078"/>
                <a:ext cx="277" cy="229"/>
              </a:xfrm>
              <a:prstGeom prst="rect">
                <a:avLst/>
              </a:prstGeom>
              <a:solidFill>
                <a:srgbClr val="F8F8F8">
                  <a:alpha val="50195"/>
                </a:srgbClr>
              </a:solid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95" name="Rectangle 310"/>
              <p:cNvSpPr>
                <a:spLocks noChangeArrowheads="1"/>
              </p:cNvSpPr>
              <p:nvPr/>
            </p:nvSpPr>
            <p:spPr bwMode="auto">
              <a:xfrm>
                <a:off x="4776" y="1114"/>
                <a:ext cx="815" cy="225"/>
              </a:xfrm>
              <a:prstGeom prst="rect">
                <a:avLst/>
              </a:prstGeom>
              <a:solidFill>
                <a:srgbClr val="F8F8F8">
                  <a:alpha val="50195"/>
                </a:srgbClr>
              </a:solidFill>
              <a:ln w="9525">
                <a:noFill/>
                <a:miter lim="800000"/>
                <a:headEnd/>
                <a:tailEnd/>
              </a:ln>
            </p:spPr>
            <p:txBody>
              <a:bodyPr wrap="none" lIns="0" tIns="0" rIns="0" bIns="0">
                <a:spAutoFit/>
              </a:bodyPr>
              <a:lstStyle/>
              <a:p>
                <a:r>
                  <a:rPr lang="zh-CN" altLang="en-US" sz="2000">
                    <a:latin typeface="楷体_GB2312" pitchFamily="49" charset="-122"/>
                    <a:ea typeface="宋体" pitchFamily="2" charset="-122"/>
                  </a:rPr>
                  <a:t>产</a:t>
                </a:r>
                <a:r>
                  <a:rPr lang="en-US" altLang="zh-CN" sz="2000">
                    <a:latin typeface="楷体_GB2312" pitchFamily="49" charset="-122"/>
                    <a:ea typeface="宋体" pitchFamily="2" charset="-122"/>
                  </a:rPr>
                  <a:t>:</a:t>
                </a:r>
                <a:r>
                  <a:rPr lang="zh-CN" altLang="en-US" sz="2000">
                    <a:latin typeface="楷体_GB2312" pitchFamily="49" charset="-122"/>
                    <a:ea typeface="宋体" pitchFamily="2" charset="-122"/>
                  </a:rPr>
                  <a:t>加工件</a:t>
                </a:r>
                <a:endParaRPr lang="zh-CN" altLang="en-US" sz="1800">
                  <a:solidFill>
                    <a:schemeClr val="tx1"/>
                  </a:solidFill>
                  <a:latin typeface="Arial" pitchFamily="34" charset="0"/>
                  <a:ea typeface="宋体" pitchFamily="2" charset="-122"/>
                </a:endParaRPr>
              </a:p>
            </p:txBody>
          </p:sp>
        </p:grpSp>
        <p:grpSp>
          <p:nvGrpSpPr>
            <p:cNvPr id="7399" name="Group 311"/>
            <p:cNvGrpSpPr>
              <a:grpSpLocks/>
            </p:cNvGrpSpPr>
            <p:nvPr/>
          </p:nvGrpSpPr>
          <p:grpSpPr bwMode="auto">
            <a:xfrm>
              <a:off x="7007226" y="2743200"/>
              <a:ext cx="1797051" cy="377825"/>
              <a:chOff x="4378" y="1392"/>
              <a:chExt cx="1132" cy="238"/>
            </a:xfrm>
          </p:grpSpPr>
          <p:sp>
            <p:nvSpPr>
              <p:cNvPr id="7390" name="Rectangle 312" descr="浅色横线"/>
              <p:cNvSpPr>
                <a:spLocks noChangeArrowheads="1"/>
              </p:cNvSpPr>
              <p:nvPr/>
            </p:nvSpPr>
            <p:spPr bwMode="auto">
              <a:xfrm>
                <a:off x="4378" y="1416"/>
                <a:ext cx="277" cy="157"/>
              </a:xfrm>
              <a:prstGeom prst="rect">
                <a:avLst/>
              </a:prstGeom>
              <a:pattFill prst="ltHorz">
                <a:fgClr>
                  <a:srgbClr val="DDDDDD"/>
                </a:fgClr>
                <a:bgClr>
                  <a:srgbClr val="FFFFFF"/>
                </a:bgClr>
              </a:pattFill>
              <a:ln w="19050">
                <a:solidFill>
                  <a:srgbClr val="000000"/>
                </a:solid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91" name="Rectangle 313" descr="浅色横线"/>
              <p:cNvSpPr>
                <a:spLocks noChangeArrowheads="1"/>
              </p:cNvSpPr>
              <p:nvPr/>
            </p:nvSpPr>
            <p:spPr bwMode="auto">
              <a:xfrm>
                <a:off x="5072" y="1392"/>
                <a:ext cx="265" cy="218"/>
              </a:xfrm>
              <a:prstGeom prst="rect">
                <a:avLst/>
              </a:prstGeom>
              <a:pattFill prst="ltHorz">
                <a:fgClr>
                  <a:srgbClr val="DDDDDD"/>
                </a:fgClr>
                <a:bgClr>
                  <a:srgbClr val="FFFFFF"/>
                </a:bgClr>
              </a:pattFill>
              <a:ln w="9525">
                <a:noFill/>
                <a:miter lim="800000"/>
                <a:headEnd/>
                <a:tailEnd/>
              </a:ln>
            </p:spPr>
            <p:txBody>
              <a:bodyPr/>
              <a:lstStyle/>
              <a:p>
                <a:endParaRPr lang="zh-CN" altLang="en-US" sz="1800">
                  <a:solidFill>
                    <a:schemeClr val="tx1"/>
                  </a:solidFill>
                  <a:latin typeface="Arial" pitchFamily="34" charset="0"/>
                  <a:ea typeface="宋体" pitchFamily="2" charset="-122"/>
                </a:endParaRPr>
              </a:p>
            </p:txBody>
          </p:sp>
          <p:sp>
            <p:nvSpPr>
              <p:cNvPr id="7392" name="Rectangle 314" descr="浅色横线"/>
              <p:cNvSpPr>
                <a:spLocks noChangeArrowheads="1"/>
              </p:cNvSpPr>
              <p:nvPr/>
            </p:nvSpPr>
            <p:spPr bwMode="auto">
              <a:xfrm>
                <a:off x="4776" y="1428"/>
                <a:ext cx="734" cy="202"/>
              </a:xfrm>
              <a:prstGeom prst="rect">
                <a:avLst/>
              </a:prstGeom>
              <a:pattFill prst="ltHorz">
                <a:fgClr>
                  <a:srgbClr val="DDDDDD"/>
                </a:fgClr>
                <a:bgClr>
                  <a:srgbClr val="FFFFFF"/>
                </a:bgClr>
              </a:pattFill>
              <a:ln w="9525">
                <a:noFill/>
                <a:miter lim="800000"/>
                <a:headEnd/>
                <a:tailEnd/>
              </a:ln>
            </p:spPr>
            <p:txBody>
              <a:bodyPr wrap="none" lIns="0" tIns="0" rIns="0" bIns="0">
                <a:spAutoFit/>
              </a:bodyPr>
              <a:lstStyle/>
              <a:p>
                <a:r>
                  <a:rPr lang="zh-CN" altLang="en-US" sz="1800">
                    <a:latin typeface="楷体_GB2312" pitchFamily="49" charset="-122"/>
                    <a:ea typeface="宋体" pitchFamily="2" charset="-122"/>
                  </a:rPr>
                  <a:t>供</a:t>
                </a:r>
                <a:r>
                  <a:rPr lang="en-US" altLang="zh-CN" sz="1800">
                    <a:latin typeface="楷体_GB2312" pitchFamily="49" charset="-122"/>
                    <a:ea typeface="宋体" pitchFamily="2" charset="-122"/>
                  </a:rPr>
                  <a:t>:</a:t>
                </a:r>
                <a:r>
                  <a:rPr lang="zh-CN" altLang="en-US" sz="1800">
                    <a:latin typeface="楷体_GB2312" pitchFamily="49" charset="-122"/>
                    <a:ea typeface="宋体" pitchFamily="2" charset="-122"/>
                  </a:rPr>
                  <a:t>采购件</a:t>
                </a:r>
                <a:endParaRPr lang="zh-CN" altLang="en-US" sz="1800">
                  <a:solidFill>
                    <a:schemeClr val="tx1"/>
                  </a:solidFill>
                  <a:latin typeface="Arial" pitchFamily="34" charset="0"/>
                  <a:ea typeface="宋体" pitchFamily="2" charset="-122"/>
                </a:endParaRPr>
              </a:p>
            </p:txBody>
          </p:sp>
        </p:grpSp>
        <p:sp>
          <p:nvSpPr>
            <p:cNvPr id="7347" name="Line 315"/>
            <p:cNvSpPr>
              <a:spLocks noChangeShapeType="1"/>
            </p:cNvSpPr>
            <p:nvPr/>
          </p:nvSpPr>
          <p:spPr bwMode="auto">
            <a:xfrm>
              <a:off x="2703513" y="6219825"/>
              <a:ext cx="1587" cy="249238"/>
            </a:xfrm>
            <a:prstGeom prst="line">
              <a:avLst/>
            </a:prstGeom>
            <a:noFill/>
            <a:ln w="19050">
              <a:solidFill>
                <a:srgbClr val="000000"/>
              </a:solidFill>
              <a:round/>
              <a:headEnd/>
              <a:tailEnd/>
            </a:ln>
          </p:spPr>
          <p:txBody>
            <a:bodyPr/>
            <a:lstStyle/>
            <a:p>
              <a:endParaRPr lang="zh-CN" altLang="en-US"/>
            </a:p>
          </p:txBody>
        </p:sp>
        <p:sp>
          <p:nvSpPr>
            <p:cNvPr id="7348" name="Line 316"/>
            <p:cNvSpPr>
              <a:spLocks noChangeShapeType="1"/>
            </p:cNvSpPr>
            <p:nvPr/>
          </p:nvSpPr>
          <p:spPr bwMode="auto">
            <a:xfrm>
              <a:off x="2338388" y="5835650"/>
              <a:ext cx="690562" cy="1588"/>
            </a:xfrm>
            <a:prstGeom prst="line">
              <a:avLst/>
            </a:prstGeom>
            <a:noFill/>
            <a:ln w="19050">
              <a:solidFill>
                <a:srgbClr val="000000"/>
              </a:solidFill>
              <a:round/>
              <a:headEnd/>
              <a:tailEnd/>
            </a:ln>
          </p:spPr>
          <p:txBody>
            <a:bodyPr/>
            <a:lstStyle/>
            <a:p>
              <a:endParaRPr lang="zh-CN" altLang="en-US"/>
            </a:p>
          </p:txBody>
        </p:sp>
        <p:sp>
          <p:nvSpPr>
            <p:cNvPr id="7349" name="Line 317"/>
            <p:cNvSpPr>
              <a:spLocks noChangeShapeType="1"/>
            </p:cNvSpPr>
            <p:nvPr/>
          </p:nvSpPr>
          <p:spPr bwMode="auto">
            <a:xfrm>
              <a:off x="3392488" y="1614488"/>
              <a:ext cx="1587" cy="384175"/>
            </a:xfrm>
            <a:prstGeom prst="line">
              <a:avLst/>
            </a:prstGeom>
            <a:noFill/>
            <a:ln w="19050">
              <a:solidFill>
                <a:srgbClr val="000000"/>
              </a:solidFill>
              <a:round/>
              <a:headEnd/>
              <a:tailEnd/>
            </a:ln>
          </p:spPr>
          <p:txBody>
            <a:bodyPr/>
            <a:lstStyle/>
            <a:p>
              <a:endParaRPr lang="zh-CN" altLang="en-US"/>
            </a:p>
          </p:txBody>
        </p:sp>
        <p:grpSp>
          <p:nvGrpSpPr>
            <p:cNvPr id="7400" name="Group 318"/>
            <p:cNvGrpSpPr>
              <a:grpSpLocks/>
            </p:cNvGrpSpPr>
            <p:nvPr/>
          </p:nvGrpSpPr>
          <p:grpSpPr bwMode="auto">
            <a:xfrm>
              <a:off x="4984750" y="5030788"/>
              <a:ext cx="2530475" cy="690562"/>
              <a:chOff x="3140" y="3169"/>
              <a:chExt cx="1594" cy="435"/>
            </a:xfrm>
          </p:grpSpPr>
          <p:grpSp>
            <p:nvGrpSpPr>
              <p:cNvPr id="7409" name="Group 319"/>
              <p:cNvGrpSpPr>
                <a:grpSpLocks/>
              </p:cNvGrpSpPr>
              <p:nvPr/>
            </p:nvGrpSpPr>
            <p:grpSpPr bwMode="auto">
              <a:xfrm>
                <a:off x="3574" y="3169"/>
                <a:ext cx="495" cy="181"/>
                <a:chOff x="3574" y="3169"/>
                <a:chExt cx="495" cy="181"/>
              </a:xfrm>
            </p:grpSpPr>
            <p:sp>
              <p:nvSpPr>
                <p:cNvPr id="7388" name="Line 320"/>
                <p:cNvSpPr>
                  <a:spLocks noChangeShapeType="1"/>
                </p:cNvSpPr>
                <p:nvPr/>
              </p:nvSpPr>
              <p:spPr bwMode="auto">
                <a:xfrm flipV="1">
                  <a:off x="3574" y="3193"/>
                  <a:ext cx="459" cy="157"/>
                </a:xfrm>
                <a:prstGeom prst="line">
                  <a:avLst/>
                </a:prstGeom>
                <a:noFill/>
                <a:ln w="19050">
                  <a:solidFill>
                    <a:srgbClr val="000000"/>
                  </a:solidFill>
                  <a:round/>
                  <a:headEnd/>
                  <a:tailEnd/>
                </a:ln>
              </p:spPr>
              <p:txBody>
                <a:bodyPr/>
                <a:lstStyle/>
                <a:p>
                  <a:endParaRPr lang="zh-CN" altLang="en-US"/>
                </a:p>
              </p:txBody>
            </p:sp>
            <p:sp>
              <p:nvSpPr>
                <p:cNvPr id="7389" name="Freeform 321"/>
                <p:cNvSpPr>
                  <a:spLocks/>
                </p:cNvSpPr>
                <p:nvPr/>
              </p:nvSpPr>
              <p:spPr bwMode="auto">
                <a:xfrm>
                  <a:off x="4009" y="3169"/>
                  <a:ext cx="60" cy="60"/>
                </a:xfrm>
                <a:custGeom>
                  <a:avLst/>
                  <a:gdLst>
                    <a:gd name="T0" fmla="*/ 12 w 60"/>
                    <a:gd name="T1" fmla="*/ 60 h 60"/>
                    <a:gd name="T2" fmla="*/ 60 w 60"/>
                    <a:gd name="T3" fmla="*/ 0 h 60"/>
                    <a:gd name="T4" fmla="*/ 0 w 60"/>
                    <a:gd name="T5" fmla="*/ 0 h 60"/>
                    <a:gd name="T6" fmla="*/ 12 w 60"/>
                    <a:gd name="T7" fmla="*/ 60 h 60"/>
                    <a:gd name="T8" fmla="*/ 0 60000 65536"/>
                    <a:gd name="T9" fmla="*/ 0 60000 65536"/>
                    <a:gd name="T10" fmla="*/ 0 60000 65536"/>
                    <a:gd name="T11" fmla="*/ 0 60000 65536"/>
                    <a:gd name="T12" fmla="*/ 0 w 60"/>
                    <a:gd name="T13" fmla="*/ 0 h 60"/>
                    <a:gd name="T14" fmla="*/ 60 w 60"/>
                    <a:gd name="T15" fmla="*/ 60 h 60"/>
                  </a:gdLst>
                  <a:ahLst/>
                  <a:cxnLst>
                    <a:cxn ang="T8">
                      <a:pos x="T0" y="T1"/>
                    </a:cxn>
                    <a:cxn ang="T9">
                      <a:pos x="T2" y="T3"/>
                    </a:cxn>
                    <a:cxn ang="T10">
                      <a:pos x="T4" y="T5"/>
                    </a:cxn>
                    <a:cxn ang="T11">
                      <a:pos x="T6" y="T7"/>
                    </a:cxn>
                  </a:cxnLst>
                  <a:rect l="T12" t="T13" r="T14" b="T15"/>
                  <a:pathLst>
                    <a:path w="60" h="60">
                      <a:moveTo>
                        <a:pt x="12" y="60"/>
                      </a:moveTo>
                      <a:lnTo>
                        <a:pt x="60" y="0"/>
                      </a:lnTo>
                      <a:lnTo>
                        <a:pt x="0" y="0"/>
                      </a:lnTo>
                      <a:lnTo>
                        <a:pt x="12" y="60"/>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grpSp>
            <p:nvGrpSpPr>
              <p:cNvPr id="7410" name="Group 322"/>
              <p:cNvGrpSpPr>
                <a:grpSpLocks/>
              </p:cNvGrpSpPr>
              <p:nvPr/>
            </p:nvGrpSpPr>
            <p:grpSpPr bwMode="auto">
              <a:xfrm>
                <a:off x="4432" y="3169"/>
                <a:ext cx="84" cy="241"/>
                <a:chOff x="4432" y="3169"/>
                <a:chExt cx="84" cy="241"/>
              </a:xfrm>
            </p:grpSpPr>
            <p:sp>
              <p:nvSpPr>
                <p:cNvPr id="7386" name="Line 323"/>
                <p:cNvSpPr>
                  <a:spLocks noChangeShapeType="1"/>
                </p:cNvSpPr>
                <p:nvPr/>
              </p:nvSpPr>
              <p:spPr bwMode="auto">
                <a:xfrm flipH="1" flipV="1">
                  <a:off x="4456" y="3205"/>
                  <a:ext cx="60" cy="205"/>
                </a:xfrm>
                <a:prstGeom prst="line">
                  <a:avLst/>
                </a:prstGeom>
                <a:noFill/>
                <a:ln w="19050">
                  <a:solidFill>
                    <a:srgbClr val="000000"/>
                  </a:solidFill>
                  <a:round/>
                  <a:headEnd/>
                  <a:tailEnd/>
                </a:ln>
              </p:spPr>
              <p:txBody>
                <a:bodyPr/>
                <a:lstStyle/>
                <a:p>
                  <a:endParaRPr lang="zh-CN" altLang="en-US"/>
                </a:p>
              </p:txBody>
            </p:sp>
            <p:sp>
              <p:nvSpPr>
                <p:cNvPr id="7387" name="Freeform 324"/>
                <p:cNvSpPr>
                  <a:spLocks/>
                </p:cNvSpPr>
                <p:nvPr/>
              </p:nvSpPr>
              <p:spPr bwMode="auto">
                <a:xfrm>
                  <a:off x="4432" y="3169"/>
                  <a:ext cx="60" cy="60"/>
                </a:xfrm>
                <a:custGeom>
                  <a:avLst/>
                  <a:gdLst>
                    <a:gd name="T0" fmla="*/ 60 w 60"/>
                    <a:gd name="T1" fmla="*/ 48 h 60"/>
                    <a:gd name="T2" fmla="*/ 0 w 60"/>
                    <a:gd name="T3" fmla="*/ 0 h 60"/>
                    <a:gd name="T4" fmla="*/ 0 w 60"/>
                    <a:gd name="T5" fmla="*/ 60 h 60"/>
                    <a:gd name="T6" fmla="*/ 60 w 60"/>
                    <a:gd name="T7" fmla="*/ 48 h 60"/>
                    <a:gd name="T8" fmla="*/ 0 60000 65536"/>
                    <a:gd name="T9" fmla="*/ 0 60000 65536"/>
                    <a:gd name="T10" fmla="*/ 0 60000 65536"/>
                    <a:gd name="T11" fmla="*/ 0 60000 65536"/>
                    <a:gd name="T12" fmla="*/ 0 w 60"/>
                    <a:gd name="T13" fmla="*/ 0 h 60"/>
                    <a:gd name="T14" fmla="*/ 60 w 60"/>
                    <a:gd name="T15" fmla="*/ 60 h 60"/>
                  </a:gdLst>
                  <a:ahLst/>
                  <a:cxnLst>
                    <a:cxn ang="T8">
                      <a:pos x="T0" y="T1"/>
                    </a:cxn>
                    <a:cxn ang="T9">
                      <a:pos x="T2" y="T3"/>
                    </a:cxn>
                    <a:cxn ang="T10">
                      <a:pos x="T4" y="T5"/>
                    </a:cxn>
                    <a:cxn ang="T11">
                      <a:pos x="T6" y="T7"/>
                    </a:cxn>
                  </a:cxnLst>
                  <a:rect l="T12" t="T13" r="T14" b="T15"/>
                  <a:pathLst>
                    <a:path w="60" h="60">
                      <a:moveTo>
                        <a:pt x="60" y="48"/>
                      </a:moveTo>
                      <a:lnTo>
                        <a:pt x="0" y="0"/>
                      </a:lnTo>
                      <a:lnTo>
                        <a:pt x="0" y="60"/>
                      </a:lnTo>
                      <a:lnTo>
                        <a:pt x="60" y="48"/>
                      </a:lnTo>
                      <a:close/>
                    </a:path>
                  </a:pathLst>
                </a:custGeom>
                <a:solidFill>
                  <a:srgbClr val="000000"/>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grpSp>
          <p:grpSp>
            <p:nvGrpSpPr>
              <p:cNvPr id="7411" name="Group 325"/>
              <p:cNvGrpSpPr>
                <a:grpSpLocks/>
              </p:cNvGrpSpPr>
              <p:nvPr/>
            </p:nvGrpSpPr>
            <p:grpSpPr bwMode="auto">
              <a:xfrm>
                <a:off x="3140" y="3386"/>
                <a:ext cx="1594" cy="218"/>
                <a:chOff x="3140" y="3386"/>
                <a:chExt cx="1594" cy="218"/>
              </a:xfrm>
            </p:grpSpPr>
            <p:grpSp>
              <p:nvGrpSpPr>
                <p:cNvPr id="7421" name="Group 326"/>
                <p:cNvGrpSpPr>
                  <a:grpSpLocks/>
                </p:cNvGrpSpPr>
                <p:nvPr/>
              </p:nvGrpSpPr>
              <p:grpSpPr bwMode="auto">
                <a:xfrm>
                  <a:off x="3140" y="3386"/>
                  <a:ext cx="748" cy="206"/>
                  <a:chOff x="3140" y="3386"/>
                  <a:chExt cx="748" cy="206"/>
                </a:xfrm>
              </p:grpSpPr>
              <p:sp>
                <p:nvSpPr>
                  <p:cNvPr id="7384" name="Freeform 327"/>
                  <p:cNvSpPr>
                    <a:spLocks/>
                  </p:cNvSpPr>
                  <p:nvPr/>
                </p:nvSpPr>
                <p:spPr bwMode="auto">
                  <a:xfrm>
                    <a:off x="3140" y="3423"/>
                    <a:ext cx="748" cy="169"/>
                  </a:xfrm>
                  <a:custGeom>
                    <a:avLst/>
                    <a:gdLst>
                      <a:gd name="T0" fmla="*/ 193 w 748"/>
                      <a:gd name="T1" fmla="*/ 0 h 169"/>
                      <a:gd name="T2" fmla="*/ 0 w 748"/>
                      <a:gd name="T3" fmla="*/ 169 h 169"/>
                      <a:gd name="T4" fmla="*/ 567 w 748"/>
                      <a:gd name="T5" fmla="*/ 169 h 169"/>
                      <a:gd name="T6" fmla="*/ 748 w 748"/>
                      <a:gd name="T7" fmla="*/ 0 h 169"/>
                      <a:gd name="T8" fmla="*/ 193 w 748"/>
                      <a:gd name="T9" fmla="*/ 0 h 169"/>
                      <a:gd name="T10" fmla="*/ 0 60000 65536"/>
                      <a:gd name="T11" fmla="*/ 0 60000 65536"/>
                      <a:gd name="T12" fmla="*/ 0 60000 65536"/>
                      <a:gd name="T13" fmla="*/ 0 60000 65536"/>
                      <a:gd name="T14" fmla="*/ 0 60000 65536"/>
                      <a:gd name="T15" fmla="*/ 0 w 748"/>
                      <a:gd name="T16" fmla="*/ 0 h 169"/>
                      <a:gd name="T17" fmla="*/ 748 w 748"/>
                      <a:gd name="T18" fmla="*/ 169 h 169"/>
                    </a:gdLst>
                    <a:ahLst/>
                    <a:cxnLst>
                      <a:cxn ang="T10">
                        <a:pos x="T0" y="T1"/>
                      </a:cxn>
                      <a:cxn ang="T11">
                        <a:pos x="T2" y="T3"/>
                      </a:cxn>
                      <a:cxn ang="T12">
                        <a:pos x="T4" y="T5"/>
                      </a:cxn>
                      <a:cxn ang="T13">
                        <a:pos x="T6" y="T7"/>
                      </a:cxn>
                      <a:cxn ang="T14">
                        <a:pos x="T8" y="T9"/>
                      </a:cxn>
                    </a:cxnLst>
                    <a:rect l="T15" t="T16" r="T17" b="T18"/>
                    <a:pathLst>
                      <a:path w="748" h="169">
                        <a:moveTo>
                          <a:pt x="193" y="0"/>
                        </a:moveTo>
                        <a:lnTo>
                          <a:pt x="0" y="169"/>
                        </a:lnTo>
                        <a:lnTo>
                          <a:pt x="567" y="169"/>
                        </a:lnTo>
                        <a:lnTo>
                          <a:pt x="748" y="0"/>
                        </a:lnTo>
                        <a:lnTo>
                          <a:pt x="193"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85" name="Freeform 328"/>
                  <p:cNvSpPr>
                    <a:spLocks/>
                  </p:cNvSpPr>
                  <p:nvPr/>
                </p:nvSpPr>
                <p:spPr bwMode="auto">
                  <a:xfrm>
                    <a:off x="3140" y="3386"/>
                    <a:ext cx="748" cy="182"/>
                  </a:xfrm>
                  <a:custGeom>
                    <a:avLst/>
                    <a:gdLst>
                      <a:gd name="T0" fmla="*/ 193 w 748"/>
                      <a:gd name="T1" fmla="*/ 0 h 182"/>
                      <a:gd name="T2" fmla="*/ 0 w 748"/>
                      <a:gd name="T3" fmla="*/ 182 h 182"/>
                      <a:gd name="T4" fmla="*/ 567 w 748"/>
                      <a:gd name="T5" fmla="*/ 182 h 182"/>
                      <a:gd name="T6" fmla="*/ 748 w 748"/>
                      <a:gd name="T7" fmla="*/ 0 h 182"/>
                      <a:gd name="T8" fmla="*/ 193 w 748"/>
                      <a:gd name="T9" fmla="*/ 0 h 182"/>
                      <a:gd name="T10" fmla="*/ 0 60000 65536"/>
                      <a:gd name="T11" fmla="*/ 0 60000 65536"/>
                      <a:gd name="T12" fmla="*/ 0 60000 65536"/>
                      <a:gd name="T13" fmla="*/ 0 60000 65536"/>
                      <a:gd name="T14" fmla="*/ 0 60000 65536"/>
                      <a:gd name="T15" fmla="*/ 0 w 748"/>
                      <a:gd name="T16" fmla="*/ 0 h 182"/>
                      <a:gd name="T17" fmla="*/ 748 w 748"/>
                      <a:gd name="T18" fmla="*/ 182 h 182"/>
                    </a:gdLst>
                    <a:ahLst/>
                    <a:cxnLst>
                      <a:cxn ang="T10">
                        <a:pos x="T0" y="T1"/>
                      </a:cxn>
                      <a:cxn ang="T11">
                        <a:pos x="T2" y="T3"/>
                      </a:cxn>
                      <a:cxn ang="T12">
                        <a:pos x="T4" y="T5"/>
                      </a:cxn>
                      <a:cxn ang="T13">
                        <a:pos x="T6" y="T7"/>
                      </a:cxn>
                      <a:cxn ang="T14">
                        <a:pos x="T8" y="T9"/>
                      </a:cxn>
                    </a:cxnLst>
                    <a:rect l="T15" t="T16" r="T17" b="T18"/>
                    <a:pathLst>
                      <a:path w="748" h="182">
                        <a:moveTo>
                          <a:pt x="193" y="0"/>
                        </a:moveTo>
                        <a:lnTo>
                          <a:pt x="0" y="182"/>
                        </a:lnTo>
                        <a:lnTo>
                          <a:pt x="567" y="182"/>
                        </a:lnTo>
                        <a:lnTo>
                          <a:pt x="748" y="0"/>
                        </a:lnTo>
                        <a:lnTo>
                          <a:pt x="193" y="0"/>
                        </a:lnTo>
                        <a:close/>
                      </a:path>
                    </a:pathLst>
                  </a:custGeom>
                  <a:solidFill>
                    <a:srgbClr val="FFFFFF"/>
                  </a:solid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grpSp>
            <p:sp>
              <p:nvSpPr>
                <p:cNvPr id="7358" name="Line 329"/>
                <p:cNvSpPr>
                  <a:spLocks noChangeShapeType="1"/>
                </p:cNvSpPr>
                <p:nvPr/>
              </p:nvSpPr>
              <p:spPr bwMode="auto">
                <a:xfrm flipV="1">
                  <a:off x="3707" y="3580"/>
                  <a:ext cx="1" cy="24"/>
                </a:xfrm>
                <a:prstGeom prst="line">
                  <a:avLst/>
                </a:prstGeom>
                <a:noFill/>
                <a:ln w="19050">
                  <a:solidFill>
                    <a:srgbClr val="000000"/>
                  </a:solidFill>
                  <a:round/>
                  <a:headEnd/>
                  <a:tailEnd/>
                </a:ln>
              </p:spPr>
              <p:txBody>
                <a:bodyPr/>
                <a:lstStyle/>
                <a:p>
                  <a:endParaRPr lang="zh-CN" altLang="en-US"/>
                </a:p>
              </p:txBody>
            </p:sp>
            <p:sp>
              <p:nvSpPr>
                <p:cNvPr id="7359" name="Line 330"/>
                <p:cNvSpPr>
                  <a:spLocks noChangeShapeType="1"/>
                </p:cNvSpPr>
                <p:nvPr/>
              </p:nvSpPr>
              <p:spPr bwMode="auto">
                <a:xfrm>
                  <a:off x="3888" y="3398"/>
                  <a:ext cx="12" cy="37"/>
                </a:xfrm>
                <a:prstGeom prst="line">
                  <a:avLst/>
                </a:prstGeom>
                <a:noFill/>
                <a:ln w="19050">
                  <a:solidFill>
                    <a:srgbClr val="000000"/>
                  </a:solidFill>
                  <a:round/>
                  <a:headEnd/>
                  <a:tailEnd/>
                </a:ln>
              </p:spPr>
              <p:txBody>
                <a:bodyPr/>
                <a:lstStyle/>
                <a:p>
                  <a:endParaRPr lang="zh-CN" altLang="en-US"/>
                </a:p>
              </p:txBody>
            </p:sp>
            <p:grpSp>
              <p:nvGrpSpPr>
                <p:cNvPr id="7422" name="Group 331"/>
                <p:cNvGrpSpPr>
                  <a:grpSpLocks/>
                </p:cNvGrpSpPr>
                <p:nvPr/>
              </p:nvGrpSpPr>
              <p:grpSpPr bwMode="auto">
                <a:xfrm>
                  <a:off x="4130" y="3410"/>
                  <a:ext cx="604" cy="182"/>
                  <a:chOff x="4130" y="3410"/>
                  <a:chExt cx="604" cy="182"/>
                </a:xfrm>
              </p:grpSpPr>
              <p:grpSp>
                <p:nvGrpSpPr>
                  <p:cNvPr id="7423" name="Group 332"/>
                  <p:cNvGrpSpPr>
                    <a:grpSpLocks/>
                  </p:cNvGrpSpPr>
                  <p:nvPr/>
                </p:nvGrpSpPr>
                <p:grpSpPr bwMode="auto">
                  <a:xfrm>
                    <a:off x="4130" y="3543"/>
                    <a:ext cx="519" cy="49"/>
                    <a:chOff x="4130" y="3543"/>
                    <a:chExt cx="519" cy="49"/>
                  </a:xfrm>
                </p:grpSpPr>
                <p:sp>
                  <p:nvSpPr>
                    <p:cNvPr id="7378" name="Freeform 333"/>
                    <p:cNvSpPr>
                      <a:spLocks/>
                    </p:cNvSpPr>
                    <p:nvPr/>
                  </p:nvSpPr>
                  <p:spPr bwMode="auto">
                    <a:xfrm>
                      <a:off x="4130" y="3543"/>
                      <a:ext cx="519" cy="49"/>
                    </a:xfrm>
                    <a:custGeom>
                      <a:avLst/>
                      <a:gdLst>
                        <a:gd name="T0" fmla="*/ 12 w 519"/>
                        <a:gd name="T1" fmla="*/ 0 h 49"/>
                        <a:gd name="T2" fmla="*/ 0 w 519"/>
                        <a:gd name="T3" fmla="*/ 13 h 49"/>
                        <a:gd name="T4" fmla="*/ 0 w 519"/>
                        <a:gd name="T5" fmla="*/ 49 h 49"/>
                        <a:gd name="T6" fmla="*/ 507 w 519"/>
                        <a:gd name="T7" fmla="*/ 49 h 49"/>
                        <a:gd name="T8" fmla="*/ 519 w 519"/>
                        <a:gd name="T9" fmla="*/ 37 h 49"/>
                        <a:gd name="T10" fmla="*/ 519 w 519"/>
                        <a:gd name="T11" fmla="*/ 0 h 49"/>
                        <a:gd name="T12" fmla="*/ 12 w 519"/>
                        <a:gd name="T13" fmla="*/ 0 h 49"/>
                        <a:gd name="T14" fmla="*/ 0 60000 65536"/>
                        <a:gd name="T15" fmla="*/ 0 60000 65536"/>
                        <a:gd name="T16" fmla="*/ 0 60000 65536"/>
                        <a:gd name="T17" fmla="*/ 0 60000 65536"/>
                        <a:gd name="T18" fmla="*/ 0 60000 65536"/>
                        <a:gd name="T19" fmla="*/ 0 60000 65536"/>
                        <a:gd name="T20" fmla="*/ 0 60000 65536"/>
                        <a:gd name="T21" fmla="*/ 0 w 519"/>
                        <a:gd name="T22" fmla="*/ 0 h 49"/>
                        <a:gd name="T23" fmla="*/ 519 w 519"/>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9" h="49">
                          <a:moveTo>
                            <a:pt x="12" y="0"/>
                          </a:moveTo>
                          <a:lnTo>
                            <a:pt x="0" y="13"/>
                          </a:lnTo>
                          <a:lnTo>
                            <a:pt x="0" y="49"/>
                          </a:lnTo>
                          <a:lnTo>
                            <a:pt x="507" y="49"/>
                          </a:lnTo>
                          <a:lnTo>
                            <a:pt x="519" y="37"/>
                          </a:lnTo>
                          <a:lnTo>
                            <a:pt x="519" y="0"/>
                          </a:lnTo>
                          <a:lnTo>
                            <a:pt x="12"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79" name="Freeform 334"/>
                    <p:cNvSpPr>
                      <a:spLocks/>
                    </p:cNvSpPr>
                    <p:nvPr/>
                  </p:nvSpPr>
                  <p:spPr bwMode="auto">
                    <a:xfrm>
                      <a:off x="4130" y="3543"/>
                      <a:ext cx="519" cy="13"/>
                    </a:xfrm>
                    <a:custGeom>
                      <a:avLst/>
                      <a:gdLst>
                        <a:gd name="T0" fmla="*/ 0 w 519"/>
                        <a:gd name="T1" fmla="*/ 13 h 13"/>
                        <a:gd name="T2" fmla="*/ 507 w 519"/>
                        <a:gd name="T3" fmla="*/ 13 h 13"/>
                        <a:gd name="T4" fmla="*/ 519 w 519"/>
                        <a:gd name="T5" fmla="*/ 0 h 13"/>
                        <a:gd name="T6" fmla="*/ 12 w 519"/>
                        <a:gd name="T7" fmla="*/ 0 h 13"/>
                        <a:gd name="T8" fmla="*/ 0 w 519"/>
                        <a:gd name="T9" fmla="*/ 13 h 13"/>
                        <a:gd name="T10" fmla="*/ 0 60000 65536"/>
                        <a:gd name="T11" fmla="*/ 0 60000 65536"/>
                        <a:gd name="T12" fmla="*/ 0 60000 65536"/>
                        <a:gd name="T13" fmla="*/ 0 60000 65536"/>
                        <a:gd name="T14" fmla="*/ 0 60000 65536"/>
                        <a:gd name="T15" fmla="*/ 0 w 519"/>
                        <a:gd name="T16" fmla="*/ 0 h 13"/>
                        <a:gd name="T17" fmla="*/ 519 w 519"/>
                        <a:gd name="T18" fmla="*/ 13 h 13"/>
                      </a:gdLst>
                      <a:ahLst/>
                      <a:cxnLst>
                        <a:cxn ang="T10">
                          <a:pos x="T0" y="T1"/>
                        </a:cxn>
                        <a:cxn ang="T11">
                          <a:pos x="T2" y="T3"/>
                        </a:cxn>
                        <a:cxn ang="T12">
                          <a:pos x="T4" y="T5"/>
                        </a:cxn>
                        <a:cxn ang="T13">
                          <a:pos x="T6" y="T7"/>
                        </a:cxn>
                        <a:cxn ang="T14">
                          <a:pos x="T8" y="T9"/>
                        </a:cxn>
                      </a:cxnLst>
                      <a:rect l="T15" t="T16" r="T17" b="T18"/>
                      <a:pathLst>
                        <a:path w="519" h="13">
                          <a:moveTo>
                            <a:pt x="0" y="13"/>
                          </a:moveTo>
                          <a:lnTo>
                            <a:pt x="507" y="13"/>
                          </a:lnTo>
                          <a:lnTo>
                            <a:pt x="519" y="0"/>
                          </a:lnTo>
                          <a:lnTo>
                            <a:pt x="12" y="0"/>
                          </a:lnTo>
                          <a:lnTo>
                            <a:pt x="0" y="13"/>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80" name="Freeform 335"/>
                    <p:cNvSpPr>
                      <a:spLocks/>
                    </p:cNvSpPr>
                    <p:nvPr/>
                  </p:nvSpPr>
                  <p:spPr bwMode="auto">
                    <a:xfrm>
                      <a:off x="4637" y="3543"/>
                      <a:ext cx="12" cy="49"/>
                    </a:xfrm>
                    <a:custGeom>
                      <a:avLst/>
                      <a:gdLst>
                        <a:gd name="T0" fmla="*/ 0 w 12"/>
                        <a:gd name="T1" fmla="*/ 13 h 49"/>
                        <a:gd name="T2" fmla="*/ 12 w 12"/>
                        <a:gd name="T3" fmla="*/ 0 h 49"/>
                        <a:gd name="T4" fmla="*/ 12 w 12"/>
                        <a:gd name="T5" fmla="*/ 37 h 49"/>
                        <a:gd name="T6" fmla="*/ 0 w 12"/>
                        <a:gd name="T7" fmla="*/ 49 h 49"/>
                        <a:gd name="T8" fmla="*/ 0 w 12"/>
                        <a:gd name="T9" fmla="*/ 13 h 49"/>
                        <a:gd name="T10" fmla="*/ 0 60000 65536"/>
                        <a:gd name="T11" fmla="*/ 0 60000 65536"/>
                        <a:gd name="T12" fmla="*/ 0 60000 65536"/>
                        <a:gd name="T13" fmla="*/ 0 60000 65536"/>
                        <a:gd name="T14" fmla="*/ 0 60000 65536"/>
                        <a:gd name="T15" fmla="*/ 0 w 12"/>
                        <a:gd name="T16" fmla="*/ 0 h 49"/>
                        <a:gd name="T17" fmla="*/ 12 w 12"/>
                        <a:gd name="T18" fmla="*/ 49 h 49"/>
                      </a:gdLst>
                      <a:ahLst/>
                      <a:cxnLst>
                        <a:cxn ang="T10">
                          <a:pos x="T0" y="T1"/>
                        </a:cxn>
                        <a:cxn ang="T11">
                          <a:pos x="T2" y="T3"/>
                        </a:cxn>
                        <a:cxn ang="T12">
                          <a:pos x="T4" y="T5"/>
                        </a:cxn>
                        <a:cxn ang="T13">
                          <a:pos x="T6" y="T7"/>
                        </a:cxn>
                        <a:cxn ang="T14">
                          <a:pos x="T8" y="T9"/>
                        </a:cxn>
                      </a:cxnLst>
                      <a:rect l="T15" t="T16" r="T17" b="T18"/>
                      <a:pathLst>
                        <a:path w="12" h="49">
                          <a:moveTo>
                            <a:pt x="0" y="13"/>
                          </a:moveTo>
                          <a:lnTo>
                            <a:pt x="12" y="0"/>
                          </a:lnTo>
                          <a:lnTo>
                            <a:pt x="12" y="37"/>
                          </a:lnTo>
                          <a:lnTo>
                            <a:pt x="0" y="49"/>
                          </a:lnTo>
                          <a:lnTo>
                            <a:pt x="0" y="13"/>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81" name="Freeform 336"/>
                    <p:cNvSpPr>
                      <a:spLocks/>
                    </p:cNvSpPr>
                    <p:nvPr/>
                  </p:nvSpPr>
                  <p:spPr bwMode="auto">
                    <a:xfrm>
                      <a:off x="4130" y="3543"/>
                      <a:ext cx="519" cy="49"/>
                    </a:xfrm>
                    <a:custGeom>
                      <a:avLst/>
                      <a:gdLst>
                        <a:gd name="T0" fmla="*/ 2147483647 w 43"/>
                        <a:gd name="T1" fmla="*/ 0 h 4"/>
                        <a:gd name="T2" fmla="*/ 0 w 43"/>
                        <a:gd name="T3" fmla="*/ 2147483647 h 4"/>
                        <a:gd name="T4" fmla="*/ 0 w 43"/>
                        <a:gd name="T5" fmla="*/ 2147483647 h 4"/>
                        <a:gd name="T6" fmla="*/ 2147483647 w 43"/>
                        <a:gd name="T7" fmla="*/ 2147483647 h 4"/>
                        <a:gd name="T8" fmla="*/ 2147483647 w 43"/>
                        <a:gd name="T9" fmla="*/ 2147483647 h 4"/>
                        <a:gd name="T10" fmla="*/ 2147483647 w 43"/>
                        <a:gd name="T11" fmla="*/ 0 h 4"/>
                        <a:gd name="T12" fmla="*/ 2147483647 w 43"/>
                        <a:gd name="T13" fmla="*/ 0 h 4"/>
                        <a:gd name="T14" fmla="*/ 0 60000 65536"/>
                        <a:gd name="T15" fmla="*/ 0 60000 65536"/>
                        <a:gd name="T16" fmla="*/ 0 60000 65536"/>
                        <a:gd name="T17" fmla="*/ 0 60000 65536"/>
                        <a:gd name="T18" fmla="*/ 0 60000 65536"/>
                        <a:gd name="T19" fmla="*/ 0 60000 65536"/>
                        <a:gd name="T20" fmla="*/ 0 60000 65536"/>
                        <a:gd name="T21" fmla="*/ 0 w 43"/>
                        <a:gd name="T22" fmla="*/ 0 h 4"/>
                        <a:gd name="T23" fmla="*/ 43 w 4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4">
                          <a:moveTo>
                            <a:pt x="1" y="0"/>
                          </a:moveTo>
                          <a:lnTo>
                            <a:pt x="0" y="1"/>
                          </a:lnTo>
                          <a:lnTo>
                            <a:pt x="0" y="4"/>
                          </a:lnTo>
                          <a:lnTo>
                            <a:pt x="42" y="4"/>
                          </a:lnTo>
                          <a:lnTo>
                            <a:pt x="43" y="3"/>
                          </a:lnTo>
                          <a:lnTo>
                            <a:pt x="43" y="0"/>
                          </a:lnTo>
                          <a:lnTo>
                            <a:pt x="1"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82" name="Freeform 337"/>
                    <p:cNvSpPr>
                      <a:spLocks/>
                    </p:cNvSpPr>
                    <p:nvPr/>
                  </p:nvSpPr>
                  <p:spPr bwMode="auto">
                    <a:xfrm>
                      <a:off x="4130" y="3543"/>
                      <a:ext cx="519" cy="13"/>
                    </a:xfrm>
                    <a:custGeom>
                      <a:avLst/>
                      <a:gdLst>
                        <a:gd name="T0" fmla="*/ 0 w 43"/>
                        <a:gd name="T1" fmla="*/ 2147483647 h 1"/>
                        <a:gd name="T2" fmla="*/ 2147483647 w 43"/>
                        <a:gd name="T3" fmla="*/ 2147483647 h 1"/>
                        <a:gd name="T4" fmla="*/ 2147483647 w 43"/>
                        <a:gd name="T5" fmla="*/ 0 h 1"/>
                        <a:gd name="T6" fmla="*/ 0 60000 65536"/>
                        <a:gd name="T7" fmla="*/ 0 60000 65536"/>
                        <a:gd name="T8" fmla="*/ 0 60000 65536"/>
                        <a:gd name="T9" fmla="*/ 0 w 43"/>
                        <a:gd name="T10" fmla="*/ 0 h 1"/>
                        <a:gd name="T11" fmla="*/ 43 w 43"/>
                        <a:gd name="T12" fmla="*/ 1 h 1"/>
                      </a:gdLst>
                      <a:ahLst/>
                      <a:cxnLst>
                        <a:cxn ang="T6">
                          <a:pos x="T0" y="T1"/>
                        </a:cxn>
                        <a:cxn ang="T7">
                          <a:pos x="T2" y="T3"/>
                        </a:cxn>
                        <a:cxn ang="T8">
                          <a:pos x="T4" y="T5"/>
                        </a:cxn>
                      </a:cxnLst>
                      <a:rect l="T9" t="T10" r="T11" b="T12"/>
                      <a:pathLst>
                        <a:path w="43" h="1">
                          <a:moveTo>
                            <a:pt x="0" y="1"/>
                          </a:moveTo>
                          <a:lnTo>
                            <a:pt x="42" y="1"/>
                          </a:lnTo>
                          <a:lnTo>
                            <a:pt x="43"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83" name="Line 338"/>
                    <p:cNvSpPr>
                      <a:spLocks noChangeShapeType="1"/>
                    </p:cNvSpPr>
                    <p:nvPr/>
                  </p:nvSpPr>
                  <p:spPr bwMode="auto">
                    <a:xfrm>
                      <a:off x="4637" y="3556"/>
                      <a:ext cx="1" cy="36"/>
                    </a:xfrm>
                    <a:prstGeom prst="line">
                      <a:avLst/>
                    </a:prstGeom>
                    <a:noFill/>
                    <a:ln w="19050">
                      <a:solidFill>
                        <a:srgbClr val="000000"/>
                      </a:solidFill>
                      <a:round/>
                      <a:headEnd/>
                      <a:tailEnd/>
                    </a:ln>
                  </p:spPr>
                  <p:txBody>
                    <a:bodyPr/>
                    <a:lstStyle/>
                    <a:p>
                      <a:endParaRPr lang="zh-CN" altLang="en-US"/>
                    </a:p>
                  </p:txBody>
                </p:sp>
              </p:grpSp>
              <p:grpSp>
                <p:nvGrpSpPr>
                  <p:cNvPr id="7424" name="Group 339"/>
                  <p:cNvGrpSpPr>
                    <a:grpSpLocks/>
                  </p:cNvGrpSpPr>
                  <p:nvPr/>
                </p:nvGrpSpPr>
                <p:grpSpPr bwMode="auto">
                  <a:xfrm>
                    <a:off x="4226" y="3410"/>
                    <a:ext cx="508" cy="49"/>
                    <a:chOff x="4226" y="3410"/>
                    <a:chExt cx="508" cy="49"/>
                  </a:xfrm>
                </p:grpSpPr>
                <p:sp>
                  <p:nvSpPr>
                    <p:cNvPr id="7372" name="Freeform 340"/>
                    <p:cNvSpPr>
                      <a:spLocks/>
                    </p:cNvSpPr>
                    <p:nvPr/>
                  </p:nvSpPr>
                  <p:spPr bwMode="auto">
                    <a:xfrm>
                      <a:off x="4226" y="3410"/>
                      <a:ext cx="508" cy="49"/>
                    </a:xfrm>
                    <a:custGeom>
                      <a:avLst/>
                      <a:gdLst>
                        <a:gd name="T0" fmla="*/ 12 w 508"/>
                        <a:gd name="T1" fmla="*/ 0 h 49"/>
                        <a:gd name="T2" fmla="*/ 0 w 508"/>
                        <a:gd name="T3" fmla="*/ 13 h 49"/>
                        <a:gd name="T4" fmla="*/ 0 w 508"/>
                        <a:gd name="T5" fmla="*/ 49 h 49"/>
                        <a:gd name="T6" fmla="*/ 496 w 508"/>
                        <a:gd name="T7" fmla="*/ 49 h 49"/>
                        <a:gd name="T8" fmla="*/ 508 w 508"/>
                        <a:gd name="T9" fmla="*/ 37 h 49"/>
                        <a:gd name="T10" fmla="*/ 508 w 508"/>
                        <a:gd name="T11" fmla="*/ 0 h 49"/>
                        <a:gd name="T12" fmla="*/ 12 w 508"/>
                        <a:gd name="T13" fmla="*/ 0 h 49"/>
                        <a:gd name="T14" fmla="*/ 0 60000 65536"/>
                        <a:gd name="T15" fmla="*/ 0 60000 65536"/>
                        <a:gd name="T16" fmla="*/ 0 60000 65536"/>
                        <a:gd name="T17" fmla="*/ 0 60000 65536"/>
                        <a:gd name="T18" fmla="*/ 0 60000 65536"/>
                        <a:gd name="T19" fmla="*/ 0 60000 65536"/>
                        <a:gd name="T20" fmla="*/ 0 60000 65536"/>
                        <a:gd name="T21" fmla="*/ 0 w 508"/>
                        <a:gd name="T22" fmla="*/ 0 h 49"/>
                        <a:gd name="T23" fmla="*/ 508 w 508"/>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8" h="49">
                          <a:moveTo>
                            <a:pt x="12" y="0"/>
                          </a:moveTo>
                          <a:lnTo>
                            <a:pt x="0" y="13"/>
                          </a:lnTo>
                          <a:lnTo>
                            <a:pt x="0" y="49"/>
                          </a:lnTo>
                          <a:lnTo>
                            <a:pt x="496" y="49"/>
                          </a:lnTo>
                          <a:lnTo>
                            <a:pt x="508" y="37"/>
                          </a:lnTo>
                          <a:lnTo>
                            <a:pt x="508" y="0"/>
                          </a:lnTo>
                          <a:lnTo>
                            <a:pt x="12" y="0"/>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73" name="Freeform 341"/>
                    <p:cNvSpPr>
                      <a:spLocks/>
                    </p:cNvSpPr>
                    <p:nvPr/>
                  </p:nvSpPr>
                  <p:spPr bwMode="auto">
                    <a:xfrm>
                      <a:off x="4226" y="3410"/>
                      <a:ext cx="508" cy="13"/>
                    </a:xfrm>
                    <a:custGeom>
                      <a:avLst/>
                      <a:gdLst>
                        <a:gd name="T0" fmla="*/ 0 w 508"/>
                        <a:gd name="T1" fmla="*/ 13 h 13"/>
                        <a:gd name="T2" fmla="*/ 496 w 508"/>
                        <a:gd name="T3" fmla="*/ 13 h 13"/>
                        <a:gd name="T4" fmla="*/ 508 w 508"/>
                        <a:gd name="T5" fmla="*/ 0 h 13"/>
                        <a:gd name="T6" fmla="*/ 12 w 508"/>
                        <a:gd name="T7" fmla="*/ 0 h 13"/>
                        <a:gd name="T8" fmla="*/ 0 w 508"/>
                        <a:gd name="T9" fmla="*/ 13 h 13"/>
                        <a:gd name="T10" fmla="*/ 0 60000 65536"/>
                        <a:gd name="T11" fmla="*/ 0 60000 65536"/>
                        <a:gd name="T12" fmla="*/ 0 60000 65536"/>
                        <a:gd name="T13" fmla="*/ 0 60000 65536"/>
                        <a:gd name="T14" fmla="*/ 0 60000 65536"/>
                        <a:gd name="T15" fmla="*/ 0 w 508"/>
                        <a:gd name="T16" fmla="*/ 0 h 13"/>
                        <a:gd name="T17" fmla="*/ 508 w 508"/>
                        <a:gd name="T18" fmla="*/ 13 h 13"/>
                      </a:gdLst>
                      <a:ahLst/>
                      <a:cxnLst>
                        <a:cxn ang="T10">
                          <a:pos x="T0" y="T1"/>
                        </a:cxn>
                        <a:cxn ang="T11">
                          <a:pos x="T2" y="T3"/>
                        </a:cxn>
                        <a:cxn ang="T12">
                          <a:pos x="T4" y="T5"/>
                        </a:cxn>
                        <a:cxn ang="T13">
                          <a:pos x="T6" y="T7"/>
                        </a:cxn>
                        <a:cxn ang="T14">
                          <a:pos x="T8" y="T9"/>
                        </a:cxn>
                      </a:cxnLst>
                      <a:rect l="T15" t="T16" r="T17" b="T18"/>
                      <a:pathLst>
                        <a:path w="508" h="13">
                          <a:moveTo>
                            <a:pt x="0" y="13"/>
                          </a:moveTo>
                          <a:lnTo>
                            <a:pt x="496" y="13"/>
                          </a:lnTo>
                          <a:lnTo>
                            <a:pt x="508" y="0"/>
                          </a:lnTo>
                          <a:lnTo>
                            <a:pt x="12" y="0"/>
                          </a:lnTo>
                          <a:lnTo>
                            <a:pt x="0" y="13"/>
                          </a:lnTo>
                          <a:close/>
                        </a:path>
                      </a:pathLst>
                    </a:custGeom>
                    <a:solidFill>
                      <a:srgbClr val="FFFFFF"/>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74" name="Freeform 342"/>
                    <p:cNvSpPr>
                      <a:spLocks/>
                    </p:cNvSpPr>
                    <p:nvPr/>
                  </p:nvSpPr>
                  <p:spPr bwMode="auto">
                    <a:xfrm>
                      <a:off x="4722" y="3410"/>
                      <a:ext cx="12" cy="49"/>
                    </a:xfrm>
                    <a:custGeom>
                      <a:avLst/>
                      <a:gdLst>
                        <a:gd name="T0" fmla="*/ 0 w 12"/>
                        <a:gd name="T1" fmla="*/ 13 h 49"/>
                        <a:gd name="T2" fmla="*/ 12 w 12"/>
                        <a:gd name="T3" fmla="*/ 0 h 49"/>
                        <a:gd name="T4" fmla="*/ 12 w 12"/>
                        <a:gd name="T5" fmla="*/ 37 h 49"/>
                        <a:gd name="T6" fmla="*/ 0 w 12"/>
                        <a:gd name="T7" fmla="*/ 49 h 49"/>
                        <a:gd name="T8" fmla="*/ 0 w 12"/>
                        <a:gd name="T9" fmla="*/ 13 h 49"/>
                        <a:gd name="T10" fmla="*/ 0 60000 65536"/>
                        <a:gd name="T11" fmla="*/ 0 60000 65536"/>
                        <a:gd name="T12" fmla="*/ 0 60000 65536"/>
                        <a:gd name="T13" fmla="*/ 0 60000 65536"/>
                        <a:gd name="T14" fmla="*/ 0 60000 65536"/>
                        <a:gd name="T15" fmla="*/ 0 w 12"/>
                        <a:gd name="T16" fmla="*/ 0 h 49"/>
                        <a:gd name="T17" fmla="*/ 12 w 12"/>
                        <a:gd name="T18" fmla="*/ 49 h 49"/>
                      </a:gdLst>
                      <a:ahLst/>
                      <a:cxnLst>
                        <a:cxn ang="T10">
                          <a:pos x="T0" y="T1"/>
                        </a:cxn>
                        <a:cxn ang="T11">
                          <a:pos x="T2" y="T3"/>
                        </a:cxn>
                        <a:cxn ang="T12">
                          <a:pos x="T4" y="T5"/>
                        </a:cxn>
                        <a:cxn ang="T13">
                          <a:pos x="T6" y="T7"/>
                        </a:cxn>
                        <a:cxn ang="T14">
                          <a:pos x="T8" y="T9"/>
                        </a:cxn>
                      </a:cxnLst>
                      <a:rect l="T15" t="T16" r="T17" b="T18"/>
                      <a:pathLst>
                        <a:path w="12" h="49">
                          <a:moveTo>
                            <a:pt x="0" y="13"/>
                          </a:moveTo>
                          <a:lnTo>
                            <a:pt x="12" y="0"/>
                          </a:lnTo>
                          <a:lnTo>
                            <a:pt x="12" y="37"/>
                          </a:lnTo>
                          <a:lnTo>
                            <a:pt x="0" y="49"/>
                          </a:lnTo>
                          <a:lnTo>
                            <a:pt x="0" y="13"/>
                          </a:lnTo>
                          <a:close/>
                        </a:path>
                      </a:pathLst>
                    </a:custGeom>
                    <a:solidFill>
                      <a:srgbClr val="CDCDCD"/>
                    </a:solidFill>
                    <a:ln w="9525">
                      <a:no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75" name="Freeform 343"/>
                    <p:cNvSpPr>
                      <a:spLocks/>
                    </p:cNvSpPr>
                    <p:nvPr/>
                  </p:nvSpPr>
                  <p:spPr bwMode="auto">
                    <a:xfrm>
                      <a:off x="4226" y="3410"/>
                      <a:ext cx="508" cy="49"/>
                    </a:xfrm>
                    <a:custGeom>
                      <a:avLst/>
                      <a:gdLst>
                        <a:gd name="T0" fmla="*/ 2147483647 w 42"/>
                        <a:gd name="T1" fmla="*/ 0 h 4"/>
                        <a:gd name="T2" fmla="*/ 0 w 42"/>
                        <a:gd name="T3" fmla="*/ 2147483647 h 4"/>
                        <a:gd name="T4" fmla="*/ 0 w 42"/>
                        <a:gd name="T5" fmla="*/ 2147483647 h 4"/>
                        <a:gd name="T6" fmla="*/ 2147483647 w 42"/>
                        <a:gd name="T7" fmla="*/ 2147483647 h 4"/>
                        <a:gd name="T8" fmla="*/ 2147483647 w 42"/>
                        <a:gd name="T9" fmla="*/ 2147483647 h 4"/>
                        <a:gd name="T10" fmla="*/ 2147483647 w 42"/>
                        <a:gd name="T11" fmla="*/ 0 h 4"/>
                        <a:gd name="T12" fmla="*/ 2147483647 w 42"/>
                        <a:gd name="T13" fmla="*/ 0 h 4"/>
                        <a:gd name="T14" fmla="*/ 0 60000 65536"/>
                        <a:gd name="T15" fmla="*/ 0 60000 65536"/>
                        <a:gd name="T16" fmla="*/ 0 60000 65536"/>
                        <a:gd name="T17" fmla="*/ 0 60000 65536"/>
                        <a:gd name="T18" fmla="*/ 0 60000 65536"/>
                        <a:gd name="T19" fmla="*/ 0 60000 65536"/>
                        <a:gd name="T20" fmla="*/ 0 60000 65536"/>
                        <a:gd name="T21" fmla="*/ 0 w 42"/>
                        <a:gd name="T22" fmla="*/ 0 h 4"/>
                        <a:gd name="T23" fmla="*/ 42 w 4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
                          <a:moveTo>
                            <a:pt x="1" y="0"/>
                          </a:moveTo>
                          <a:lnTo>
                            <a:pt x="0" y="1"/>
                          </a:lnTo>
                          <a:lnTo>
                            <a:pt x="0" y="4"/>
                          </a:lnTo>
                          <a:lnTo>
                            <a:pt x="41" y="4"/>
                          </a:lnTo>
                          <a:lnTo>
                            <a:pt x="42" y="3"/>
                          </a:lnTo>
                          <a:lnTo>
                            <a:pt x="42" y="0"/>
                          </a:lnTo>
                          <a:lnTo>
                            <a:pt x="1" y="0"/>
                          </a:lnTo>
                          <a:close/>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76" name="Freeform 344"/>
                    <p:cNvSpPr>
                      <a:spLocks/>
                    </p:cNvSpPr>
                    <p:nvPr/>
                  </p:nvSpPr>
                  <p:spPr bwMode="auto">
                    <a:xfrm>
                      <a:off x="4226" y="3410"/>
                      <a:ext cx="508" cy="13"/>
                    </a:xfrm>
                    <a:custGeom>
                      <a:avLst/>
                      <a:gdLst>
                        <a:gd name="T0" fmla="*/ 0 w 42"/>
                        <a:gd name="T1" fmla="*/ 2147483647 h 1"/>
                        <a:gd name="T2" fmla="*/ 2147483647 w 42"/>
                        <a:gd name="T3" fmla="*/ 2147483647 h 1"/>
                        <a:gd name="T4" fmla="*/ 2147483647 w 42"/>
                        <a:gd name="T5" fmla="*/ 0 h 1"/>
                        <a:gd name="T6" fmla="*/ 0 60000 65536"/>
                        <a:gd name="T7" fmla="*/ 0 60000 65536"/>
                        <a:gd name="T8" fmla="*/ 0 60000 65536"/>
                        <a:gd name="T9" fmla="*/ 0 w 42"/>
                        <a:gd name="T10" fmla="*/ 0 h 1"/>
                        <a:gd name="T11" fmla="*/ 42 w 42"/>
                        <a:gd name="T12" fmla="*/ 1 h 1"/>
                      </a:gdLst>
                      <a:ahLst/>
                      <a:cxnLst>
                        <a:cxn ang="T6">
                          <a:pos x="T0" y="T1"/>
                        </a:cxn>
                        <a:cxn ang="T7">
                          <a:pos x="T2" y="T3"/>
                        </a:cxn>
                        <a:cxn ang="T8">
                          <a:pos x="T4" y="T5"/>
                        </a:cxn>
                      </a:cxnLst>
                      <a:rect l="T9" t="T10" r="T11" b="T12"/>
                      <a:pathLst>
                        <a:path w="42" h="1">
                          <a:moveTo>
                            <a:pt x="0" y="1"/>
                          </a:moveTo>
                          <a:lnTo>
                            <a:pt x="41" y="1"/>
                          </a:lnTo>
                          <a:lnTo>
                            <a:pt x="42" y="0"/>
                          </a:lnTo>
                        </a:path>
                      </a:pathLst>
                    </a:custGeom>
                    <a:noFill/>
                    <a:ln w="19050">
                      <a:solidFill>
                        <a:srgbClr val="000000"/>
                      </a:solidFill>
                      <a:round/>
                      <a:headEnd/>
                      <a:tailEnd/>
                    </a:ln>
                  </p:spPr>
                  <p:txBody>
                    <a:bodyPr/>
                    <a:lstStyle/>
                    <a:p>
                      <a:endParaRPr lang="zh-CN" altLang="en-US" sz="1800">
                        <a:solidFill>
                          <a:schemeClr val="tx1"/>
                        </a:solidFill>
                        <a:latin typeface="Arial" pitchFamily="34" charset="0"/>
                        <a:ea typeface="宋体" pitchFamily="2" charset="-122"/>
                      </a:endParaRPr>
                    </a:p>
                  </p:txBody>
                </p:sp>
                <p:sp>
                  <p:nvSpPr>
                    <p:cNvPr id="7377" name="Line 345"/>
                    <p:cNvSpPr>
                      <a:spLocks noChangeShapeType="1"/>
                    </p:cNvSpPr>
                    <p:nvPr/>
                  </p:nvSpPr>
                  <p:spPr bwMode="auto">
                    <a:xfrm>
                      <a:off x="4722" y="3423"/>
                      <a:ext cx="1" cy="36"/>
                    </a:xfrm>
                    <a:prstGeom prst="line">
                      <a:avLst/>
                    </a:prstGeom>
                    <a:noFill/>
                    <a:ln w="19050">
                      <a:solidFill>
                        <a:srgbClr val="000000"/>
                      </a:solidFill>
                      <a:round/>
                      <a:headEnd/>
                      <a:tailEnd/>
                    </a:ln>
                  </p:spPr>
                  <p:txBody>
                    <a:bodyPr/>
                    <a:lstStyle/>
                    <a:p>
                      <a:endParaRPr lang="zh-CN" altLang="en-US"/>
                    </a:p>
                  </p:txBody>
                </p:sp>
              </p:grpSp>
              <p:grpSp>
                <p:nvGrpSpPr>
                  <p:cNvPr id="7431" name="Group 346"/>
                  <p:cNvGrpSpPr>
                    <a:grpSpLocks/>
                  </p:cNvGrpSpPr>
                  <p:nvPr/>
                </p:nvGrpSpPr>
                <p:grpSpPr bwMode="auto">
                  <a:xfrm>
                    <a:off x="4130" y="3423"/>
                    <a:ext cx="121" cy="120"/>
                    <a:chOff x="4130" y="3423"/>
                    <a:chExt cx="121" cy="120"/>
                  </a:xfrm>
                </p:grpSpPr>
                <p:sp>
                  <p:nvSpPr>
                    <p:cNvPr id="7370" name="Line 347"/>
                    <p:cNvSpPr>
                      <a:spLocks noChangeShapeType="1"/>
                    </p:cNvSpPr>
                    <p:nvPr/>
                  </p:nvSpPr>
                  <p:spPr bwMode="auto">
                    <a:xfrm flipH="1">
                      <a:off x="4130" y="3423"/>
                      <a:ext cx="96" cy="120"/>
                    </a:xfrm>
                    <a:prstGeom prst="line">
                      <a:avLst/>
                    </a:prstGeom>
                    <a:noFill/>
                    <a:ln w="19050">
                      <a:solidFill>
                        <a:srgbClr val="000000"/>
                      </a:solidFill>
                      <a:round/>
                      <a:headEnd/>
                      <a:tailEnd/>
                    </a:ln>
                  </p:spPr>
                  <p:txBody>
                    <a:bodyPr/>
                    <a:lstStyle/>
                    <a:p>
                      <a:endParaRPr lang="zh-CN" altLang="en-US"/>
                    </a:p>
                  </p:txBody>
                </p:sp>
                <p:sp>
                  <p:nvSpPr>
                    <p:cNvPr id="7371" name="Line 348"/>
                    <p:cNvSpPr>
                      <a:spLocks noChangeShapeType="1"/>
                    </p:cNvSpPr>
                    <p:nvPr/>
                  </p:nvSpPr>
                  <p:spPr bwMode="auto">
                    <a:xfrm flipH="1">
                      <a:off x="4154" y="3423"/>
                      <a:ext cx="97" cy="108"/>
                    </a:xfrm>
                    <a:prstGeom prst="line">
                      <a:avLst/>
                    </a:prstGeom>
                    <a:noFill/>
                    <a:ln w="19050">
                      <a:solidFill>
                        <a:srgbClr val="000000"/>
                      </a:solidFill>
                      <a:round/>
                      <a:headEnd/>
                      <a:tailEnd/>
                    </a:ln>
                  </p:spPr>
                  <p:txBody>
                    <a:bodyPr/>
                    <a:lstStyle/>
                    <a:p>
                      <a:endParaRPr lang="zh-CN" altLang="en-US"/>
                    </a:p>
                  </p:txBody>
                </p:sp>
              </p:grpSp>
              <p:sp>
                <p:nvSpPr>
                  <p:cNvPr id="7365" name="Line 349"/>
                  <p:cNvSpPr>
                    <a:spLocks noChangeShapeType="1"/>
                  </p:cNvSpPr>
                  <p:nvPr/>
                </p:nvSpPr>
                <p:spPr bwMode="auto">
                  <a:xfrm flipH="1">
                    <a:off x="4613" y="3423"/>
                    <a:ext cx="109" cy="120"/>
                  </a:xfrm>
                  <a:prstGeom prst="line">
                    <a:avLst/>
                  </a:prstGeom>
                  <a:noFill/>
                  <a:ln w="19050">
                    <a:solidFill>
                      <a:srgbClr val="000000"/>
                    </a:solidFill>
                    <a:round/>
                    <a:headEnd/>
                    <a:tailEnd/>
                  </a:ln>
                </p:spPr>
                <p:txBody>
                  <a:bodyPr/>
                  <a:lstStyle/>
                  <a:p>
                    <a:endParaRPr lang="zh-CN" altLang="en-US"/>
                  </a:p>
                </p:txBody>
              </p:sp>
              <p:sp>
                <p:nvSpPr>
                  <p:cNvPr id="7366" name="Line 350"/>
                  <p:cNvSpPr>
                    <a:spLocks noChangeShapeType="1"/>
                  </p:cNvSpPr>
                  <p:nvPr/>
                </p:nvSpPr>
                <p:spPr bwMode="auto">
                  <a:xfrm flipH="1">
                    <a:off x="4625" y="3435"/>
                    <a:ext cx="109" cy="121"/>
                  </a:xfrm>
                  <a:prstGeom prst="line">
                    <a:avLst/>
                  </a:prstGeom>
                  <a:noFill/>
                  <a:ln w="19050">
                    <a:solidFill>
                      <a:srgbClr val="000000"/>
                    </a:solidFill>
                    <a:round/>
                    <a:headEnd/>
                    <a:tailEnd/>
                  </a:ln>
                </p:spPr>
                <p:txBody>
                  <a:bodyPr/>
                  <a:lstStyle/>
                  <a:p>
                    <a:endParaRPr lang="zh-CN" altLang="en-US"/>
                  </a:p>
                </p:txBody>
              </p:sp>
              <p:sp>
                <p:nvSpPr>
                  <p:cNvPr id="7367" name="Line 351"/>
                  <p:cNvSpPr>
                    <a:spLocks noChangeShapeType="1"/>
                  </p:cNvSpPr>
                  <p:nvPr/>
                </p:nvSpPr>
                <p:spPr bwMode="auto">
                  <a:xfrm flipH="1">
                    <a:off x="4166" y="3459"/>
                    <a:ext cx="72" cy="84"/>
                  </a:xfrm>
                  <a:prstGeom prst="line">
                    <a:avLst/>
                  </a:prstGeom>
                  <a:noFill/>
                  <a:ln w="19050">
                    <a:solidFill>
                      <a:srgbClr val="000000"/>
                    </a:solidFill>
                    <a:round/>
                    <a:headEnd/>
                    <a:tailEnd/>
                  </a:ln>
                </p:spPr>
                <p:txBody>
                  <a:bodyPr/>
                  <a:lstStyle/>
                  <a:p>
                    <a:endParaRPr lang="zh-CN" altLang="en-US"/>
                  </a:p>
                </p:txBody>
              </p:sp>
              <p:sp>
                <p:nvSpPr>
                  <p:cNvPr id="7368" name="Line 352"/>
                  <p:cNvSpPr>
                    <a:spLocks noChangeShapeType="1"/>
                  </p:cNvSpPr>
                  <p:nvPr/>
                </p:nvSpPr>
                <p:spPr bwMode="auto">
                  <a:xfrm flipH="1">
                    <a:off x="4625" y="3459"/>
                    <a:ext cx="109" cy="121"/>
                  </a:xfrm>
                  <a:prstGeom prst="line">
                    <a:avLst/>
                  </a:prstGeom>
                  <a:noFill/>
                  <a:ln w="19050">
                    <a:solidFill>
                      <a:srgbClr val="000000"/>
                    </a:solidFill>
                    <a:round/>
                    <a:headEnd/>
                    <a:tailEnd/>
                  </a:ln>
                </p:spPr>
                <p:txBody>
                  <a:bodyPr/>
                  <a:lstStyle/>
                  <a:p>
                    <a:endParaRPr lang="zh-CN" altLang="en-US"/>
                  </a:p>
                </p:txBody>
              </p:sp>
              <p:sp>
                <p:nvSpPr>
                  <p:cNvPr id="7369" name="Line 353"/>
                  <p:cNvSpPr>
                    <a:spLocks noChangeShapeType="1"/>
                  </p:cNvSpPr>
                  <p:nvPr/>
                </p:nvSpPr>
                <p:spPr bwMode="auto">
                  <a:xfrm>
                    <a:off x="4238" y="3423"/>
                    <a:ext cx="1" cy="36"/>
                  </a:xfrm>
                  <a:prstGeom prst="line">
                    <a:avLst/>
                  </a:prstGeom>
                  <a:noFill/>
                  <a:ln w="19050">
                    <a:solidFill>
                      <a:srgbClr val="000000"/>
                    </a:solidFill>
                    <a:round/>
                    <a:headEnd/>
                    <a:tailEnd/>
                  </a:ln>
                </p:spPr>
                <p:txBody>
                  <a:bodyPr/>
                  <a:lstStyle/>
                  <a:p>
                    <a:endParaRPr lang="zh-CN" altLang="en-US"/>
                  </a:p>
                </p:txBody>
              </p:sp>
            </p:grpSp>
            <p:sp>
              <p:nvSpPr>
                <p:cNvPr id="7361" name="Line 354"/>
                <p:cNvSpPr>
                  <a:spLocks noChangeShapeType="1"/>
                </p:cNvSpPr>
                <p:nvPr/>
              </p:nvSpPr>
              <p:spPr bwMode="auto">
                <a:xfrm>
                  <a:off x="3152" y="3556"/>
                  <a:ext cx="1" cy="36"/>
                </a:xfrm>
                <a:prstGeom prst="line">
                  <a:avLst/>
                </a:prstGeom>
                <a:noFill/>
                <a:ln w="19050">
                  <a:solidFill>
                    <a:srgbClr val="000000"/>
                  </a:solidFill>
                  <a:round/>
                  <a:headEnd/>
                  <a:tailEnd/>
                </a:ln>
              </p:spPr>
              <p:txBody>
                <a:bodyPr/>
                <a:lstStyle/>
                <a:p>
                  <a:endParaRPr lang="zh-CN" altLang="en-US"/>
                </a:p>
              </p:txBody>
            </p:sp>
          </p:grpSp>
        </p:grpSp>
        <p:sp>
          <p:nvSpPr>
            <p:cNvPr id="7351" name="Line 355"/>
            <p:cNvSpPr>
              <a:spLocks noChangeShapeType="1"/>
            </p:cNvSpPr>
            <p:nvPr/>
          </p:nvSpPr>
          <p:spPr bwMode="auto">
            <a:xfrm>
              <a:off x="2073275" y="3276600"/>
              <a:ext cx="0" cy="304800"/>
            </a:xfrm>
            <a:prstGeom prst="line">
              <a:avLst/>
            </a:prstGeom>
            <a:noFill/>
            <a:ln w="9525">
              <a:solidFill>
                <a:schemeClr val="tx1"/>
              </a:solidFill>
              <a:round/>
              <a:headEnd/>
              <a:tailEnd/>
            </a:ln>
          </p:spPr>
          <p:txBody>
            <a:bodyPr wrap="none" anchor="ctr"/>
            <a:lstStyle/>
            <a:p>
              <a:endParaRPr lang="zh-CN" altLang="en-US"/>
            </a:p>
          </p:txBody>
        </p:sp>
        <p:sp>
          <p:nvSpPr>
            <p:cNvPr id="7352" name="Line 356"/>
            <p:cNvSpPr>
              <a:spLocks noChangeShapeType="1"/>
            </p:cNvSpPr>
            <p:nvPr/>
          </p:nvSpPr>
          <p:spPr bwMode="auto">
            <a:xfrm>
              <a:off x="1447800" y="4546600"/>
              <a:ext cx="0" cy="241300"/>
            </a:xfrm>
            <a:prstGeom prst="line">
              <a:avLst/>
            </a:prstGeom>
            <a:noFill/>
            <a:ln w="9525">
              <a:solidFill>
                <a:schemeClr val="tx1"/>
              </a:solidFill>
              <a:round/>
              <a:headEnd/>
              <a:tailEnd/>
            </a:ln>
          </p:spPr>
          <p:txBody>
            <a:bodyPr wrap="none" anchor="ctr"/>
            <a:lstStyle/>
            <a:p>
              <a:endParaRPr lang="zh-CN" altLang="en-US"/>
            </a:p>
          </p:txBody>
        </p:sp>
        <p:sp>
          <p:nvSpPr>
            <p:cNvPr id="7353" name="Text Box 357"/>
            <p:cNvSpPr txBox="1">
              <a:spLocks noChangeArrowheads="1"/>
            </p:cNvSpPr>
            <p:nvPr/>
          </p:nvSpPr>
          <p:spPr bwMode="auto">
            <a:xfrm>
              <a:off x="6034088" y="669925"/>
              <a:ext cx="2486025" cy="549275"/>
            </a:xfrm>
            <a:prstGeom prst="rect">
              <a:avLst/>
            </a:prstGeom>
            <a:noFill/>
            <a:ln w="19050">
              <a:noFill/>
              <a:miter lim="800000"/>
              <a:headEnd/>
              <a:tailEnd/>
            </a:ln>
          </p:spPr>
          <p:txBody>
            <a:bodyPr wrap="none">
              <a:spAutoFit/>
            </a:bodyPr>
            <a:lstStyle/>
            <a:p>
              <a:pPr algn="ctr"/>
              <a:r>
                <a:rPr lang="zh-CN" altLang="en-US" sz="3000" b="1">
                  <a:solidFill>
                    <a:schemeClr val="tx1"/>
                  </a:solidFill>
                  <a:latin typeface="Arial" pitchFamily="34" charset="0"/>
                  <a:ea typeface="宋体" pitchFamily="2" charset="-122"/>
                </a:rPr>
                <a:t>产 品 结 构 树</a:t>
              </a:r>
              <a:endParaRPr lang="zh-CN" altLang="en-US" sz="2800" b="1">
                <a:solidFill>
                  <a:schemeClr val="tx1"/>
                </a:solidFill>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内容占位符 2"/>
          <p:cNvSpPr>
            <a:spLocks noGrp="1"/>
          </p:cNvSpPr>
          <p:nvPr>
            <p:ph idx="4294967295"/>
          </p:nvPr>
        </p:nvSpPr>
        <p:spPr>
          <a:xfrm>
            <a:off x="304800" y="1676400"/>
            <a:ext cx="3886200" cy="3886200"/>
          </a:xfrm>
        </p:spPr>
        <p:txBody>
          <a:bodyPr/>
          <a:lstStyle/>
          <a:p>
            <a:pPr eaLnBrk="1" hangingPunct="1"/>
            <a:r>
              <a:rPr lang="zh-CN" altLang="en-US" sz="2400" smtClean="0">
                <a:latin typeface="黑体" pitchFamily="49" charset="-122"/>
                <a:ea typeface="黑体" pitchFamily="49" charset="-122"/>
              </a:rPr>
              <a:t>以交货期作为一个基准点，倒排计划</a:t>
            </a:r>
            <a:endParaRPr lang="en-US" altLang="zh-CN" sz="2400" smtClean="0">
              <a:latin typeface="黑体" pitchFamily="49" charset="-122"/>
              <a:ea typeface="黑体" pitchFamily="49" charset="-122"/>
            </a:endParaRPr>
          </a:p>
          <a:p>
            <a:pPr eaLnBrk="1" hangingPunct="1"/>
            <a:r>
              <a:rPr lang="zh-CN" altLang="en-US" sz="2400" smtClean="0">
                <a:latin typeface="黑体" pitchFamily="49" charset="-122"/>
                <a:ea typeface="黑体" pitchFamily="49" charset="-122"/>
              </a:rPr>
              <a:t>产品结构图上只有量的关系，放在时间轴上就有了期的关系</a:t>
            </a:r>
            <a:endParaRPr lang="en-US" altLang="zh-CN" sz="2400" smtClean="0">
              <a:latin typeface="黑体" pitchFamily="49" charset="-122"/>
              <a:ea typeface="黑体" pitchFamily="49" charset="-122"/>
            </a:endParaRPr>
          </a:p>
          <a:p>
            <a:pPr eaLnBrk="1" hangingPunct="1"/>
            <a:r>
              <a:rPr lang="zh-CN" altLang="en-US" sz="2400" smtClean="0">
                <a:latin typeface="黑体" pitchFamily="49" charset="-122"/>
                <a:ea typeface="黑体" pitchFamily="49" charset="-122"/>
              </a:rPr>
              <a:t>最长的工艺路线是关键路线</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如图</a:t>
            </a:r>
            <a:r>
              <a:rPr lang="en-US" altLang="zh-CN" sz="2400" smtClean="0">
                <a:latin typeface="黑体" pitchFamily="49" charset="-122"/>
                <a:ea typeface="黑体" pitchFamily="49" charset="-122"/>
              </a:rPr>
              <a:t>PDAX</a:t>
            </a:r>
          </a:p>
          <a:p>
            <a:pPr eaLnBrk="1" hangingPunct="1"/>
            <a:r>
              <a:rPr lang="zh-CN" altLang="en-US" sz="2400" smtClean="0">
                <a:latin typeface="黑体" pitchFamily="49" charset="-122"/>
                <a:ea typeface="黑体" pitchFamily="49" charset="-122"/>
              </a:rPr>
              <a:t>优先级计划：早需要、生产周期长的早下计划，晚需要、生产周期短的晚下计划</a:t>
            </a:r>
          </a:p>
        </p:txBody>
      </p:sp>
      <p:grpSp>
        <p:nvGrpSpPr>
          <p:cNvPr id="2" name="Group 4"/>
          <p:cNvGrpSpPr>
            <a:grpSpLocks/>
          </p:cNvGrpSpPr>
          <p:nvPr/>
        </p:nvGrpSpPr>
        <p:grpSpPr bwMode="auto">
          <a:xfrm>
            <a:off x="4221163" y="1603375"/>
            <a:ext cx="609600" cy="1295400"/>
            <a:chOff x="672" y="1728"/>
            <a:chExt cx="384" cy="816"/>
          </a:xfrm>
        </p:grpSpPr>
        <p:sp>
          <p:nvSpPr>
            <p:cNvPr id="8306" name="Line 5"/>
            <p:cNvSpPr>
              <a:spLocks noChangeShapeType="1"/>
            </p:cNvSpPr>
            <p:nvPr/>
          </p:nvSpPr>
          <p:spPr bwMode="auto">
            <a:xfrm>
              <a:off x="672" y="1728"/>
              <a:ext cx="384"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307" name="Line 6"/>
            <p:cNvSpPr>
              <a:spLocks noChangeShapeType="1"/>
            </p:cNvSpPr>
            <p:nvPr/>
          </p:nvSpPr>
          <p:spPr bwMode="auto">
            <a:xfrm>
              <a:off x="843" y="1891"/>
              <a:ext cx="85"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308" name="Line 7"/>
            <p:cNvSpPr>
              <a:spLocks noChangeShapeType="1"/>
            </p:cNvSpPr>
            <p:nvPr/>
          </p:nvSpPr>
          <p:spPr bwMode="auto">
            <a:xfrm>
              <a:off x="843" y="2054"/>
              <a:ext cx="69"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309" name="Line 8"/>
            <p:cNvSpPr>
              <a:spLocks noChangeShapeType="1"/>
            </p:cNvSpPr>
            <p:nvPr/>
          </p:nvSpPr>
          <p:spPr bwMode="auto">
            <a:xfrm>
              <a:off x="843" y="2218"/>
              <a:ext cx="69"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310" name="Line 9"/>
            <p:cNvSpPr>
              <a:spLocks noChangeShapeType="1"/>
            </p:cNvSpPr>
            <p:nvPr/>
          </p:nvSpPr>
          <p:spPr bwMode="auto">
            <a:xfrm>
              <a:off x="843" y="2381"/>
              <a:ext cx="85"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311" name="Line 10"/>
            <p:cNvSpPr>
              <a:spLocks noChangeShapeType="1"/>
            </p:cNvSpPr>
            <p:nvPr/>
          </p:nvSpPr>
          <p:spPr bwMode="auto">
            <a:xfrm>
              <a:off x="715" y="2544"/>
              <a:ext cx="341"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312" name="Line 11"/>
            <p:cNvSpPr>
              <a:spLocks noChangeShapeType="1"/>
            </p:cNvSpPr>
            <p:nvPr/>
          </p:nvSpPr>
          <p:spPr bwMode="auto">
            <a:xfrm>
              <a:off x="816" y="1728"/>
              <a:ext cx="0" cy="816"/>
            </a:xfrm>
            <a:prstGeom prst="line">
              <a:avLst/>
            </a:prstGeom>
            <a:noFill/>
            <a:ln w="12700">
              <a:solidFill>
                <a:schemeClr val="tx1"/>
              </a:solidFill>
              <a:round/>
              <a:headEnd type="none" w="sm" len="sm"/>
              <a:tailEnd type="none" w="sm" len="sm"/>
            </a:ln>
          </p:spPr>
          <p:txBody>
            <a:bodyPr wrap="none" anchor="ctr"/>
            <a:lstStyle/>
            <a:p>
              <a:endParaRPr lang="zh-CN" altLang="en-US"/>
            </a:p>
          </p:txBody>
        </p:sp>
      </p:grpSp>
      <p:sp>
        <p:nvSpPr>
          <p:cNvPr id="8196" name="Line 12"/>
          <p:cNvSpPr>
            <a:spLocks noChangeShapeType="1"/>
          </p:cNvSpPr>
          <p:nvPr/>
        </p:nvSpPr>
        <p:spPr bwMode="auto">
          <a:xfrm>
            <a:off x="4373563" y="2898775"/>
            <a:ext cx="45720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197" name="Line 13"/>
          <p:cNvSpPr>
            <a:spLocks noChangeShapeType="1"/>
          </p:cNvSpPr>
          <p:nvPr/>
        </p:nvSpPr>
        <p:spPr bwMode="auto">
          <a:xfrm>
            <a:off x="4492625" y="3157538"/>
            <a:ext cx="1349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198" name="Line 14"/>
          <p:cNvSpPr>
            <a:spLocks noChangeShapeType="1"/>
          </p:cNvSpPr>
          <p:nvPr/>
        </p:nvSpPr>
        <p:spPr bwMode="auto">
          <a:xfrm>
            <a:off x="4492625" y="3416300"/>
            <a:ext cx="1095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199" name="Line 15"/>
          <p:cNvSpPr>
            <a:spLocks noChangeShapeType="1"/>
          </p:cNvSpPr>
          <p:nvPr/>
        </p:nvSpPr>
        <p:spPr bwMode="auto">
          <a:xfrm>
            <a:off x="4492625" y="3676650"/>
            <a:ext cx="1095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0" name="Line 16"/>
          <p:cNvSpPr>
            <a:spLocks noChangeShapeType="1"/>
          </p:cNvSpPr>
          <p:nvPr/>
        </p:nvSpPr>
        <p:spPr bwMode="auto">
          <a:xfrm>
            <a:off x="4492625" y="3935413"/>
            <a:ext cx="1349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1" name="Line 17"/>
          <p:cNvSpPr>
            <a:spLocks noChangeShapeType="1"/>
          </p:cNvSpPr>
          <p:nvPr/>
        </p:nvSpPr>
        <p:spPr bwMode="auto">
          <a:xfrm>
            <a:off x="4289425" y="4194175"/>
            <a:ext cx="5413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2" name="Line 18"/>
          <p:cNvSpPr>
            <a:spLocks noChangeShapeType="1"/>
          </p:cNvSpPr>
          <p:nvPr/>
        </p:nvSpPr>
        <p:spPr bwMode="auto">
          <a:xfrm>
            <a:off x="4449763" y="2898775"/>
            <a:ext cx="0" cy="12954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3" name="Line 19"/>
          <p:cNvSpPr>
            <a:spLocks noChangeShapeType="1"/>
          </p:cNvSpPr>
          <p:nvPr/>
        </p:nvSpPr>
        <p:spPr bwMode="auto">
          <a:xfrm>
            <a:off x="4221163" y="307975"/>
            <a:ext cx="60960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4" name="Line 20"/>
          <p:cNvSpPr>
            <a:spLocks noChangeShapeType="1"/>
          </p:cNvSpPr>
          <p:nvPr/>
        </p:nvSpPr>
        <p:spPr bwMode="auto">
          <a:xfrm>
            <a:off x="4492625" y="566738"/>
            <a:ext cx="1349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5" name="Line 21"/>
          <p:cNvSpPr>
            <a:spLocks noChangeShapeType="1"/>
          </p:cNvSpPr>
          <p:nvPr/>
        </p:nvSpPr>
        <p:spPr bwMode="auto">
          <a:xfrm>
            <a:off x="4492625" y="825500"/>
            <a:ext cx="1095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6" name="Line 22"/>
          <p:cNvSpPr>
            <a:spLocks noChangeShapeType="1"/>
          </p:cNvSpPr>
          <p:nvPr/>
        </p:nvSpPr>
        <p:spPr bwMode="auto">
          <a:xfrm>
            <a:off x="4492625" y="1085850"/>
            <a:ext cx="1095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7" name="Line 23"/>
          <p:cNvSpPr>
            <a:spLocks noChangeShapeType="1"/>
          </p:cNvSpPr>
          <p:nvPr/>
        </p:nvSpPr>
        <p:spPr bwMode="auto">
          <a:xfrm>
            <a:off x="4492625" y="1344613"/>
            <a:ext cx="1349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8" name="Line 24"/>
          <p:cNvSpPr>
            <a:spLocks noChangeShapeType="1"/>
          </p:cNvSpPr>
          <p:nvPr/>
        </p:nvSpPr>
        <p:spPr bwMode="auto">
          <a:xfrm>
            <a:off x="4373563" y="1603375"/>
            <a:ext cx="45720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09" name="Line 25"/>
          <p:cNvSpPr>
            <a:spLocks noChangeShapeType="1"/>
          </p:cNvSpPr>
          <p:nvPr/>
        </p:nvSpPr>
        <p:spPr bwMode="auto">
          <a:xfrm>
            <a:off x="4449763" y="307975"/>
            <a:ext cx="0" cy="12954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0" name="Line 26"/>
          <p:cNvSpPr>
            <a:spLocks noChangeShapeType="1"/>
          </p:cNvSpPr>
          <p:nvPr/>
        </p:nvSpPr>
        <p:spPr bwMode="auto">
          <a:xfrm>
            <a:off x="4373563" y="4194175"/>
            <a:ext cx="45720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1" name="Line 27"/>
          <p:cNvSpPr>
            <a:spLocks noChangeShapeType="1"/>
          </p:cNvSpPr>
          <p:nvPr/>
        </p:nvSpPr>
        <p:spPr bwMode="auto">
          <a:xfrm>
            <a:off x="4492625" y="4452938"/>
            <a:ext cx="1349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2" name="Line 28"/>
          <p:cNvSpPr>
            <a:spLocks noChangeShapeType="1"/>
          </p:cNvSpPr>
          <p:nvPr/>
        </p:nvSpPr>
        <p:spPr bwMode="auto">
          <a:xfrm>
            <a:off x="4492625" y="4711700"/>
            <a:ext cx="1095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3" name="Line 29"/>
          <p:cNvSpPr>
            <a:spLocks noChangeShapeType="1"/>
          </p:cNvSpPr>
          <p:nvPr/>
        </p:nvSpPr>
        <p:spPr bwMode="auto">
          <a:xfrm>
            <a:off x="4492625" y="4972050"/>
            <a:ext cx="1095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4" name="Line 30"/>
          <p:cNvSpPr>
            <a:spLocks noChangeShapeType="1"/>
          </p:cNvSpPr>
          <p:nvPr/>
        </p:nvSpPr>
        <p:spPr bwMode="auto">
          <a:xfrm>
            <a:off x="4492625" y="5230813"/>
            <a:ext cx="1349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5" name="Line 31"/>
          <p:cNvSpPr>
            <a:spLocks noChangeShapeType="1"/>
          </p:cNvSpPr>
          <p:nvPr/>
        </p:nvSpPr>
        <p:spPr bwMode="auto">
          <a:xfrm>
            <a:off x="4289425" y="5489575"/>
            <a:ext cx="5413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6" name="Line 32"/>
          <p:cNvSpPr>
            <a:spLocks noChangeShapeType="1"/>
          </p:cNvSpPr>
          <p:nvPr/>
        </p:nvSpPr>
        <p:spPr bwMode="auto">
          <a:xfrm>
            <a:off x="4449763" y="4194175"/>
            <a:ext cx="0" cy="12954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7" name="Line 33"/>
          <p:cNvSpPr>
            <a:spLocks noChangeShapeType="1"/>
          </p:cNvSpPr>
          <p:nvPr/>
        </p:nvSpPr>
        <p:spPr bwMode="auto">
          <a:xfrm>
            <a:off x="4373563" y="5489575"/>
            <a:ext cx="45720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8" name="Line 34"/>
          <p:cNvSpPr>
            <a:spLocks noChangeShapeType="1"/>
          </p:cNvSpPr>
          <p:nvPr/>
        </p:nvSpPr>
        <p:spPr bwMode="auto">
          <a:xfrm>
            <a:off x="4492625" y="5748338"/>
            <a:ext cx="1349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19" name="Line 35"/>
          <p:cNvSpPr>
            <a:spLocks noChangeShapeType="1"/>
          </p:cNvSpPr>
          <p:nvPr/>
        </p:nvSpPr>
        <p:spPr bwMode="auto">
          <a:xfrm>
            <a:off x="4492625" y="6007100"/>
            <a:ext cx="1095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20" name="Line 36"/>
          <p:cNvSpPr>
            <a:spLocks noChangeShapeType="1"/>
          </p:cNvSpPr>
          <p:nvPr/>
        </p:nvSpPr>
        <p:spPr bwMode="auto">
          <a:xfrm>
            <a:off x="4492625" y="6267450"/>
            <a:ext cx="1095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21" name="Line 37"/>
          <p:cNvSpPr>
            <a:spLocks noChangeShapeType="1"/>
          </p:cNvSpPr>
          <p:nvPr/>
        </p:nvSpPr>
        <p:spPr bwMode="auto">
          <a:xfrm>
            <a:off x="4492625" y="6526213"/>
            <a:ext cx="1349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22" name="Line 38"/>
          <p:cNvSpPr>
            <a:spLocks noChangeShapeType="1"/>
          </p:cNvSpPr>
          <p:nvPr/>
        </p:nvSpPr>
        <p:spPr bwMode="auto">
          <a:xfrm>
            <a:off x="4289425" y="6784975"/>
            <a:ext cx="5413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23" name="Line 39"/>
          <p:cNvSpPr>
            <a:spLocks noChangeShapeType="1"/>
          </p:cNvSpPr>
          <p:nvPr/>
        </p:nvSpPr>
        <p:spPr bwMode="auto">
          <a:xfrm>
            <a:off x="4449763" y="5489575"/>
            <a:ext cx="0" cy="12954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24" name="Line 40"/>
          <p:cNvSpPr>
            <a:spLocks noChangeShapeType="1"/>
          </p:cNvSpPr>
          <p:nvPr/>
        </p:nvSpPr>
        <p:spPr bwMode="auto">
          <a:xfrm>
            <a:off x="4373563" y="6784975"/>
            <a:ext cx="45720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25" name="Rectangle 41" descr="浅色竖线"/>
          <p:cNvSpPr>
            <a:spLocks noChangeArrowheads="1"/>
          </p:cNvSpPr>
          <p:nvPr/>
        </p:nvSpPr>
        <p:spPr bwMode="auto">
          <a:xfrm>
            <a:off x="6742113" y="292100"/>
            <a:ext cx="584200" cy="317500"/>
          </a:xfrm>
          <a:prstGeom prst="rect">
            <a:avLst/>
          </a:prstGeom>
          <a:pattFill prst="ltVert">
            <a:fgClr>
              <a:srgbClr val="DDDDDD"/>
            </a:fgClr>
            <a:bgClr>
              <a:srgbClr val="FFFFFF"/>
            </a:bgClr>
          </a:pattFill>
          <a:ln w="254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8226" name="Rectangle 42"/>
          <p:cNvSpPr>
            <a:spLocks noChangeArrowheads="1"/>
          </p:cNvSpPr>
          <p:nvPr/>
        </p:nvSpPr>
        <p:spPr bwMode="auto">
          <a:xfrm>
            <a:off x="5729288" y="930275"/>
            <a:ext cx="404812" cy="420688"/>
          </a:xfrm>
          <a:prstGeom prst="rect">
            <a:avLst/>
          </a:prstGeom>
          <a:noFill/>
          <a:ln w="9525">
            <a:no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8227" name="Rectangle 43"/>
          <p:cNvSpPr>
            <a:spLocks noChangeArrowheads="1"/>
          </p:cNvSpPr>
          <p:nvPr/>
        </p:nvSpPr>
        <p:spPr bwMode="auto">
          <a:xfrm>
            <a:off x="6840538" y="254000"/>
            <a:ext cx="387350" cy="42068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Arial" pitchFamily="34" charset="0"/>
                <a:ea typeface="宋体" pitchFamily="2" charset="-122"/>
              </a:rPr>
              <a:t>X</a:t>
            </a:r>
            <a:endParaRPr lang="en-US" altLang="zh-CN" sz="1800" b="1">
              <a:solidFill>
                <a:schemeClr val="tx1"/>
              </a:solidFill>
              <a:latin typeface="楷体_GB2312" pitchFamily="49" charset="-122"/>
              <a:ea typeface="宋体" pitchFamily="2" charset="-122"/>
            </a:endParaRPr>
          </a:p>
        </p:txBody>
      </p:sp>
      <p:sp>
        <p:nvSpPr>
          <p:cNvPr id="8228" name="Rectangle 44"/>
          <p:cNvSpPr>
            <a:spLocks noChangeArrowheads="1"/>
          </p:cNvSpPr>
          <p:nvPr/>
        </p:nvSpPr>
        <p:spPr bwMode="auto">
          <a:xfrm>
            <a:off x="5729288" y="4267200"/>
            <a:ext cx="300037" cy="339725"/>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楷体_GB2312" pitchFamily="49" charset="-122"/>
                <a:ea typeface="宋体" pitchFamily="2" charset="-122"/>
              </a:rPr>
              <a:t> </a:t>
            </a:r>
          </a:p>
        </p:txBody>
      </p:sp>
      <p:sp>
        <p:nvSpPr>
          <p:cNvPr id="8229" name="Rectangle 45"/>
          <p:cNvSpPr>
            <a:spLocks noChangeArrowheads="1"/>
          </p:cNvSpPr>
          <p:nvPr/>
        </p:nvSpPr>
        <p:spPr bwMode="auto">
          <a:xfrm>
            <a:off x="3900488" y="1311275"/>
            <a:ext cx="488950" cy="5349875"/>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a:solidFill>
                  <a:schemeClr val="tx1"/>
                </a:solidFill>
                <a:latin typeface="楷体_GB2312" pitchFamily="49" charset="-122"/>
                <a:ea typeface="宋体" pitchFamily="2" charset="-122"/>
              </a:rPr>
              <a:t> 5</a:t>
            </a: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r>
              <a:rPr lang="en-US" altLang="zh-CN" sz="1800">
                <a:solidFill>
                  <a:schemeClr val="tx1"/>
                </a:solidFill>
                <a:latin typeface="楷体_GB2312" pitchFamily="49" charset="-122"/>
                <a:ea typeface="宋体" pitchFamily="2" charset="-122"/>
              </a:rPr>
              <a:t>10</a:t>
            </a: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r>
              <a:rPr lang="en-US" altLang="zh-CN" sz="1800">
                <a:solidFill>
                  <a:schemeClr val="tx1"/>
                </a:solidFill>
                <a:latin typeface="楷体_GB2312" pitchFamily="49" charset="-122"/>
                <a:ea typeface="宋体" pitchFamily="2" charset="-122"/>
              </a:rPr>
              <a:t>15</a:t>
            </a: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r>
              <a:rPr lang="en-US" altLang="zh-CN" sz="1800">
                <a:solidFill>
                  <a:schemeClr val="tx1"/>
                </a:solidFill>
                <a:latin typeface="楷体_GB2312" pitchFamily="49" charset="-122"/>
                <a:ea typeface="宋体" pitchFamily="2" charset="-122"/>
              </a:rPr>
              <a:t>20</a:t>
            </a: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endParaRPr lang="en-US" altLang="zh-CN" sz="1800">
              <a:solidFill>
                <a:schemeClr val="tx1"/>
              </a:solidFill>
              <a:latin typeface="楷体_GB2312" pitchFamily="49" charset="-122"/>
              <a:ea typeface="宋体" pitchFamily="2" charset="-122"/>
            </a:endParaRPr>
          </a:p>
          <a:p>
            <a:pPr eaLnBrk="0" hangingPunct="0">
              <a:lnSpc>
                <a:spcPct val="90000"/>
              </a:lnSpc>
            </a:pPr>
            <a:r>
              <a:rPr lang="en-US" altLang="zh-CN" sz="1800">
                <a:solidFill>
                  <a:schemeClr val="tx1"/>
                </a:solidFill>
                <a:latin typeface="楷体_GB2312" pitchFamily="49" charset="-122"/>
                <a:ea typeface="宋体" pitchFamily="2" charset="-122"/>
              </a:rPr>
              <a:t>25</a:t>
            </a:r>
          </a:p>
        </p:txBody>
      </p:sp>
      <p:sp>
        <p:nvSpPr>
          <p:cNvPr id="8230" name="Rectangle 46"/>
          <p:cNvSpPr>
            <a:spLocks noChangeArrowheads="1"/>
          </p:cNvSpPr>
          <p:nvPr/>
        </p:nvSpPr>
        <p:spPr bwMode="auto">
          <a:xfrm>
            <a:off x="3671888" y="0"/>
            <a:ext cx="1206500" cy="366713"/>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楷体_GB2312" pitchFamily="49" charset="-122"/>
                <a:ea typeface="宋体" pitchFamily="2" charset="-122"/>
              </a:rPr>
              <a:t>交货日期</a:t>
            </a:r>
            <a:endParaRPr lang="zh-CN" altLang="en-US" sz="2000">
              <a:solidFill>
                <a:schemeClr val="tx1"/>
              </a:solidFill>
              <a:latin typeface="楷体_GB2312" pitchFamily="49" charset="-122"/>
              <a:ea typeface="宋体" pitchFamily="2" charset="-122"/>
            </a:endParaRPr>
          </a:p>
        </p:txBody>
      </p:sp>
      <p:sp>
        <p:nvSpPr>
          <p:cNvPr id="8231" name="Rectangle 47"/>
          <p:cNvSpPr>
            <a:spLocks noChangeArrowheads="1"/>
          </p:cNvSpPr>
          <p:nvPr/>
        </p:nvSpPr>
        <p:spPr bwMode="auto">
          <a:xfrm>
            <a:off x="3671888" y="554038"/>
            <a:ext cx="439737" cy="641350"/>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楷体_GB2312" pitchFamily="49" charset="-122"/>
                <a:ea typeface="宋体" pitchFamily="2" charset="-122"/>
              </a:rPr>
              <a:t>时</a:t>
            </a:r>
          </a:p>
          <a:p>
            <a:pPr eaLnBrk="0" hangingPunct="0">
              <a:lnSpc>
                <a:spcPct val="90000"/>
              </a:lnSpc>
            </a:pPr>
            <a:r>
              <a:rPr lang="zh-CN" altLang="en-US" sz="2000" b="1">
                <a:solidFill>
                  <a:schemeClr val="tx1"/>
                </a:solidFill>
                <a:latin typeface="楷体_GB2312" pitchFamily="49" charset="-122"/>
                <a:ea typeface="宋体" pitchFamily="2" charset="-122"/>
              </a:rPr>
              <a:t>间</a:t>
            </a:r>
            <a:endParaRPr lang="zh-CN" altLang="en-US" sz="1600">
              <a:solidFill>
                <a:schemeClr val="tx1"/>
              </a:solidFill>
              <a:latin typeface="楷体_GB2312" pitchFamily="49" charset="-122"/>
              <a:ea typeface="宋体" pitchFamily="2" charset="-122"/>
            </a:endParaRPr>
          </a:p>
        </p:txBody>
      </p:sp>
      <p:sp>
        <p:nvSpPr>
          <p:cNvPr id="8232" name="Line 48"/>
          <p:cNvSpPr>
            <a:spLocks noChangeShapeType="1"/>
          </p:cNvSpPr>
          <p:nvPr/>
        </p:nvSpPr>
        <p:spPr bwMode="auto">
          <a:xfrm>
            <a:off x="4144963" y="612775"/>
            <a:ext cx="0" cy="5334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8233" name="Line 49"/>
          <p:cNvSpPr>
            <a:spLocks noChangeShapeType="1"/>
          </p:cNvSpPr>
          <p:nvPr/>
        </p:nvSpPr>
        <p:spPr bwMode="auto">
          <a:xfrm flipH="1">
            <a:off x="3687763" y="307975"/>
            <a:ext cx="53340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8234" name="Rectangle 50"/>
          <p:cNvSpPr>
            <a:spLocks noChangeArrowheads="1"/>
          </p:cNvSpPr>
          <p:nvPr/>
        </p:nvSpPr>
        <p:spPr bwMode="auto">
          <a:xfrm>
            <a:off x="5643563" y="854075"/>
            <a:ext cx="584200" cy="355600"/>
          </a:xfrm>
          <a:prstGeom prst="rect">
            <a:avLst/>
          </a:prstGeom>
          <a:solidFill>
            <a:srgbClr val="DDDDDD">
              <a:alpha val="50195"/>
            </a:srgbClr>
          </a:solidFill>
          <a:ln w="254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8235" name="Rectangle 51"/>
          <p:cNvSpPr>
            <a:spLocks noChangeArrowheads="1"/>
          </p:cNvSpPr>
          <p:nvPr/>
        </p:nvSpPr>
        <p:spPr bwMode="auto">
          <a:xfrm>
            <a:off x="7205663" y="873125"/>
            <a:ext cx="584200" cy="355600"/>
          </a:xfrm>
          <a:prstGeom prst="rect">
            <a:avLst/>
          </a:prstGeom>
          <a:solidFill>
            <a:srgbClr val="DDDDDD">
              <a:alpha val="50195"/>
            </a:srgbClr>
          </a:solidFill>
          <a:ln w="254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8236" name="Rectangle 52" descr="浅色横线"/>
          <p:cNvSpPr>
            <a:spLocks noChangeArrowheads="1"/>
          </p:cNvSpPr>
          <p:nvPr/>
        </p:nvSpPr>
        <p:spPr bwMode="auto">
          <a:xfrm>
            <a:off x="8348663" y="854075"/>
            <a:ext cx="584200" cy="355600"/>
          </a:xfrm>
          <a:prstGeom prst="rect">
            <a:avLst/>
          </a:prstGeom>
          <a:pattFill prst="ltHorz">
            <a:fgClr>
              <a:srgbClr val="DDDDDD"/>
            </a:fgClr>
            <a:bgClr>
              <a:srgbClr val="FFFFFF"/>
            </a:bgClr>
          </a:pattFill>
          <a:ln w="254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8237" name="Rectangle 53"/>
          <p:cNvSpPr>
            <a:spLocks noChangeArrowheads="1"/>
          </p:cNvSpPr>
          <p:nvPr/>
        </p:nvSpPr>
        <p:spPr bwMode="auto">
          <a:xfrm>
            <a:off x="5734050" y="854075"/>
            <a:ext cx="404813" cy="42068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Arial" pitchFamily="34" charset="0"/>
                <a:ea typeface="宋体" pitchFamily="2" charset="-122"/>
              </a:rPr>
              <a:t>A</a:t>
            </a:r>
            <a:endParaRPr lang="en-US" altLang="zh-CN" sz="1800" b="1">
              <a:solidFill>
                <a:schemeClr val="tx1"/>
              </a:solidFill>
              <a:latin typeface="楷体_GB2312" pitchFamily="49" charset="-122"/>
              <a:ea typeface="宋体" pitchFamily="2" charset="-122"/>
            </a:endParaRPr>
          </a:p>
        </p:txBody>
      </p:sp>
      <p:sp>
        <p:nvSpPr>
          <p:cNvPr id="8238" name="Rectangle 54"/>
          <p:cNvSpPr>
            <a:spLocks noChangeArrowheads="1"/>
          </p:cNvSpPr>
          <p:nvPr/>
        </p:nvSpPr>
        <p:spPr bwMode="auto">
          <a:xfrm>
            <a:off x="7296150" y="854075"/>
            <a:ext cx="404813" cy="42068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Arial" pitchFamily="34" charset="0"/>
                <a:ea typeface="宋体" pitchFamily="2" charset="-122"/>
              </a:rPr>
              <a:t>B</a:t>
            </a:r>
            <a:endParaRPr lang="en-US" altLang="zh-CN" sz="1800" b="1">
              <a:solidFill>
                <a:schemeClr val="tx1"/>
              </a:solidFill>
              <a:latin typeface="楷体_GB2312" pitchFamily="49" charset="-122"/>
              <a:ea typeface="宋体" pitchFamily="2" charset="-122"/>
            </a:endParaRPr>
          </a:p>
        </p:txBody>
      </p:sp>
      <p:sp>
        <p:nvSpPr>
          <p:cNvPr id="8239" name="Rectangle 55"/>
          <p:cNvSpPr>
            <a:spLocks noChangeArrowheads="1"/>
          </p:cNvSpPr>
          <p:nvPr/>
        </p:nvSpPr>
        <p:spPr bwMode="auto">
          <a:xfrm>
            <a:off x="8447088" y="854075"/>
            <a:ext cx="387350" cy="42068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Arial" pitchFamily="34" charset="0"/>
                <a:ea typeface="宋体" pitchFamily="2" charset="-122"/>
              </a:rPr>
              <a:t>E</a:t>
            </a:r>
            <a:endParaRPr lang="en-US" altLang="zh-CN" sz="1800" b="1">
              <a:solidFill>
                <a:schemeClr val="tx1"/>
              </a:solidFill>
              <a:latin typeface="楷体_GB2312" pitchFamily="49" charset="-122"/>
              <a:ea typeface="宋体" pitchFamily="2" charset="-122"/>
            </a:endParaRPr>
          </a:p>
        </p:txBody>
      </p:sp>
      <p:sp>
        <p:nvSpPr>
          <p:cNvPr id="8240" name="Rectangle 56"/>
          <p:cNvSpPr>
            <a:spLocks noChangeArrowheads="1"/>
          </p:cNvSpPr>
          <p:nvPr/>
        </p:nvSpPr>
        <p:spPr bwMode="auto">
          <a:xfrm>
            <a:off x="5957888" y="381000"/>
            <a:ext cx="450850" cy="339725"/>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Arial" pitchFamily="34" charset="0"/>
                <a:ea typeface="宋体" pitchFamily="2" charset="-122"/>
              </a:rPr>
              <a:t>(2)</a:t>
            </a:r>
            <a:endParaRPr lang="en-US" altLang="zh-CN" sz="1800" b="1">
              <a:solidFill>
                <a:schemeClr val="tx1"/>
              </a:solidFill>
              <a:latin typeface="楷体_GB2312" pitchFamily="49" charset="-122"/>
              <a:ea typeface="宋体" pitchFamily="2" charset="-122"/>
            </a:endParaRPr>
          </a:p>
        </p:txBody>
      </p:sp>
      <p:grpSp>
        <p:nvGrpSpPr>
          <p:cNvPr id="3" name="Group 57"/>
          <p:cNvGrpSpPr>
            <a:grpSpLocks/>
          </p:cNvGrpSpPr>
          <p:nvPr/>
        </p:nvGrpSpPr>
        <p:grpSpPr bwMode="auto">
          <a:xfrm>
            <a:off x="5935663" y="622300"/>
            <a:ext cx="2705100" cy="219075"/>
            <a:chOff x="3739" y="392"/>
            <a:chExt cx="1704" cy="138"/>
          </a:xfrm>
        </p:grpSpPr>
        <p:sp>
          <p:nvSpPr>
            <p:cNvPr id="8301" name="Line 58"/>
            <p:cNvSpPr>
              <a:spLocks noChangeShapeType="1"/>
            </p:cNvSpPr>
            <p:nvPr/>
          </p:nvSpPr>
          <p:spPr bwMode="auto">
            <a:xfrm>
              <a:off x="5443" y="434"/>
              <a:ext cx="0" cy="96"/>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302" name="Line 59"/>
            <p:cNvSpPr>
              <a:spLocks noChangeShapeType="1"/>
            </p:cNvSpPr>
            <p:nvPr/>
          </p:nvSpPr>
          <p:spPr bwMode="auto">
            <a:xfrm>
              <a:off x="4723" y="434"/>
              <a:ext cx="0" cy="96"/>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303" name="Line 60"/>
            <p:cNvSpPr>
              <a:spLocks noChangeShapeType="1"/>
            </p:cNvSpPr>
            <p:nvPr/>
          </p:nvSpPr>
          <p:spPr bwMode="auto">
            <a:xfrm>
              <a:off x="3739" y="434"/>
              <a:ext cx="0" cy="96"/>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304" name="Line 61"/>
            <p:cNvSpPr>
              <a:spLocks noChangeShapeType="1"/>
            </p:cNvSpPr>
            <p:nvPr/>
          </p:nvSpPr>
          <p:spPr bwMode="auto">
            <a:xfrm>
              <a:off x="4431" y="392"/>
              <a:ext cx="0" cy="48"/>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305" name="Line 62"/>
            <p:cNvSpPr>
              <a:spLocks noChangeShapeType="1"/>
            </p:cNvSpPr>
            <p:nvPr/>
          </p:nvSpPr>
          <p:spPr bwMode="auto">
            <a:xfrm>
              <a:off x="3739" y="440"/>
              <a:ext cx="1704" cy="0"/>
            </a:xfrm>
            <a:prstGeom prst="line">
              <a:avLst/>
            </a:prstGeom>
            <a:noFill/>
            <a:ln w="25400">
              <a:solidFill>
                <a:schemeClr val="tx1"/>
              </a:solidFill>
              <a:round/>
              <a:headEnd type="none" w="sm" len="sm"/>
              <a:tailEnd type="none" w="sm" len="sm"/>
            </a:ln>
          </p:spPr>
          <p:txBody>
            <a:bodyPr wrap="none" anchor="ctr"/>
            <a:lstStyle/>
            <a:p>
              <a:endParaRPr lang="zh-CN" altLang="en-US"/>
            </a:p>
          </p:txBody>
        </p:sp>
      </p:grpSp>
      <p:sp>
        <p:nvSpPr>
          <p:cNvPr id="8242" name="Text Box 63"/>
          <p:cNvSpPr txBox="1">
            <a:spLocks noChangeArrowheads="1"/>
          </p:cNvSpPr>
          <p:nvPr/>
        </p:nvSpPr>
        <p:spPr bwMode="auto">
          <a:xfrm>
            <a:off x="212725" y="1697038"/>
            <a:ext cx="184150" cy="457200"/>
          </a:xfrm>
          <a:prstGeom prst="rect">
            <a:avLst/>
          </a:prstGeom>
          <a:noFill/>
          <a:ln w="9525">
            <a:noFill/>
            <a:miter lim="800000"/>
            <a:headEnd/>
            <a:tailEnd/>
          </a:ln>
        </p:spPr>
        <p:txBody>
          <a:bodyPr wrap="none">
            <a:spAutoFit/>
          </a:bodyPr>
          <a:lstStyle/>
          <a:p>
            <a:endParaRPr lang="zh-CN" altLang="zh-CN" sz="1800">
              <a:solidFill>
                <a:schemeClr val="tx1"/>
              </a:solidFill>
              <a:latin typeface="Arial" pitchFamily="34" charset="0"/>
              <a:ea typeface="宋体" pitchFamily="2" charset="-122"/>
            </a:endParaRPr>
          </a:p>
        </p:txBody>
      </p:sp>
      <p:sp>
        <p:nvSpPr>
          <p:cNvPr id="8243" name="Rectangle 64"/>
          <p:cNvSpPr>
            <a:spLocks noChangeArrowheads="1"/>
          </p:cNvSpPr>
          <p:nvPr/>
        </p:nvSpPr>
        <p:spPr bwMode="auto">
          <a:xfrm>
            <a:off x="635000" y="704850"/>
            <a:ext cx="2503488" cy="1108075"/>
          </a:xfrm>
          <a:prstGeom prst="rect">
            <a:avLst/>
          </a:prstGeom>
          <a:noFill/>
          <a:ln w="9525">
            <a:noFill/>
            <a:miter lim="800000"/>
            <a:headEnd/>
            <a:tailEnd/>
          </a:ln>
        </p:spPr>
        <p:txBody>
          <a:bodyPr wrap="none" lIns="92075" tIns="46038" rIns="92075" bIns="46038">
            <a:spAutoFit/>
          </a:bodyPr>
          <a:lstStyle/>
          <a:p>
            <a:pPr eaLnBrk="0" hangingPunct="0">
              <a:lnSpc>
                <a:spcPct val="110000"/>
              </a:lnSpc>
            </a:pPr>
            <a:r>
              <a:rPr lang="zh-CN" altLang="en-US" sz="3000" b="1">
                <a:solidFill>
                  <a:srgbClr val="000066"/>
                </a:solidFill>
                <a:latin typeface="楷体_GB2312" pitchFamily="49" charset="-122"/>
                <a:ea typeface="宋体" pitchFamily="2" charset="-122"/>
              </a:rPr>
              <a:t>时间坐标上的</a:t>
            </a:r>
          </a:p>
          <a:p>
            <a:pPr eaLnBrk="0" hangingPunct="0">
              <a:lnSpc>
                <a:spcPct val="110000"/>
              </a:lnSpc>
            </a:pPr>
            <a:r>
              <a:rPr lang="zh-CN" altLang="en-US" sz="3000" b="1">
                <a:solidFill>
                  <a:srgbClr val="000066"/>
                </a:solidFill>
                <a:latin typeface="楷体_GB2312" pitchFamily="49" charset="-122"/>
                <a:ea typeface="宋体" pitchFamily="2" charset="-122"/>
              </a:rPr>
              <a:t>  产品结构树</a:t>
            </a:r>
            <a:endParaRPr lang="zh-CN" altLang="en-US" sz="3000">
              <a:solidFill>
                <a:srgbClr val="000066"/>
              </a:solidFill>
              <a:latin typeface="楷体_GB2312" pitchFamily="49" charset="-122"/>
              <a:ea typeface="宋体" pitchFamily="2" charset="-122"/>
            </a:endParaRPr>
          </a:p>
        </p:txBody>
      </p:sp>
      <p:sp>
        <p:nvSpPr>
          <p:cNvPr id="8244" name="Text Box 65"/>
          <p:cNvSpPr txBox="1">
            <a:spLocks noChangeArrowheads="1"/>
          </p:cNvSpPr>
          <p:nvPr/>
        </p:nvSpPr>
        <p:spPr bwMode="auto">
          <a:xfrm>
            <a:off x="517525" y="3297238"/>
            <a:ext cx="184150" cy="457200"/>
          </a:xfrm>
          <a:prstGeom prst="rect">
            <a:avLst/>
          </a:prstGeom>
          <a:noFill/>
          <a:ln w="9525">
            <a:noFill/>
            <a:miter lim="800000"/>
            <a:headEnd/>
            <a:tailEnd/>
          </a:ln>
        </p:spPr>
        <p:txBody>
          <a:bodyPr wrap="none">
            <a:spAutoFit/>
          </a:bodyPr>
          <a:lstStyle/>
          <a:p>
            <a:endParaRPr lang="zh-CN" altLang="zh-CN" sz="1800">
              <a:solidFill>
                <a:schemeClr val="tx1"/>
              </a:solidFill>
              <a:latin typeface="Arial" pitchFamily="34" charset="0"/>
              <a:ea typeface="宋体" pitchFamily="2" charset="-122"/>
            </a:endParaRPr>
          </a:p>
        </p:txBody>
      </p:sp>
      <p:sp>
        <p:nvSpPr>
          <p:cNvPr id="8245" name="Line 67"/>
          <p:cNvSpPr>
            <a:spLocks noChangeShapeType="1"/>
          </p:cNvSpPr>
          <p:nvPr/>
        </p:nvSpPr>
        <p:spPr bwMode="auto">
          <a:xfrm>
            <a:off x="6858000" y="6553200"/>
            <a:ext cx="2286000" cy="0"/>
          </a:xfrm>
          <a:prstGeom prst="line">
            <a:avLst/>
          </a:prstGeom>
          <a:noFill/>
          <a:ln w="19050">
            <a:solidFill>
              <a:srgbClr val="969696"/>
            </a:solidFill>
            <a:round/>
            <a:headEnd/>
            <a:tailEnd/>
          </a:ln>
        </p:spPr>
        <p:txBody>
          <a:bodyPr wrap="none" anchor="ctr"/>
          <a:lstStyle/>
          <a:p>
            <a:endParaRPr lang="zh-CN" altLang="en-US"/>
          </a:p>
        </p:txBody>
      </p:sp>
      <p:sp>
        <p:nvSpPr>
          <p:cNvPr id="8246" name="Line 68"/>
          <p:cNvSpPr>
            <a:spLocks noChangeShapeType="1"/>
          </p:cNvSpPr>
          <p:nvPr/>
        </p:nvSpPr>
        <p:spPr bwMode="auto">
          <a:xfrm>
            <a:off x="4781550" y="304800"/>
            <a:ext cx="1981200" cy="0"/>
          </a:xfrm>
          <a:prstGeom prst="line">
            <a:avLst/>
          </a:prstGeom>
          <a:noFill/>
          <a:ln w="9525">
            <a:solidFill>
              <a:schemeClr val="tx1"/>
            </a:solidFill>
            <a:round/>
            <a:headEnd/>
            <a:tailEnd/>
          </a:ln>
        </p:spPr>
        <p:txBody>
          <a:bodyPr wrap="none" anchor="ctr"/>
          <a:lstStyle/>
          <a:p>
            <a:endParaRPr lang="zh-CN" altLang="en-US"/>
          </a:p>
        </p:txBody>
      </p:sp>
      <p:sp>
        <p:nvSpPr>
          <p:cNvPr id="8247" name="Line 69"/>
          <p:cNvSpPr>
            <a:spLocks noChangeShapeType="1"/>
          </p:cNvSpPr>
          <p:nvPr/>
        </p:nvSpPr>
        <p:spPr bwMode="auto">
          <a:xfrm flipH="1">
            <a:off x="4457700" y="819150"/>
            <a:ext cx="1066800" cy="0"/>
          </a:xfrm>
          <a:prstGeom prst="line">
            <a:avLst/>
          </a:prstGeom>
          <a:noFill/>
          <a:ln w="9525">
            <a:solidFill>
              <a:schemeClr val="tx1"/>
            </a:solidFill>
            <a:round/>
            <a:headEnd/>
            <a:tailEnd/>
          </a:ln>
        </p:spPr>
        <p:txBody>
          <a:bodyPr wrap="none" anchor="ctr"/>
          <a:lstStyle/>
          <a:p>
            <a:endParaRPr lang="zh-CN" altLang="en-US"/>
          </a:p>
        </p:txBody>
      </p:sp>
      <p:sp>
        <p:nvSpPr>
          <p:cNvPr id="8248" name="Line 70"/>
          <p:cNvSpPr>
            <a:spLocks noChangeShapeType="1"/>
          </p:cNvSpPr>
          <p:nvPr/>
        </p:nvSpPr>
        <p:spPr bwMode="auto">
          <a:xfrm>
            <a:off x="4514850" y="1866900"/>
            <a:ext cx="495300" cy="0"/>
          </a:xfrm>
          <a:prstGeom prst="line">
            <a:avLst/>
          </a:prstGeom>
          <a:noFill/>
          <a:ln w="9525">
            <a:solidFill>
              <a:schemeClr val="tx1"/>
            </a:solidFill>
            <a:round/>
            <a:headEnd/>
            <a:tailEnd/>
          </a:ln>
        </p:spPr>
        <p:txBody>
          <a:bodyPr wrap="none" anchor="ctr"/>
          <a:lstStyle/>
          <a:p>
            <a:endParaRPr lang="zh-CN" altLang="en-US"/>
          </a:p>
        </p:txBody>
      </p:sp>
      <p:sp>
        <p:nvSpPr>
          <p:cNvPr id="8249" name="Rectangle 71"/>
          <p:cNvSpPr>
            <a:spLocks noChangeArrowheads="1"/>
          </p:cNvSpPr>
          <p:nvPr/>
        </p:nvSpPr>
        <p:spPr bwMode="auto">
          <a:xfrm>
            <a:off x="5130800" y="1844675"/>
            <a:ext cx="584200" cy="355600"/>
          </a:xfrm>
          <a:prstGeom prst="rect">
            <a:avLst/>
          </a:prstGeom>
          <a:solidFill>
            <a:srgbClr val="DDDDDD">
              <a:alpha val="50195"/>
            </a:srgbClr>
          </a:solidFill>
          <a:ln w="254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8250" name="Rectangle 72"/>
          <p:cNvSpPr>
            <a:spLocks noChangeArrowheads="1"/>
          </p:cNvSpPr>
          <p:nvPr/>
        </p:nvSpPr>
        <p:spPr bwMode="auto">
          <a:xfrm>
            <a:off x="6138863" y="1844675"/>
            <a:ext cx="584200" cy="355600"/>
          </a:xfrm>
          <a:prstGeom prst="rect">
            <a:avLst/>
          </a:prstGeom>
          <a:solidFill>
            <a:srgbClr val="DDDDDD">
              <a:alpha val="50195"/>
            </a:srgbClr>
          </a:solidFill>
          <a:ln w="254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grpSp>
        <p:nvGrpSpPr>
          <p:cNvPr id="4" name="Group 73"/>
          <p:cNvGrpSpPr>
            <a:grpSpLocks/>
          </p:cNvGrpSpPr>
          <p:nvPr/>
        </p:nvGrpSpPr>
        <p:grpSpPr bwMode="auto">
          <a:xfrm>
            <a:off x="5051425" y="1219200"/>
            <a:ext cx="1582738" cy="1046163"/>
            <a:chOff x="3182" y="768"/>
            <a:chExt cx="997" cy="659"/>
          </a:xfrm>
        </p:grpSpPr>
        <p:sp>
          <p:nvSpPr>
            <p:cNvPr id="8294" name="Rectangle 74"/>
            <p:cNvSpPr>
              <a:spLocks noChangeArrowheads="1"/>
            </p:cNvSpPr>
            <p:nvPr/>
          </p:nvSpPr>
          <p:spPr bwMode="auto">
            <a:xfrm>
              <a:off x="3289" y="1162"/>
              <a:ext cx="255" cy="265"/>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Arial" pitchFamily="34" charset="0"/>
                  <a:ea typeface="宋体" pitchFamily="2" charset="-122"/>
                </a:rPr>
                <a:t>C</a:t>
              </a:r>
              <a:endParaRPr lang="en-US" altLang="zh-CN" sz="1800" b="1">
                <a:solidFill>
                  <a:schemeClr val="tx1"/>
                </a:solidFill>
                <a:latin typeface="楷体_GB2312" pitchFamily="49" charset="-122"/>
                <a:ea typeface="宋体" pitchFamily="2" charset="-122"/>
              </a:endParaRPr>
            </a:p>
          </p:txBody>
        </p:sp>
        <p:sp>
          <p:nvSpPr>
            <p:cNvPr id="8295" name="Rectangle 75"/>
            <p:cNvSpPr>
              <a:spLocks noChangeArrowheads="1"/>
            </p:cNvSpPr>
            <p:nvPr/>
          </p:nvSpPr>
          <p:spPr bwMode="auto">
            <a:xfrm>
              <a:off x="3924" y="1162"/>
              <a:ext cx="255" cy="265"/>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Arial" pitchFamily="34" charset="0"/>
                  <a:ea typeface="宋体" pitchFamily="2" charset="-122"/>
                </a:rPr>
                <a:t>D</a:t>
              </a:r>
              <a:endParaRPr lang="en-US" altLang="zh-CN" sz="1800" b="1">
                <a:solidFill>
                  <a:schemeClr val="tx1"/>
                </a:solidFill>
                <a:latin typeface="楷体_GB2312" pitchFamily="49" charset="-122"/>
                <a:ea typeface="宋体" pitchFamily="2" charset="-122"/>
              </a:endParaRPr>
            </a:p>
          </p:txBody>
        </p:sp>
        <p:sp>
          <p:nvSpPr>
            <p:cNvPr id="8296" name="Line 76"/>
            <p:cNvSpPr>
              <a:spLocks noChangeShapeType="1"/>
            </p:cNvSpPr>
            <p:nvPr/>
          </p:nvSpPr>
          <p:spPr bwMode="auto">
            <a:xfrm>
              <a:off x="3427" y="1010"/>
              <a:ext cx="624" cy="0"/>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97" name="Line 77"/>
            <p:cNvSpPr>
              <a:spLocks noChangeShapeType="1"/>
            </p:cNvSpPr>
            <p:nvPr/>
          </p:nvSpPr>
          <p:spPr bwMode="auto">
            <a:xfrm>
              <a:off x="4051" y="1010"/>
              <a:ext cx="0" cy="144"/>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98" name="Line 78"/>
            <p:cNvSpPr>
              <a:spLocks noChangeShapeType="1"/>
            </p:cNvSpPr>
            <p:nvPr/>
          </p:nvSpPr>
          <p:spPr bwMode="auto">
            <a:xfrm>
              <a:off x="3416" y="1010"/>
              <a:ext cx="0" cy="144"/>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99" name="Line 79"/>
            <p:cNvSpPr>
              <a:spLocks noChangeShapeType="1"/>
            </p:cNvSpPr>
            <p:nvPr/>
          </p:nvSpPr>
          <p:spPr bwMode="auto">
            <a:xfrm>
              <a:off x="3739" y="770"/>
              <a:ext cx="0" cy="240"/>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300" name="Text Box 80"/>
            <p:cNvSpPr txBox="1">
              <a:spLocks noChangeArrowheads="1"/>
            </p:cNvSpPr>
            <p:nvPr/>
          </p:nvSpPr>
          <p:spPr bwMode="auto">
            <a:xfrm>
              <a:off x="3182" y="768"/>
              <a:ext cx="284" cy="231"/>
            </a:xfrm>
            <a:prstGeom prst="rect">
              <a:avLst/>
            </a:prstGeom>
            <a:noFill/>
            <a:ln w="9525">
              <a:noFill/>
              <a:miter lim="800000"/>
              <a:headEnd/>
              <a:tailEnd/>
            </a:ln>
          </p:spPr>
          <p:txBody>
            <a:bodyPr wrap="none">
              <a:spAutoFit/>
            </a:bodyPr>
            <a:lstStyle/>
            <a:p>
              <a:pPr eaLnBrk="0" hangingPunct="0"/>
              <a:r>
                <a:rPr lang="en-US" altLang="zh-CN" sz="1800" b="1">
                  <a:solidFill>
                    <a:schemeClr val="tx1"/>
                  </a:solidFill>
                  <a:latin typeface="Arial" pitchFamily="34" charset="0"/>
                  <a:ea typeface="宋体" pitchFamily="2" charset="-122"/>
                </a:rPr>
                <a:t>(4)</a:t>
              </a:r>
            </a:p>
          </p:txBody>
        </p:sp>
      </p:grpSp>
      <p:grpSp>
        <p:nvGrpSpPr>
          <p:cNvPr id="5" name="Group 81"/>
          <p:cNvGrpSpPr>
            <a:grpSpLocks/>
          </p:cNvGrpSpPr>
          <p:nvPr/>
        </p:nvGrpSpPr>
        <p:grpSpPr bwMode="auto">
          <a:xfrm>
            <a:off x="8564563" y="1222375"/>
            <a:ext cx="579437" cy="914400"/>
            <a:chOff x="5395" y="770"/>
            <a:chExt cx="365" cy="576"/>
          </a:xfrm>
        </p:grpSpPr>
        <p:sp>
          <p:nvSpPr>
            <p:cNvPr id="8291" name="Line 82"/>
            <p:cNvSpPr>
              <a:spLocks noChangeShapeType="1"/>
            </p:cNvSpPr>
            <p:nvPr/>
          </p:nvSpPr>
          <p:spPr bwMode="auto">
            <a:xfrm>
              <a:off x="5443" y="770"/>
              <a:ext cx="0" cy="576"/>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92" name="Line 83"/>
            <p:cNvSpPr>
              <a:spLocks noChangeShapeType="1"/>
            </p:cNvSpPr>
            <p:nvPr/>
          </p:nvSpPr>
          <p:spPr bwMode="auto">
            <a:xfrm>
              <a:off x="5395" y="1346"/>
              <a:ext cx="96" cy="0"/>
            </a:xfrm>
            <a:prstGeom prst="line">
              <a:avLst/>
            </a:prstGeom>
            <a:noFill/>
            <a:ln w="50800">
              <a:solidFill>
                <a:schemeClr val="tx1"/>
              </a:solidFill>
              <a:round/>
              <a:headEnd type="none" w="sm" len="sm"/>
              <a:tailEnd type="none" w="sm" len="sm"/>
            </a:ln>
          </p:spPr>
          <p:txBody>
            <a:bodyPr wrap="none" anchor="ctr"/>
            <a:lstStyle/>
            <a:p>
              <a:endParaRPr lang="zh-CN" altLang="en-US"/>
            </a:p>
          </p:txBody>
        </p:sp>
        <p:sp>
          <p:nvSpPr>
            <p:cNvPr id="8293" name="Text Box 84"/>
            <p:cNvSpPr txBox="1">
              <a:spLocks noChangeArrowheads="1"/>
            </p:cNvSpPr>
            <p:nvPr/>
          </p:nvSpPr>
          <p:spPr bwMode="auto">
            <a:xfrm>
              <a:off x="5476" y="876"/>
              <a:ext cx="284" cy="231"/>
            </a:xfrm>
            <a:prstGeom prst="rect">
              <a:avLst/>
            </a:prstGeom>
            <a:noFill/>
            <a:ln w="9525">
              <a:noFill/>
              <a:miter lim="800000"/>
              <a:headEnd/>
              <a:tailEnd/>
            </a:ln>
          </p:spPr>
          <p:txBody>
            <a:bodyPr wrap="none">
              <a:spAutoFit/>
            </a:bodyPr>
            <a:lstStyle/>
            <a:p>
              <a:pPr eaLnBrk="0" hangingPunct="0"/>
              <a:r>
                <a:rPr lang="en-US" altLang="zh-CN" sz="1800" b="1">
                  <a:solidFill>
                    <a:schemeClr val="tx1"/>
                  </a:solidFill>
                  <a:latin typeface="Arial" pitchFamily="34" charset="0"/>
                  <a:ea typeface="宋体" pitchFamily="2" charset="-122"/>
                </a:rPr>
                <a:t>(5)</a:t>
              </a:r>
            </a:p>
          </p:txBody>
        </p:sp>
      </p:grpSp>
      <p:sp>
        <p:nvSpPr>
          <p:cNvPr id="8253" name="Rectangle 85" descr="浅色横线"/>
          <p:cNvSpPr>
            <a:spLocks noChangeArrowheads="1"/>
          </p:cNvSpPr>
          <p:nvPr/>
        </p:nvSpPr>
        <p:spPr bwMode="auto">
          <a:xfrm>
            <a:off x="5135563" y="2682875"/>
            <a:ext cx="584200" cy="355600"/>
          </a:xfrm>
          <a:prstGeom prst="rect">
            <a:avLst/>
          </a:prstGeom>
          <a:pattFill prst="ltHorz">
            <a:fgClr>
              <a:srgbClr val="DDDDDD"/>
            </a:fgClr>
            <a:bgClr>
              <a:srgbClr val="FFFFFF"/>
            </a:bgClr>
          </a:pattFill>
          <a:ln w="254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8254" name="Rectangle 86"/>
          <p:cNvSpPr>
            <a:spLocks noChangeArrowheads="1"/>
          </p:cNvSpPr>
          <p:nvPr/>
        </p:nvSpPr>
        <p:spPr bwMode="auto">
          <a:xfrm>
            <a:off x="5149850" y="2644775"/>
            <a:ext cx="649288" cy="42068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a:solidFill>
                  <a:schemeClr val="tx1"/>
                </a:solidFill>
                <a:latin typeface="楷体_GB2312" pitchFamily="49" charset="-122"/>
                <a:ea typeface="宋体" pitchFamily="2" charset="-122"/>
              </a:rPr>
              <a:t> </a:t>
            </a:r>
            <a:r>
              <a:rPr lang="en-US" altLang="zh-CN" sz="1800" b="1">
                <a:solidFill>
                  <a:schemeClr val="tx1"/>
                </a:solidFill>
                <a:latin typeface="Arial" pitchFamily="34" charset="0"/>
                <a:ea typeface="宋体" pitchFamily="2" charset="-122"/>
              </a:rPr>
              <a:t>O</a:t>
            </a:r>
            <a:r>
              <a:rPr lang="en-US" altLang="zh-CN" sz="1800">
                <a:solidFill>
                  <a:schemeClr val="tx1"/>
                </a:solidFill>
                <a:latin typeface="楷体_GB2312" pitchFamily="49" charset="-122"/>
                <a:ea typeface="宋体" pitchFamily="2" charset="-122"/>
              </a:rPr>
              <a:t> </a:t>
            </a:r>
          </a:p>
        </p:txBody>
      </p:sp>
      <p:sp>
        <p:nvSpPr>
          <p:cNvPr id="8255" name="Line 87"/>
          <p:cNvSpPr>
            <a:spLocks noChangeShapeType="1"/>
          </p:cNvSpPr>
          <p:nvPr/>
        </p:nvSpPr>
        <p:spPr bwMode="auto">
          <a:xfrm>
            <a:off x="5422900" y="2212975"/>
            <a:ext cx="0" cy="457200"/>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56" name="Text Box 88"/>
          <p:cNvSpPr txBox="1">
            <a:spLocks noChangeArrowheads="1"/>
          </p:cNvSpPr>
          <p:nvPr/>
        </p:nvSpPr>
        <p:spPr bwMode="auto">
          <a:xfrm>
            <a:off x="4803775" y="2247900"/>
            <a:ext cx="450850" cy="366713"/>
          </a:xfrm>
          <a:prstGeom prst="rect">
            <a:avLst/>
          </a:prstGeom>
          <a:noFill/>
          <a:ln w="9525">
            <a:noFill/>
            <a:miter lim="800000"/>
            <a:headEnd/>
            <a:tailEnd/>
          </a:ln>
        </p:spPr>
        <p:txBody>
          <a:bodyPr wrap="none">
            <a:spAutoFit/>
          </a:bodyPr>
          <a:lstStyle/>
          <a:p>
            <a:pPr eaLnBrk="0" hangingPunct="0"/>
            <a:r>
              <a:rPr lang="en-US" altLang="zh-CN" sz="1800" b="1">
                <a:solidFill>
                  <a:schemeClr val="tx1"/>
                </a:solidFill>
                <a:latin typeface="Arial" pitchFamily="34" charset="0"/>
                <a:ea typeface="宋体" pitchFamily="2" charset="-122"/>
              </a:rPr>
              <a:t>(3)</a:t>
            </a:r>
          </a:p>
        </p:txBody>
      </p:sp>
      <p:sp>
        <p:nvSpPr>
          <p:cNvPr id="8257" name="Rectangle 89" descr="浅色横线"/>
          <p:cNvSpPr>
            <a:spLocks noChangeArrowheads="1"/>
          </p:cNvSpPr>
          <p:nvPr/>
        </p:nvSpPr>
        <p:spPr bwMode="auto">
          <a:xfrm>
            <a:off x="6138863" y="2454275"/>
            <a:ext cx="584200" cy="355600"/>
          </a:xfrm>
          <a:prstGeom prst="rect">
            <a:avLst/>
          </a:prstGeom>
          <a:pattFill prst="ltHorz">
            <a:fgClr>
              <a:srgbClr val="DDDDDD"/>
            </a:fgClr>
            <a:bgClr>
              <a:srgbClr val="FFFFFF"/>
            </a:bgClr>
          </a:pattFill>
          <a:ln w="254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8258" name="Rectangle 90"/>
          <p:cNvSpPr>
            <a:spLocks noChangeArrowheads="1"/>
          </p:cNvSpPr>
          <p:nvPr/>
        </p:nvSpPr>
        <p:spPr bwMode="auto">
          <a:xfrm>
            <a:off x="6237288" y="2454275"/>
            <a:ext cx="387350" cy="42068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Arial" pitchFamily="34" charset="0"/>
                <a:ea typeface="宋体" pitchFamily="2" charset="-122"/>
              </a:rPr>
              <a:t>P</a:t>
            </a:r>
            <a:endParaRPr lang="en-US" altLang="zh-CN" sz="1800" b="1">
              <a:solidFill>
                <a:schemeClr val="tx1"/>
              </a:solidFill>
              <a:latin typeface="楷体_GB2312" pitchFamily="49" charset="-122"/>
              <a:ea typeface="宋体" pitchFamily="2" charset="-122"/>
            </a:endParaRPr>
          </a:p>
        </p:txBody>
      </p:sp>
      <p:sp>
        <p:nvSpPr>
          <p:cNvPr id="8259" name="Line 91"/>
          <p:cNvSpPr>
            <a:spLocks noChangeShapeType="1"/>
          </p:cNvSpPr>
          <p:nvPr/>
        </p:nvSpPr>
        <p:spPr bwMode="auto">
          <a:xfrm>
            <a:off x="6430963" y="2212975"/>
            <a:ext cx="0" cy="228600"/>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60" name="Text Box 92"/>
          <p:cNvSpPr txBox="1">
            <a:spLocks noChangeArrowheads="1"/>
          </p:cNvSpPr>
          <p:nvPr/>
        </p:nvSpPr>
        <p:spPr bwMode="auto">
          <a:xfrm>
            <a:off x="6651625" y="2133600"/>
            <a:ext cx="450850" cy="366713"/>
          </a:xfrm>
          <a:prstGeom prst="rect">
            <a:avLst/>
          </a:prstGeom>
          <a:noFill/>
          <a:ln w="9525">
            <a:noFill/>
            <a:miter lim="800000"/>
            <a:headEnd/>
            <a:tailEnd/>
          </a:ln>
        </p:spPr>
        <p:txBody>
          <a:bodyPr wrap="none">
            <a:spAutoFit/>
          </a:bodyPr>
          <a:lstStyle/>
          <a:p>
            <a:pPr eaLnBrk="0" hangingPunct="0"/>
            <a:r>
              <a:rPr lang="en-US" altLang="zh-CN" sz="1800" b="1">
                <a:solidFill>
                  <a:schemeClr val="tx1"/>
                </a:solidFill>
                <a:latin typeface="Arial" pitchFamily="34" charset="0"/>
                <a:ea typeface="宋体" pitchFamily="2" charset="-122"/>
              </a:rPr>
              <a:t>(2)</a:t>
            </a:r>
          </a:p>
        </p:txBody>
      </p:sp>
      <p:sp>
        <p:nvSpPr>
          <p:cNvPr id="8261" name="Rectangle 93" descr="浅色横线"/>
          <p:cNvSpPr>
            <a:spLocks noChangeArrowheads="1"/>
          </p:cNvSpPr>
          <p:nvPr/>
        </p:nvSpPr>
        <p:spPr bwMode="auto">
          <a:xfrm>
            <a:off x="7205663" y="2682875"/>
            <a:ext cx="584200" cy="355600"/>
          </a:xfrm>
          <a:prstGeom prst="rect">
            <a:avLst/>
          </a:prstGeom>
          <a:pattFill prst="ltHorz">
            <a:fgClr>
              <a:srgbClr val="DDDDDD"/>
            </a:fgClr>
            <a:bgClr>
              <a:srgbClr val="FFFFFF"/>
            </a:bgClr>
          </a:pattFill>
          <a:ln w="254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8262" name="Rectangle 94"/>
          <p:cNvSpPr>
            <a:spLocks noChangeArrowheads="1"/>
          </p:cNvSpPr>
          <p:nvPr/>
        </p:nvSpPr>
        <p:spPr bwMode="auto">
          <a:xfrm>
            <a:off x="7296150" y="2682875"/>
            <a:ext cx="404813" cy="42068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b="1">
                <a:solidFill>
                  <a:schemeClr val="tx1"/>
                </a:solidFill>
                <a:latin typeface="Arial" pitchFamily="34" charset="0"/>
                <a:ea typeface="宋体" pitchFamily="2" charset="-122"/>
              </a:rPr>
              <a:t>R</a:t>
            </a:r>
            <a:endParaRPr lang="en-US" altLang="zh-CN" sz="1800" b="1">
              <a:solidFill>
                <a:schemeClr val="tx1"/>
              </a:solidFill>
              <a:latin typeface="楷体_GB2312" pitchFamily="49" charset="-122"/>
              <a:ea typeface="宋体" pitchFamily="2" charset="-122"/>
            </a:endParaRPr>
          </a:p>
        </p:txBody>
      </p:sp>
      <p:sp>
        <p:nvSpPr>
          <p:cNvPr id="8263" name="Line 95"/>
          <p:cNvSpPr>
            <a:spLocks noChangeShapeType="1"/>
          </p:cNvSpPr>
          <p:nvPr/>
        </p:nvSpPr>
        <p:spPr bwMode="auto">
          <a:xfrm>
            <a:off x="7497763" y="1222375"/>
            <a:ext cx="0" cy="1447800"/>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64" name="Line 96"/>
          <p:cNvSpPr>
            <a:spLocks noChangeShapeType="1"/>
          </p:cNvSpPr>
          <p:nvPr/>
        </p:nvSpPr>
        <p:spPr bwMode="auto">
          <a:xfrm>
            <a:off x="7383463" y="2117725"/>
            <a:ext cx="323850" cy="0"/>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8265" name="Line 97"/>
          <p:cNvSpPr>
            <a:spLocks noChangeShapeType="1"/>
          </p:cNvSpPr>
          <p:nvPr/>
        </p:nvSpPr>
        <p:spPr bwMode="auto">
          <a:xfrm>
            <a:off x="7364413" y="1565275"/>
            <a:ext cx="323850" cy="0"/>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8266" name="Text Box 98"/>
          <p:cNvSpPr txBox="1">
            <a:spLocks noChangeArrowheads="1"/>
          </p:cNvSpPr>
          <p:nvPr/>
        </p:nvSpPr>
        <p:spPr bwMode="auto">
          <a:xfrm>
            <a:off x="7585075" y="1676400"/>
            <a:ext cx="450850" cy="366713"/>
          </a:xfrm>
          <a:prstGeom prst="rect">
            <a:avLst/>
          </a:prstGeom>
          <a:noFill/>
          <a:ln w="9525">
            <a:noFill/>
            <a:miter lim="800000"/>
            <a:headEnd/>
            <a:tailEnd/>
          </a:ln>
        </p:spPr>
        <p:txBody>
          <a:bodyPr wrap="none">
            <a:spAutoFit/>
          </a:bodyPr>
          <a:lstStyle/>
          <a:p>
            <a:pPr eaLnBrk="0" hangingPunct="0"/>
            <a:r>
              <a:rPr lang="en-US" altLang="zh-CN" sz="1800" b="1">
                <a:solidFill>
                  <a:schemeClr val="tx1"/>
                </a:solidFill>
                <a:latin typeface="Arial" pitchFamily="34" charset="0"/>
                <a:ea typeface="宋体" pitchFamily="2" charset="-122"/>
              </a:rPr>
              <a:t>(7)</a:t>
            </a:r>
          </a:p>
        </p:txBody>
      </p:sp>
      <p:grpSp>
        <p:nvGrpSpPr>
          <p:cNvPr id="6" name="Group 99"/>
          <p:cNvGrpSpPr>
            <a:grpSpLocks/>
          </p:cNvGrpSpPr>
          <p:nvPr/>
        </p:nvGrpSpPr>
        <p:grpSpPr bwMode="auto">
          <a:xfrm>
            <a:off x="4784725" y="3051175"/>
            <a:ext cx="719138" cy="2743200"/>
            <a:chOff x="3014" y="1922"/>
            <a:chExt cx="453" cy="1728"/>
          </a:xfrm>
        </p:grpSpPr>
        <p:sp>
          <p:nvSpPr>
            <p:cNvPr id="8288" name="Line 100"/>
            <p:cNvSpPr>
              <a:spLocks noChangeShapeType="1"/>
            </p:cNvSpPr>
            <p:nvPr/>
          </p:nvSpPr>
          <p:spPr bwMode="auto">
            <a:xfrm>
              <a:off x="3416" y="1922"/>
              <a:ext cx="0" cy="1728"/>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89" name="Line 101"/>
            <p:cNvSpPr>
              <a:spLocks noChangeShapeType="1"/>
            </p:cNvSpPr>
            <p:nvPr/>
          </p:nvSpPr>
          <p:spPr bwMode="auto">
            <a:xfrm>
              <a:off x="3371" y="3650"/>
              <a:ext cx="96" cy="0"/>
            </a:xfrm>
            <a:prstGeom prst="line">
              <a:avLst/>
            </a:prstGeom>
            <a:noFill/>
            <a:ln w="50800">
              <a:solidFill>
                <a:schemeClr val="tx1"/>
              </a:solidFill>
              <a:round/>
              <a:headEnd type="none" w="sm" len="sm"/>
              <a:tailEnd type="none" w="sm" len="sm"/>
            </a:ln>
          </p:spPr>
          <p:txBody>
            <a:bodyPr wrap="none" anchor="ctr"/>
            <a:lstStyle/>
            <a:p>
              <a:endParaRPr lang="zh-CN" altLang="en-US"/>
            </a:p>
          </p:txBody>
        </p:sp>
        <p:sp>
          <p:nvSpPr>
            <p:cNvPr id="8290" name="Text Box 102"/>
            <p:cNvSpPr txBox="1">
              <a:spLocks noChangeArrowheads="1"/>
            </p:cNvSpPr>
            <p:nvPr/>
          </p:nvSpPr>
          <p:spPr bwMode="auto">
            <a:xfrm>
              <a:off x="3014" y="2400"/>
              <a:ext cx="381" cy="231"/>
            </a:xfrm>
            <a:prstGeom prst="rect">
              <a:avLst/>
            </a:prstGeom>
            <a:noFill/>
            <a:ln w="9525">
              <a:noFill/>
              <a:miter lim="800000"/>
              <a:headEnd/>
              <a:tailEnd/>
            </a:ln>
          </p:spPr>
          <p:txBody>
            <a:bodyPr wrap="none">
              <a:spAutoFit/>
            </a:bodyPr>
            <a:lstStyle/>
            <a:p>
              <a:pPr eaLnBrk="0" hangingPunct="0"/>
              <a:r>
                <a:rPr lang="en-US" altLang="zh-CN" sz="1800" b="1">
                  <a:solidFill>
                    <a:schemeClr val="tx1"/>
                  </a:solidFill>
                  <a:latin typeface="Arial" pitchFamily="34" charset="0"/>
                  <a:ea typeface="宋体" pitchFamily="2" charset="-122"/>
                </a:rPr>
                <a:t>(12</a:t>
              </a:r>
              <a:r>
                <a:rPr lang="en-US" altLang="zh-CN" sz="1800" b="1">
                  <a:solidFill>
                    <a:schemeClr val="tx1"/>
                  </a:solidFill>
                  <a:latin typeface="楷体_GB2312" pitchFamily="49" charset="-122"/>
                  <a:ea typeface="宋体" pitchFamily="2" charset="-122"/>
                </a:rPr>
                <a:t>)</a:t>
              </a:r>
            </a:p>
          </p:txBody>
        </p:sp>
      </p:grpSp>
      <p:grpSp>
        <p:nvGrpSpPr>
          <p:cNvPr id="7" name="Group 103"/>
          <p:cNvGrpSpPr>
            <a:grpSpLocks/>
          </p:cNvGrpSpPr>
          <p:nvPr/>
        </p:nvGrpSpPr>
        <p:grpSpPr bwMode="auto">
          <a:xfrm>
            <a:off x="6338888" y="2822575"/>
            <a:ext cx="744537" cy="3730625"/>
            <a:chOff x="3993" y="1778"/>
            <a:chExt cx="469" cy="2350"/>
          </a:xfrm>
        </p:grpSpPr>
        <p:sp>
          <p:nvSpPr>
            <p:cNvPr id="8285" name="Line 104"/>
            <p:cNvSpPr>
              <a:spLocks noChangeShapeType="1"/>
            </p:cNvSpPr>
            <p:nvPr/>
          </p:nvSpPr>
          <p:spPr bwMode="auto">
            <a:xfrm>
              <a:off x="4051" y="1778"/>
              <a:ext cx="0" cy="2350"/>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86" name="Line 105"/>
            <p:cNvSpPr>
              <a:spLocks noChangeShapeType="1"/>
            </p:cNvSpPr>
            <p:nvPr/>
          </p:nvSpPr>
          <p:spPr bwMode="auto">
            <a:xfrm>
              <a:off x="3993" y="4128"/>
              <a:ext cx="96" cy="0"/>
            </a:xfrm>
            <a:prstGeom prst="line">
              <a:avLst/>
            </a:prstGeom>
            <a:noFill/>
            <a:ln w="50800">
              <a:solidFill>
                <a:schemeClr val="tx1"/>
              </a:solidFill>
              <a:round/>
              <a:headEnd type="none" w="sm" len="sm"/>
              <a:tailEnd type="none" w="sm" len="sm"/>
            </a:ln>
          </p:spPr>
          <p:txBody>
            <a:bodyPr wrap="none" anchor="ctr"/>
            <a:lstStyle/>
            <a:p>
              <a:endParaRPr lang="zh-CN" altLang="en-US"/>
            </a:p>
          </p:txBody>
        </p:sp>
        <p:sp>
          <p:nvSpPr>
            <p:cNvPr id="8287" name="Text Box 106"/>
            <p:cNvSpPr txBox="1">
              <a:spLocks noChangeArrowheads="1"/>
            </p:cNvSpPr>
            <p:nvPr/>
          </p:nvSpPr>
          <p:spPr bwMode="auto">
            <a:xfrm>
              <a:off x="4106" y="2497"/>
              <a:ext cx="356" cy="444"/>
            </a:xfrm>
            <a:prstGeom prst="rect">
              <a:avLst/>
            </a:prstGeom>
            <a:noFill/>
            <a:ln w="9525">
              <a:noFill/>
              <a:miter lim="800000"/>
              <a:headEnd/>
              <a:tailEnd/>
            </a:ln>
          </p:spPr>
          <p:txBody>
            <a:bodyPr wrap="none">
              <a:spAutoFit/>
            </a:bodyPr>
            <a:lstStyle/>
            <a:p>
              <a:pPr eaLnBrk="0" hangingPunct="0">
                <a:lnSpc>
                  <a:spcPct val="90000"/>
                </a:lnSpc>
              </a:pPr>
              <a:r>
                <a:rPr lang="en-US" altLang="zh-CN" sz="1800" b="1">
                  <a:solidFill>
                    <a:schemeClr val="tx1"/>
                  </a:solidFill>
                  <a:latin typeface="Arial" pitchFamily="34" charset="0"/>
                  <a:ea typeface="宋体" pitchFamily="2" charset="-122"/>
                </a:rPr>
                <a:t>(20)</a:t>
              </a:r>
              <a:endParaRPr lang="en-US" altLang="zh-CN" sz="1800" b="1">
                <a:solidFill>
                  <a:schemeClr val="tx1"/>
                </a:solidFill>
                <a:latin typeface="楷体_GB2312" pitchFamily="49" charset="-122"/>
                <a:ea typeface="宋体" pitchFamily="2" charset="-122"/>
              </a:endParaRPr>
            </a:p>
            <a:p>
              <a:pPr eaLnBrk="0" hangingPunct="0"/>
              <a:endParaRPr lang="en-US" altLang="zh-CN" sz="1800" b="1">
                <a:solidFill>
                  <a:schemeClr val="tx1"/>
                </a:solidFill>
                <a:latin typeface="Arial" pitchFamily="34" charset="0"/>
                <a:ea typeface="宋体" pitchFamily="2" charset="-122"/>
              </a:endParaRPr>
            </a:p>
          </p:txBody>
        </p:sp>
      </p:grpSp>
      <p:sp>
        <p:nvSpPr>
          <p:cNvPr id="8269" name="Text Box 107"/>
          <p:cNvSpPr txBox="1">
            <a:spLocks noChangeArrowheads="1"/>
          </p:cNvSpPr>
          <p:nvPr/>
        </p:nvSpPr>
        <p:spPr bwMode="auto">
          <a:xfrm>
            <a:off x="2955925" y="6040438"/>
            <a:ext cx="184150" cy="457200"/>
          </a:xfrm>
          <a:prstGeom prst="rect">
            <a:avLst/>
          </a:prstGeom>
          <a:noFill/>
          <a:ln w="9525">
            <a:noFill/>
            <a:miter lim="800000"/>
            <a:headEnd/>
            <a:tailEnd/>
          </a:ln>
        </p:spPr>
        <p:txBody>
          <a:bodyPr wrap="none">
            <a:spAutoFit/>
          </a:bodyPr>
          <a:lstStyle/>
          <a:p>
            <a:pPr eaLnBrk="0" hangingPunct="0"/>
            <a:endParaRPr lang="zh-CN" altLang="zh-CN" sz="1800" b="1">
              <a:solidFill>
                <a:schemeClr val="tx1"/>
              </a:solidFill>
              <a:latin typeface="Arial" pitchFamily="34" charset="0"/>
              <a:ea typeface="宋体" pitchFamily="2" charset="-122"/>
            </a:endParaRPr>
          </a:p>
        </p:txBody>
      </p:sp>
      <p:grpSp>
        <p:nvGrpSpPr>
          <p:cNvPr id="8" name="Group 108"/>
          <p:cNvGrpSpPr>
            <a:grpSpLocks/>
          </p:cNvGrpSpPr>
          <p:nvPr/>
        </p:nvGrpSpPr>
        <p:grpSpPr bwMode="auto">
          <a:xfrm>
            <a:off x="7421563" y="3051175"/>
            <a:ext cx="747712" cy="2362200"/>
            <a:chOff x="4675" y="1922"/>
            <a:chExt cx="471" cy="1488"/>
          </a:xfrm>
        </p:grpSpPr>
        <p:sp>
          <p:nvSpPr>
            <p:cNvPr id="8282" name="Line 109"/>
            <p:cNvSpPr>
              <a:spLocks noChangeShapeType="1"/>
            </p:cNvSpPr>
            <p:nvPr/>
          </p:nvSpPr>
          <p:spPr bwMode="auto">
            <a:xfrm>
              <a:off x="4723" y="1922"/>
              <a:ext cx="0" cy="1488"/>
            </a:xfrm>
            <a:prstGeom prst="line">
              <a:avLst/>
            </a:prstGeom>
            <a:noFill/>
            <a:ln w="25400">
              <a:solidFill>
                <a:schemeClr val="tx1"/>
              </a:solidFill>
              <a:round/>
              <a:headEnd type="none" w="sm" len="sm"/>
              <a:tailEnd type="none" w="sm" len="sm"/>
            </a:ln>
          </p:spPr>
          <p:txBody>
            <a:bodyPr wrap="none" anchor="ctr"/>
            <a:lstStyle/>
            <a:p>
              <a:endParaRPr lang="zh-CN" altLang="en-US"/>
            </a:p>
          </p:txBody>
        </p:sp>
        <p:sp>
          <p:nvSpPr>
            <p:cNvPr id="8283" name="Line 110"/>
            <p:cNvSpPr>
              <a:spLocks noChangeShapeType="1"/>
            </p:cNvSpPr>
            <p:nvPr/>
          </p:nvSpPr>
          <p:spPr bwMode="auto">
            <a:xfrm>
              <a:off x="4675" y="3410"/>
              <a:ext cx="96" cy="0"/>
            </a:xfrm>
            <a:prstGeom prst="line">
              <a:avLst/>
            </a:prstGeom>
            <a:noFill/>
            <a:ln w="50800">
              <a:solidFill>
                <a:schemeClr val="tx1"/>
              </a:solidFill>
              <a:round/>
              <a:headEnd type="none" w="sm" len="sm"/>
              <a:tailEnd type="none" w="sm" len="sm"/>
            </a:ln>
          </p:spPr>
          <p:txBody>
            <a:bodyPr wrap="none" anchor="ctr"/>
            <a:lstStyle/>
            <a:p>
              <a:endParaRPr lang="zh-CN" altLang="en-US"/>
            </a:p>
          </p:txBody>
        </p:sp>
        <p:sp>
          <p:nvSpPr>
            <p:cNvPr id="8284" name="Text Box 111"/>
            <p:cNvSpPr txBox="1">
              <a:spLocks noChangeArrowheads="1"/>
            </p:cNvSpPr>
            <p:nvPr/>
          </p:nvSpPr>
          <p:spPr bwMode="auto">
            <a:xfrm>
              <a:off x="4790" y="2268"/>
              <a:ext cx="356" cy="231"/>
            </a:xfrm>
            <a:prstGeom prst="rect">
              <a:avLst/>
            </a:prstGeom>
            <a:noFill/>
            <a:ln w="9525">
              <a:noFill/>
              <a:miter lim="800000"/>
              <a:headEnd/>
              <a:tailEnd/>
            </a:ln>
          </p:spPr>
          <p:txBody>
            <a:bodyPr wrap="none">
              <a:spAutoFit/>
            </a:bodyPr>
            <a:lstStyle/>
            <a:p>
              <a:pPr eaLnBrk="0" hangingPunct="0"/>
              <a:r>
                <a:rPr lang="en-US" altLang="zh-CN" sz="1800" b="1">
                  <a:solidFill>
                    <a:schemeClr val="tx1"/>
                  </a:solidFill>
                  <a:latin typeface="Arial" pitchFamily="34" charset="0"/>
                  <a:ea typeface="宋体" pitchFamily="2" charset="-122"/>
                </a:rPr>
                <a:t>(10)</a:t>
              </a:r>
            </a:p>
          </p:txBody>
        </p:sp>
      </p:grpSp>
      <p:grpSp>
        <p:nvGrpSpPr>
          <p:cNvPr id="9" name="Group 114"/>
          <p:cNvGrpSpPr>
            <a:grpSpLocks/>
          </p:cNvGrpSpPr>
          <p:nvPr/>
        </p:nvGrpSpPr>
        <p:grpSpPr bwMode="auto">
          <a:xfrm>
            <a:off x="5943600" y="609600"/>
            <a:ext cx="1085850" cy="5924550"/>
            <a:chOff x="3744" y="384"/>
            <a:chExt cx="684" cy="3732"/>
          </a:xfrm>
        </p:grpSpPr>
        <p:grpSp>
          <p:nvGrpSpPr>
            <p:cNvPr id="10" name="Group 115"/>
            <p:cNvGrpSpPr>
              <a:grpSpLocks/>
            </p:cNvGrpSpPr>
            <p:nvPr/>
          </p:nvGrpSpPr>
          <p:grpSpPr bwMode="auto">
            <a:xfrm>
              <a:off x="3744" y="384"/>
              <a:ext cx="684" cy="3732"/>
              <a:chOff x="3744" y="384"/>
              <a:chExt cx="684" cy="3732"/>
            </a:xfrm>
          </p:grpSpPr>
          <p:sp>
            <p:nvSpPr>
              <p:cNvPr id="8274" name="Line 116"/>
              <p:cNvSpPr>
                <a:spLocks noChangeShapeType="1"/>
              </p:cNvSpPr>
              <p:nvPr/>
            </p:nvSpPr>
            <p:spPr bwMode="auto">
              <a:xfrm>
                <a:off x="4056" y="1776"/>
                <a:ext cx="0" cy="2340"/>
              </a:xfrm>
              <a:prstGeom prst="line">
                <a:avLst/>
              </a:prstGeom>
              <a:noFill/>
              <a:ln w="38100">
                <a:noFill/>
                <a:round/>
                <a:headEnd/>
                <a:tailEnd/>
              </a:ln>
            </p:spPr>
            <p:txBody>
              <a:bodyPr wrap="none" anchor="ctr"/>
              <a:lstStyle/>
              <a:p>
                <a:endParaRPr lang="zh-CN" altLang="en-US"/>
              </a:p>
            </p:txBody>
          </p:sp>
          <p:sp>
            <p:nvSpPr>
              <p:cNvPr id="8275" name="Line 117"/>
              <p:cNvSpPr>
                <a:spLocks noChangeShapeType="1"/>
              </p:cNvSpPr>
              <p:nvPr/>
            </p:nvSpPr>
            <p:spPr bwMode="auto">
              <a:xfrm>
                <a:off x="4056" y="1380"/>
                <a:ext cx="0" cy="168"/>
              </a:xfrm>
              <a:prstGeom prst="line">
                <a:avLst/>
              </a:prstGeom>
              <a:noFill/>
              <a:ln w="38100">
                <a:noFill/>
                <a:round/>
                <a:headEnd/>
                <a:tailEnd/>
              </a:ln>
            </p:spPr>
            <p:txBody>
              <a:bodyPr wrap="none" anchor="ctr"/>
              <a:lstStyle/>
              <a:p>
                <a:endParaRPr lang="zh-CN" altLang="en-US"/>
              </a:p>
            </p:txBody>
          </p:sp>
          <p:sp>
            <p:nvSpPr>
              <p:cNvPr id="8276" name="Line 118"/>
              <p:cNvSpPr>
                <a:spLocks noChangeShapeType="1"/>
              </p:cNvSpPr>
              <p:nvPr/>
            </p:nvSpPr>
            <p:spPr bwMode="auto">
              <a:xfrm>
                <a:off x="4056" y="1008"/>
                <a:ext cx="0" cy="156"/>
              </a:xfrm>
              <a:prstGeom prst="line">
                <a:avLst/>
              </a:prstGeom>
              <a:noFill/>
              <a:ln w="38100">
                <a:noFill/>
                <a:round/>
                <a:headEnd/>
                <a:tailEnd/>
              </a:ln>
            </p:spPr>
            <p:txBody>
              <a:bodyPr wrap="none" anchor="ctr"/>
              <a:lstStyle/>
              <a:p>
                <a:endParaRPr lang="zh-CN" altLang="en-US"/>
              </a:p>
            </p:txBody>
          </p:sp>
          <p:sp>
            <p:nvSpPr>
              <p:cNvPr id="8277" name="Line 119"/>
              <p:cNvSpPr>
                <a:spLocks noChangeShapeType="1"/>
              </p:cNvSpPr>
              <p:nvPr/>
            </p:nvSpPr>
            <p:spPr bwMode="auto">
              <a:xfrm>
                <a:off x="3744" y="756"/>
                <a:ext cx="0" cy="252"/>
              </a:xfrm>
              <a:prstGeom prst="line">
                <a:avLst/>
              </a:prstGeom>
              <a:noFill/>
              <a:ln w="38100">
                <a:noFill/>
                <a:round/>
                <a:headEnd/>
                <a:tailEnd/>
              </a:ln>
            </p:spPr>
            <p:txBody>
              <a:bodyPr wrap="none" anchor="ctr"/>
              <a:lstStyle/>
              <a:p>
                <a:endParaRPr lang="zh-CN" altLang="en-US"/>
              </a:p>
            </p:txBody>
          </p:sp>
          <p:sp>
            <p:nvSpPr>
              <p:cNvPr id="8278" name="Line 120"/>
              <p:cNvSpPr>
                <a:spLocks noChangeShapeType="1"/>
              </p:cNvSpPr>
              <p:nvPr/>
            </p:nvSpPr>
            <p:spPr bwMode="auto">
              <a:xfrm>
                <a:off x="3756" y="1008"/>
                <a:ext cx="300" cy="0"/>
              </a:xfrm>
              <a:prstGeom prst="line">
                <a:avLst/>
              </a:prstGeom>
              <a:noFill/>
              <a:ln w="38100">
                <a:noFill/>
                <a:round/>
                <a:headEnd/>
                <a:tailEnd/>
              </a:ln>
            </p:spPr>
            <p:txBody>
              <a:bodyPr wrap="none" anchor="ctr"/>
              <a:lstStyle/>
              <a:p>
                <a:endParaRPr lang="zh-CN" altLang="en-US"/>
              </a:p>
            </p:txBody>
          </p:sp>
          <p:sp>
            <p:nvSpPr>
              <p:cNvPr id="8279" name="Line 121"/>
              <p:cNvSpPr>
                <a:spLocks noChangeShapeType="1"/>
              </p:cNvSpPr>
              <p:nvPr/>
            </p:nvSpPr>
            <p:spPr bwMode="auto">
              <a:xfrm>
                <a:off x="3744" y="444"/>
                <a:ext cx="0" cy="96"/>
              </a:xfrm>
              <a:prstGeom prst="line">
                <a:avLst/>
              </a:prstGeom>
              <a:noFill/>
              <a:ln w="38100">
                <a:noFill/>
                <a:round/>
                <a:headEnd/>
                <a:tailEnd/>
              </a:ln>
            </p:spPr>
            <p:txBody>
              <a:bodyPr wrap="none" anchor="ctr"/>
              <a:lstStyle/>
              <a:p>
                <a:endParaRPr lang="zh-CN" altLang="en-US"/>
              </a:p>
            </p:txBody>
          </p:sp>
          <p:sp>
            <p:nvSpPr>
              <p:cNvPr id="8280" name="Line 122"/>
              <p:cNvSpPr>
                <a:spLocks noChangeShapeType="1"/>
              </p:cNvSpPr>
              <p:nvPr/>
            </p:nvSpPr>
            <p:spPr bwMode="auto">
              <a:xfrm>
                <a:off x="3744" y="444"/>
                <a:ext cx="684" cy="0"/>
              </a:xfrm>
              <a:prstGeom prst="line">
                <a:avLst/>
              </a:prstGeom>
              <a:noFill/>
              <a:ln w="38100">
                <a:noFill/>
                <a:round/>
                <a:headEnd/>
                <a:tailEnd/>
              </a:ln>
            </p:spPr>
            <p:txBody>
              <a:bodyPr wrap="none" anchor="ctr"/>
              <a:lstStyle/>
              <a:p>
                <a:endParaRPr lang="zh-CN" altLang="en-US"/>
              </a:p>
            </p:txBody>
          </p:sp>
          <p:sp>
            <p:nvSpPr>
              <p:cNvPr id="8281" name="Line 123"/>
              <p:cNvSpPr>
                <a:spLocks noChangeShapeType="1"/>
              </p:cNvSpPr>
              <p:nvPr/>
            </p:nvSpPr>
            <p:spPr bwMode="auto">
              <a:xfrm>
                <a:off x="4416" y="384"/>
                <a:ext cx="0" cy="48"/>
              </a:xfrm>
              <a:prstGeom prst="line">
                <a:avLst/>
              </a:prstGeom>
              <a:noFill/>
              <a:ln w="38100">
                <a:noFill/>
                <a:round/>
                <a:headEnd/>
                <a:tailEnd/>
              </a:ln>
            </p:spPr>
            <p:txBody>
              <a:bodyPr wrap="none" anchor="ctr"/>
              <a:lstStyle/>
              <a:p>
                <a:endParaRPr lang="zh-CN" altLang="en-US"/>
              </a:p>
            </p:txBody>
          </p:sp>
        </p:grpSp>
        <p:sp>
          <p:nvSpPr>
            <p:cNvPr id="8273" name="Text Box 124"/>
            <p:cNvSpPr txBox="1">
              <a:spLocks noChangeArrowheads="1"/>
            </p:cNvSpPr>
            <p:nvPr/>
          </p:nvSpPr>
          <p:spPr bwMode="auto">
            <a:xfrm>
              <a:off x="3746" y="2002"/>
              <a:ext cx="277" cy="826"/>
            </a:xfrm>
            <a:prstGeom prst="rect">
              <a:avLst/>
            </a:prstGeom>
            <a:noFill/>
            <a:ln w="38100">
              <a:noFill/>
              <a:miter lim="800000"/>
              <a:headEnd/>
              <a:tailEnd/>
            </a:ln>
          </p:spPr>
          <p:txBody>
            <a:bodyPr wrap="none">
              <a:spAutoFit/>
            </a:bodyPr>
            <a:lstStyle/>
            <a:p>
              <a:r>
                <a:rPr lang="zh-CN" altLang="zh-CN" sz="2000" b="1">
                  <a:solidFill>
                    <a:schemeClr val="tx1"/>
                  </a:solidFill>
                  <a:latin typeface="Arial" pitchFamily="34" charset="0"/>
                  <a:ea typeface="宋体" pitchFamily="2" charset="-122"/>
                </a:rPr>
                <a:t>关</a:t>
              </a:r>
            </a:p>
            <a:p>
              <a:r>
                <a:rPr lang="zh-CN" altLang="zh-CN" sz="2000" b="1">
                  <a:solidFill>
                    <a:schemeClr val="tx1"/>
                  </a:solidFill>
                  <a:latin typeface="Arial" pitchFamily="34" charset="0"/>
                  <a:ea typeface="宋体" pitchFamily="2" charset="-122"/>
                </a:rPr>
                <a:t>键</a:t>
              </a:r>
            </a:p>
            <a:p>
              <a:r>
                <a:rPr lang="zh-CN" altLang="zh-CN" sz="2000" b="1">
                  <a:solidFill>
                    <a:schemeClr val="tx1"/>
                  </a:solidFill>
                  <a:latin typeface="Arial" pitchFamily="34" charset="0"/>
                  <a:ea typeface="宋体" pitchFamily="2" charset="-122"/>
                </a:rPr>
                <a:t>路</a:t>
              </a:r>
            </a:p>
            <a:p>
              <a:r>
                <a:rPr lang="zh-CN" altLang="zh-CN" sz="2000" b="1">
                  <a:solidFill>
                    <a:schemeClr val="tx1"/>
                  </a:solidFill>
                  <a:latin typeface="Arial" pitchFamily="34" charset="0"/>
                  <a:ea typeface="宋体" pitchFamily="2" charset="-122"/>
                </a:rPr>
                <a:t>线</a:t>
              </a:r>
              <a:endParaRPr lang="zh-CN" altLang="en-US" sz="2000">
                <a:solidFill>
                  <a:schemeClr val="tx1"/>
                </a:solidFill>
                <a:latin typeface="Arial" pitchFamily="34" charset="0"/>
                <a:ea typeface="宋体" pitchFamily="2"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 to="" calcmode="lin" valueType="num">
                                      <p:cBhvr>
                                        <p:cTn id="7" dur="1" fill="hold"/>
                                        <p:tgtEl>
                                          <p:spTgt spid="30723">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 to="" calcmode="lin" valueType="num">
                                      <p:cBhvr>
                                        <p:cTn id="12" dur="1" fill="hold"/>
                                        <p:tgtEl>
                                          <p:spTgt spid="30723">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 to="" calcmode="lin" valueType="num">
                                      <p:cBhvr>
                                        <p:cTn id="17" dur="1" fill="hold"/>
                                        <p:tgtEl>
                                          <p:spTgt spid="30723">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 to="" calcmode="lin" valueType="num">
                                      <p:cBhvr>
                                        <p:cTn id="22" dur="1" fill="hold"/>
                                        <p:tgtEl>
                                          <p:spTgt spid="30723">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1476375" y="1198544"/>
            <a:ext cx="1419225" cy="576262"/>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ea typeface="楷体_GB2312" pitchFamily="49" charset="-122"/>
              </a:rPr>
              <a:t>笔油墨</a:t>
            </a:r>
          </a:p>
        </p:txBody>
      </p:sp>
      <p:sp>
        <p:nvSpPr>
          <p:cNvPr id="34819" name="Rectangle 3"/>
          <p:cNvSpPr>
            <a:spLocks noChangeArrowheads="1"/>
          </p:cNvSpPr>
          <p:nvPr/>
        </p:nvSpPr>
        <p:spPr bwMode="auto">
          <a:xfrm>
            <a:off x="1476375" y="2530456"/>
            <a:ext cx="1343025" cy="576263"/>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笔芯头</a:t>
            </a:r>
          </a:p>
        </p:txBody>
      </p:sp>
      <p:sp>
        <p:nvSpPr>
          <p:cNvPr id="34820" name="Rectangle 4"/>
          <p:cNvSpPr>
            <a:spLocks noChangeArrowheads="1"/>
          </p:cNvSpPr>
          <p:nvPr/>
        </p:nvSpPr>
        <p:spPr bwMode="auto">
          <a:xfrm>
            <a:off x="1476375" y="3933806"/>
            <a:ext cx="1343025" cy="576263"/>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笔芯杆</a:t>
            </a:r>
          </a:p>
        </p:txBody>
      </p:sp>
      <p:sp>
        <p:nvSpPr>
          <p:cNvPr id="34821" name="Line 5"/>
          <p:cNvSpPr>
            <a:spLocks noChangeShapeType="1"/>
          </p:cNvSpPr>
          <p:nvPr/>
        </p:nvSpPr>
        <p:spPr bwMode="auto">
          <a:xfrm>
            <a:off x="3276600" y="1485881"/>
            <a:ext cx="0" cy="27368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822" name="Line 6"/>
          <p:cNvSpPr>
            <a:spLocks noChangeShapeType="1"/>
          </p:cNvSpPr>
          <p:nvPr/>
        </p:nvSpPr>
        <p:spPr bwMode="auto">
          <a:xfrm>
            <a:off x="2700338" y="1485881"/>
            <a:ext cx="57626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823" name="Line 7"/>
          <p:cNvSpPr>
            <a:spLocks noChangeShapeType="1"/>
          </p:cNvSpPr>
          <p:nvPr/>
        </p:nvSpPr>
        <p:spPr bwMode="auto">
          <a:xfrm>
            <a:off x="2700338" y="4222731"/>
            <a:ext cx="57626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824" name="Line 8"/>
          <p:cNvSpPr>
            <a:spLocks noChangeShapeType="1"/>
          </p:cNvSpPr>
          <p:nvPr/>
        </p:nvSpPr>
        <p:spPr bwMode="auto">
          <a:xfrm>
            <a:off x="2700338" y="2782869"/>
            <a:ext cx="1079500"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825" name="Rectangle 10"/>
          <p:cNvSpPr>
            <a:spLocks noChangeArrowheads="1"/>
          </p:cNvSpPr>
          <p:nvPr/>
        </p:nvSpPr>
        <p:spPr bwMode="auto">
          <a:xfrm>
            <a:off x="3779838" y="4367194"/>
            <a:ext cx="1554162" cy="576262"/>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笔帽</a:t>
            </a:r>
          </a:p>
        </p:txBody>
      </p:sp>
      <p:sp>
        <p:nvSpPr>
          <p:cNvPr id="34826" name="Rectangle 11"/>
          <p:cNvSpPr>
            <a:spLocks noChangeArrowheads="1"/>
          </p:cNvSpPr>
          <p:nvPr/>
        </p:nvSpPr>
        <p:spPr bwMode="auto">
          <a:xfrm>
            <a:off x="3733800" y="5951519"/>
            <a:ext cx="1447800" cy="576262"/>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笔筒</a:t>
            </a:r>
          </a:p>
        </p:txBody>
      </p:sp>
      <p:sp>
        <p:nvSpPr>
          <p:cNvPr id="34827" name="Line 12"/>
          <p:cNvSpPr>
            <a:spLocks noChangeShapeType="1"/>
          </p:cNvSpPr>
          <p:nvPr/>
        </p:nvSpPr>
        <p:spPr bwMode="auto">
          <a:xfrm>
            <a:off x="5508625" y="2782869"/>
            <a:ext cx="0" cy="345598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828" name="Line 13"/>
          <p:cNvSpPr>
            <a:spLocks noChangeShapeType="1"/>
          </p:cNvSpPr>
          <p:nvPr/>
        </p:nvSpPr>
        <p:spPr bwMode="auto">
          <a:xfrm>
            <a:off x="5003800" y="2782869"/>
            <a:ext cx="50482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829" name="Line 14"/>
          <p:cNvSpPr>
            <a:spLocks noChangeShapeType="1"/>
          </p:cNvSpPr>
          <p:nvPr/>
        </p:nvSpPr>
        <p:spPr bwMode="auto">
          <a:xfrm>
            <a:off x="5003800" y="6238856"/>
            <a:ext cx="50482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830" name="Line 15"/>
          <p:cNvSpPr>
            <a:spLocks noChangeShapeType="1"/>
          </p:cNvSpPr>
          <p:nvPr/>
        </p:nvSpPr>
        <p:spPr bwMode="auto">
          <a:xfrm>
            <a:off x="5003800" y="4654531"/>
            <a:ext cx="1008063"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831" name="Rectangle 16"/>
          <p:cNvSpPr>
            <a:spLocks noChangeArrowheads="1"/>
          </p:cNvSpPr>
          <p:nvPr/>
        </p:nvSpPr>
        <p:spPr bwMode="auto">
          <a:xfrm>
            <a:off x="6011863" y="4367194"/>
            <a:ext cx="1531937" cy="576262"/>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圆珠笔</a:t>
            </a:r>
          </a:p>
        </p:txBody>
      </p:sp>
      <p:sp>
        <p:nvSpPr>
          <p:cNvPr id="34832" name="Line 17"/>
          <p:cNvSpPr>
            <a:spLocks noChangeShapeType="1"/>
          </p:cNvSpPr>
          <p:nvPr/>
        </p:nvSpPr>
        <p:spPr bwMode="auto">
          <a:xfrm>
            <a:off x="539750" y="6672244"/>
            <a:ext cx="8135938" cy="0"/>
          </a:xfrm>
          <a:prstGeom prst="line">
            <a:avLst/>
          </a:prstGeom>
          <a:noFill/>
          <a:ln w="38100">
            <a:solidFill>
              <a:srgbClr val="FF0000"/>
            </a:solidFill>
            <a:round/>
            <a:headEnd/>
            <a:tailEnd type="stealth"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34833" name="Text Box 18"/>
          <p:cNvSpPr txBox="1">
            <a:spLocks noChangeArrowheads="1"/>
          </p:cNvSpPr>
          <p:nvPr/>
        </p:nvSpPr>
        <p:spPr bwMode="auto">
          <a:xfrm>
            <a:off x="7239000" y="6264256"/>
            <a:ext cx="1066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t>时间顺序</a:t>
            </a:r>
          </a:p>
        </p:txBody>
      </p:sp>
      <p:sp>
        <p:nvSpPr>
          <p:cNvPr id="34834" name="Text Box 19"/>
          <p:cNvSpPr txBox="1">
            <a:spLocks noChangeArrowheads="1"/>
          </p:cNvSpPr>
          <p:nvPr/>
        </p:nvSpPr>
        <p:spPr bwMode="auto">
          <a:xfrm>
            <a:off x="1816100" y="785794"/>
            <a:ext cx="523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6h</a:t>
            </a:r>
          </a:p>
        </p:txBody>
      </p:sp>
      <p:sp>
        <p:nvSpPr>
          <p:cNvPr id="34835" name="Text Box 20"/>
          <p:cNvSpPr txBox="1">
            <a:spLocks noChangeArrowheads="1"/>
          </p:cNvSpPr>
          <p:nvPr/>
        </p:nvSpPr>
        <p:spPr bwMode="auto">
          <a:xfrm>
            <a:off x="1835150" y="2109769"/>
            <a:ext cx="523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6h</a:t>
            </a:r>
          </a:p>
        </p:txBody>
      </p:sp>
      <p:sp>
        <p:nvSpPr>
          <p:cNvPr id="34836" name="Text Box 21"/>
          <p:cNvSpPr txBox="1">
            <a:spLocks noChangeArrowheads="1"/>
          </p:cNvSpPr>
          <p:nvPr/>
        </p:nvSpPr>
        <p:spPr bwMode="auto">
          <a:xfrm>
            <a:off x="1835150" y="3551219"/>
            <a:ext cx="523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8h</a:t>
            </a:r>
          </a:p>
        </p:txBody>
      </p:sp>
      <p:sp>
        <p:nvSpPr>
          <p:cNvPr id="34837" name="Text Box 22"/>
          <p:cNvSpPr txBox="1">
            <a:spLocks noChangeArrowheads="1"/>
          </p:cNvSpPr>
          <p:nvPr/>
        </p:nvSpPr>
        <p:spPr bwMode="auto">
          <a:xfrm>
            <a:off x="4048125" y="2109769"/>
            <a:ext cx="523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3h</a:t>
            </a:r>
          </a:p>
        </p:txBody>
      </p:sp>
      <p:sp>
        <p:nvSpPr>
          <p:cNvPr id="34838" name="Text Box 23"/>
          <p:cNvSpPr txBox="1">
            <a:spLocks noChangeArrowheads="1"/>
          </p:cNvSpPr>
          <p:nvPr/>
        </p:nvSpPr>
        <p:spPr bwMode="auto">
          <a:xfrm>
            <a:off x="4067175" y="3935394"/>
            <a:ext cx="523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8h</a:t>
            </a:r>
          </a:p>
        </p:txBody>
      </p:sp>
      <p:sp>
        <p:nvSpPr>
          <p:cNvPr id="34839" name="Text Box 24"/>
          <p:cNvSpPr txBox="1">
            <a:spLocks noChangeArrowheads="1"/>
          </p:cNvSpPr>
          <p:nvPr/>
        </p:nvSpPr>
        <p:spPr bwMode="auto">
          <a:xfrm>
            <a:off x="4067175" y="5519719"/>
            <a:ext cx="523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8h</a:t>
            </a:r>
          </a:p>
        </p:txBody>
      </p:sp>
      <p:sp>
        <p:nvSpPr>
          <p:cNvPr id="34840" name="Text Box 25"/>
          <p:cNvSpPr txBox="1">
            <a:spLocks noChangeArrowheads="1"/>
          </p:cNvSpPr>
          <p:nvPr/>
        </p:nvSpPr>
        <p:spPr bwMode="auto">
          <a:xfrm>
            <a:off x="6353175" y="3909994"/>
            <a:ext cx="523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5h</a:t>
            </a:r>
          </a:p>
        </p:txBody>
      </p:sp>
      <p:sp>
        <p:nvSpPr>
          <p:cNvPr id="34841" name="Rectangle 9"/>
          <p:cNvSpPr>
            <a:spLocks noChangeArrowheads="1"/>
          </p:cNvSpPr>
          <p:nvPr/>
        </p:nvSpPr>
        <p:spPr bwMode="auto">
          <a:xfrm>
            <a:off x="3779838" y="2493944"/>
            <a:ext cx="1477962" cy="595312"/>
          </a:xfrm>
          <a:prstGeom prst="rect">
            <a:avLst/>
          </a:prstGeom>
          <a:solidFill>
            <a:srgbClr val="3366FF">
              <a:alpha val="10196"/>
            </a:srgbClr>
          </a:solidFill>
          <a:ln w="28575" algn="ctr">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ea typeface="楷体_GB2312" pitchFamily="49" charset="-122"/>
              </a:rPr>
              <a:t>笔芯</a:t>
            </a:r>
          </a:p>
        </p:txBody>
      </p:sp>
      <p:sp>
        <p:nvSpPr>
          <p:cNvPr id="26" name="TextBox 25"/>
          <p:cNvSpPr txBox="1"/>
          <p:nvPr/>
        </p:nvSpPr>
        <p:spPr>
          <a:xfrm>
            <a:off x="6286512" y="1142984"/>
            <a:ext cx="1928826" cy="2862322"/>
          </a:xfrm>
          <a:prstGeom prst="rect">
            <a:avLst/>
          </a:prstGeom>
          <a:noFill/>
        </p:spPr>
        <p:txBody>
          <a:bodyPr wrap="square" rtlCol="0">
            <a:spAutoFit/>
          </a:bodyPr>
          <a:lstStyle/>
          <a:p>
            <a:r>
              <a:rPr lang="zh-CN" altLang="en-US" dirty="0" smtClean="0"/>
              <a:t>产品结构是多层次和树状结构的，其最长的一条加工路线决定了产品的加工周期</a:t>
            </a:r>
            <a:endParaRPr lang="en-US" altLang="zh-CN" dirty="0" smtClean="0"/>
          </a:p>
          <a:p>
            <a:r>
              <a:rPr lang="zh-CN" altLang="en-US" dirty="0" smtClean="0"/>
              <a:t>与此类似的有统筹学理论，木桶理论，网络中的关键路径</a:t>
            </a:r>
          </a:p>
          <a:p>
            <a:endParaRPr lang="zh-CN" altLang="en-US" dirty="0"/>
          </a:p>
        </p:txBody>
      </p:sp>
    </p:spTree>
    <p:extLst>
      <p:ext uri="{BB962C8B-B14F-4D97-AF65-F5344CB8AC3E}">
        <p14:creationId xmlns="" xmlns:p14="http://schemas.microsoft.com/office/powerpoint/2010/main" val="7453360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9" name="Text Box 7"/>
          <p:cNvSpPr txBox="1">
            <a:spLocks noChangeArrowheads="1"/>
          </p:cNvSpPr>
          <p:nvPr/>
        </p:nvSpPr>
        <p:spPr bwMode="auto">
          <a:xfrm>
            <a:off x="4378325" y="2406650"/>
            <a:ext cx="3273425" cy="461963"/>
          </a:xfrm>
          <a:prstGeom prst="rect">
            <a:avLst/>
          </a:prstGeom>
          <a:noFill/>
          <a:ln w="9525">
            <a:noFill/>
            <a:miter lim="800000"/>
            <a:headEnd/>
            <a:tailEnd/>
          </a:ln>
        </p:spPr>
        <p:txBody>
          <a:bodyPr wrap="none">
            <a:spAutoFit/>
          </a:bodyPr>
          <a:lstStyle/>
          <a:p>
            <a:r>
              <a:rPr lang="en-US" altLang="zh-CN" sz="2400" b="1">
                <a:solidFill>
                  <a:schemeClr val="tx1"/>
                </a:solidFill>
                <a:latin typeface="Arial" pitchFamily="34" charset="0"/>
                <a:ea typeface="宋体" pitchFamily="2" charset="-122"/>
              </a:rPr>
              <a:t>1 </a:t>
            </a:r>
            <a:r>
              <a:rPr lang="zh-CN" altLang="en-US" sz="2400" b="1">
                <a:solidFill>
                  <a:schemeClr val="tx1"/>
                </a:solidFill>
                <a:latin typeface="Arial" pitchFamily="34" charset="0"/>
                <a:ea typeface="宋体" pitchFamily="2" charset="-122"/>
              </a:rPr>
              <a:t>主生产计划（</a:t>
            </a:r>
            <a:r>
              <a:rPr lang="en-US" altLang="zh-CN" sz="2400" b="1">
                <a:solidFill>
                  <a:schemeClr val="tx1"/>
                </a:solidFill>
                <a:latin typeface="Arial" pitchFamily="34" charset="0"/>
                <a:ea typeface="宋体" pitchFamily="2" charset="-122"/>
              </a:rPr>
              <a:t>MPS</a:t>
            </a:r>
            <a:r>
              <a:rPr lang="zh-CN" altLang="en-US" sz="2400" b="1">
                <a:solidFill>
                  <a:schemeClr val="tx1"/>
                </a:solidFill>
                <a:latin typeface="Arial" pitchFamily="34" charset="0"/>
                <a:ea typeface="宋体" pitchFamily="2" charset="-122"/>
              </a:rPr>
              <a:t>）</a:t>
            </a:r>
          </a:p>
        </p:txBody>
      </p:sp>
      <p:sp>
        <p:nvSpPr>
          <p:cNvPr id="397320" name="Text Box 8"/>
          <p:cNvSpPr txBox="1">
            <a:spLocks noChangeArrowheads="1"/>
          </p:cNvSpPr>
          <p:nvPr/>
        </p:nvSpPr>
        <p:spPr bwMode="auto">
          <a:xfrm>
            <a:off x="4378325" y="3321050"/>
            <a:ext cx="4562475" cy="461963"/>
          </a:xfrm>
          <a:prstGeom prst="rect">
            <a:avLst/>
          </a:prstGeom>
          <a:noFill/>
          <a:ln w="9525">
            <a:noFill/>
            <a:miter lim="800000"/>
            <a:headEnd/>
            <a:tailEnd/>
          </a:ln>
        </p:spPr>
        <p:txBody>
          <a:bodyPr wrap="none">
            <a:spAutoFit/>
          </a:bodyPr>
          <a:lstStyle/>
          <a:p>
            <a:r>
              <a:rPr lang="en-US" altLang="zh-CN" sz="2400" b="1">
                <a:solidFill>
                  <a:schemeClr val="tx1"/>
                </a:solidFill>
                <a:latin typeface="Arial" pitchFamily="34" charset="0"/>
                <a:ea typeface="宋体" pitchFamily="2" charset="-122"/>
              </a:rPr>
              <a:t>2 </a:t>
            </a:r>
            <a:r>
              <a:rPr lang="zh-CN" altLang="en-US" sz="2400" b="1">
                <a:solidFill>
                  <a:schemeClr val="tx1"/>
                </a:solidFill>
                <a:latin typeface="Arial" pitchFamily="34" charset="0"/>
                <a:ea typeface="宋体" pitchFamily="2" charset="-122"/>
              </a:rPr>
              <a:t>产品信息，物料清单（</a:t>
            </a:r>
            <a:r>
              <a:rPr lang="en-US" altLang="zh-CN" sz="2400" b="1">
                <a:solidFill>
                  <a:schemeClr val="tx1"/>
                </a:solidFill>
                <a:latin typeface="Arial" pitchFamily="34" charset="0"/>
                <a:ea typeface="宋体" pitchFamily="2" charset="-122"/>
              </a:rPr>
              <a:t>BOM</a:t>
            </a:r>
            <a:r>
              <a:rPr lang="zh-CN" altLang="en-US" sz="2400" b="1">
                <a:solidFill>
                  <a:schemeClr val="tx1"/>
                </a:solidFill>
                <a:latin typeface="Arial" pitchFamily="34" charset="0"/>
                <a:ea typeface="宋体" pitchFamily="2" charset="-122"/>
              </a:rPr>
              <a:t>）</a:t>
            </a:r>
          </a:p>
        </p:txBody>
      </p:sp>
      <p:sp>
        <p:nvSpPr>
          <p:cNvPr id="397321" name="Text Box 9"/>
          <p:cNvSpPr txBox="1">
            <a:spLocks noChangeArrowheads="1"/>
          </p:cNvSpPr>
          <p:nvPr/>
        </p:nvSpPr>
        <p:spPr bwMode="auto">
          <a:xfrm>
            <a:off x="4378325" y="4179888"/>
            <a:ext cx="3535363" cy="461962"/>
          </a:xfrm>
          <a:prstGeom prst="rect">
            <a:avLst/>
          </a:prstGeom>
          <a:noFill/>
          <a:ln w="9525">
            <a:noFill/>
            <a:miter lim="800000"/>
            <a:headEnd/>
            <a:tailEnd/>
          </a:ln>
        </p:spPr>
        <p:txBody>
          <a:bodyPr wrap="none">
            <a:spAutoFit/>
          </a:bodyPr>
          <a:lstStyle/>
          <a:p>
            <a:r>
              <a:rPr lang="en-US" altLang="zh-CN" sz="2400" b="1">
                <a:solidFill>
                  <a:schemeClr val="tx1"/>
                </a:solidFill>
                <a:latin typeface="Arial" pitchFamily="34" charset="0"/>
                <a:ea typeface="宋体" pitchFamily="2" charset="-122"/>
              </a:rPr>
              <a:t>3 </a:t>
            </a:r>
            <a:r>
              <a:rPr lang="zh-CN" altLang="en-US" sz="2400" b="1">
                <a:solidFill>
                  <a:schemeClr val="tx1"/>
                </a:solidFill>
                <a:latin typeface="Arial" pitchFamily="34" charset="0"/>
                <a:ea typeface="宋体" pitchFamily="2" charset="-122"/>
              </a:rPr>
              <a:t>库存信息，物料可用量</a:t>
            </a:r>
          </a:p>
        </p:txBody>
      </p:sp>
      <p:sp>
        <p:nvSpPr>
          <p:cNvPr id="397322" name="Text Box 10"/>
          <p:cNvSpPr txBox="1">
            <a:spLocks noChangeArrowheads="1"/>
          </p:cNvSpPr>
          <p:nvPr/>
        </p:nvSpPr>
        <p:spPr bwMode="auto">
          <a:xfrm>
            <a:off x="4378325" y="5094288"/>
            <a:ext cx="3535363" cy="461962"/>
          </a:xfrm>
          <a:prstGeom prst="rect">
            <a:avLst/>
          </a:prstGeom>
          <a:noFill/>
          <a:ln w="9525">
            <a:noFill/>
            <a:miter lim="800000"/>
            <a:headEnd/>
            <a:tailEnd/>
          </a:ln>
        </p:spPr>
        <p:txBody>
          <a:bodyPr wrap="none">
            <a:spAutoFit/>
          </a:bodyPr>
          <a:lstStyle/>
          <a:p>
            <a:r>
              <a:rPr lang="en-US" altLang="zh-CN" sz="2400" b="1">
                <a:solidFill>
                  <a:schemeClr val="tx1"/>
                </a:solidFill>
                <a:latin typeface="Arial" pitchFamily="34" charset="0"/>
                <a:ea typeface="宋体" pitchFamily="2" charset="-122"/>
              </a:rPr>
              <a:t>4 </a:t>
            </a:r>
            <a:r>
              <a:rPr lang="zh-CN" altLang="en-US" sz="2400" b="1">
                <a:solidFill>
                  <a:schemeClr val="tx1"/>
                </a:solidFill>
                <a:latin typeface="Arial" pitchFamily="34" charset="0"/>
                <a:ea typeface="宋体" pitchFamily="2" charset="-122"/>
              </a:rPr>
              <a:t>建议的加工及采购计划</a:t>
            </a:r>
          </a:p>
        </p:txBody>
      </p:sp>
      <p:grpSp>
        <p:nvGrpSpPr>
          <p:cNvPr id="2" name="Group 11"/>
          <p:cNvGrpSpPr>
            <a:grpSpLocks/>
          </p:cNvGrpSpPr>
          <p:nvPr/>
        </p:nvGrpSpPr>
        <p:grpSpPr bwMode="auto">
          <a:xfrm>
            <a:off x="777875" y="2406650"/>
            <a:ext cx="3535363" cy="3509963"/>
            <a:chOff x="324" y="1475"/>
            <a:chExt cx="2227" cy="2211"/>
          </a:xfrm>
        </p:grpSpPr>
        <p:sp>
          <p:nvSpPr>
            <p:cNvPr id="9226" name="Rectangle 12"/>
            <p:cNvSpPr>
              <a:spLocks noChangeArrowheads="1"/>
            </p:cNvSpPr>
            <p:nvPr/>
          </p:nvSpPr>
          <p:spPr bwMode="auto">
            <a:xfrm>
              <a:off x="324" y="1475"/>
              <a:ext cx="2227" cy="1985"/>
            </a:xfrm>
            <a:prstGeom prst="rect">
              <a:avLst/>
            </a:prstGeom>
            <a:noFill/>
            <a:ln w="9525">
              <a:noFill/>
              <a:miter lim="800000"/>
              <a:headEnd/>
              <a:tailEnd/>
            </a:ln>
          </p:spPr>
          <p:txBody>
            <a:bodyPr wrap="none">
              <a:spAutoFit/>
            </a:bodyPr>
            <a:lstStyle/>
            <a:p>
              <a:pPr eaLnBrk="0" hangingPunct="0">
                <a:lnSpc>
                  <a:spcPct val="120000"/>
                </a:lnSpc>
                <a:spcBef>
                  <a:spcPct val="120000"/>
                </a:spcBef>
              </a:pPr>
              <a:r>
                <a:rPr lang="en-US" altLang="zh-CN" sz="2400" b="1">
                  <a:solidFill>
                    <a:schemeClr val="tx1"/>
                  </a:solidFill>
                  <a:latin typeface="Arial" pitchFamily="34" charset="0"/>
                  <a:ea typeface="宋体" pitchFamily="2" charset="-122"/>
                </a:rPr>
                <a:t>1 </a:t>
              </a:r>
              <a:r>
                <a:rPr lang="zh-CN" altLang="en-US" sz="2400" b="1">
                  <a:solidFill>
                    <a:schemeClr val="tx1"/>
                  </a:solidFill>
                  <a:latin typeface="Arial" pitchFamily="34" charset="0"/>
                  <a:ea typeface="宋体" pitchFamily="2" charset="-122"/>
                </a:rPr>
                <a:t>生产什么？</a:t>
              </a:r>
            </a:p>
            <a:p>
              <a:pPr eaLnBrk="0" hangingPunct="0">
                <a:lnSpc>
                  <a:spcPct val="120000"/>
                </a:lnSpc>
                <a:spcBef>
                  <a:spcPct val="120000"/>
                </a:spcBef>
              </a:pPr>
              <a:r>
                <a:rPr lang="en-US" altLang="zh-CN" sz="2400" b="1">
                  <a:solidFill>
                    <a:schemeClr val="tx1"/>
                  </a:solidFill>
                  <a:latin typeface="Arial" pitchFamily="34" charset="0"/>
                  <a:ea typeface="宋体" pitchFamily="2" charset="-122"/>
                </a:rPr>
                <a:t>2 </a:t>
              </a:r>
              <a:r>
                <a:rPr lang="zh-CN" altLang="en-US" sz="2400" b="1">
                  <a:solidFill>
                    <a:schemeClr val="tx1"/>
                  </a:solidFill>
                  <a:latin typeface="Arial" pitchFamily="34" charset="0"/>
                  <a:ea typeface="宋体" pitchFamily="2" charset="-122"/>
                </a:rPr>
                <a:t>用到什么？</a:t>
              </a:r>
            </a:p>
            <a:p>
              <a:pPr eaLnBrk="0" hangingPunct="0">
                <a:lnSpc>
                  <a:spcPct val="120000"/>
                </a:lnSpc>
                <a:spcBef>
                  <a:spcPct val="120000"/>
                </a:spcBef>
              </a:pPr>
              <a:r>
                <a:rPr lang="en-US" altLang="zh-CN" sz="2400" b="1">
                  <a:solidFill>
                    <a:schemeClr val="tx1"/>
                  </a:solidFill>
                  <a:latin typeface="Arial" pitchFamily="34" charset="0"/>
                  <a:ea typeface="宋体" pitchFamily="2" charset="-122"/>
                </a:rPr>
                <a:t>3 </a:t>
              </a:r>
              <a:r>
                <a:rPr lang="zh-CN" altLang="en-US" sz="2400" b="1">
                  <a:solidFill>
                    <a:schemeClr val="tx1"/>
                  </a:solidFill>
                  <a:latin typeface="Arial" pitchFamily="34" charset="0"/>
                  <a:ea typeface="宋体" pitchFamily="2" charset="-122"/>
                </a:rPr>
                <a:t>已有什么？</a:t>
              </a:r>
            </a:p>
            <a:p>
              <a:pPr eaLnBrk="0" hangingPunct="0">
                <a:lnSpc>
                  <a:spcPct val="120000"/>
                </a:lnSpc>
                <a:spcBef>
                  <a:spcPct val="120000"/>
                </a:spcBef>
              </a:pPr>
              <a:r>
                <a:rPr lang="en-US" altLang="zh-CN" sz="2400" b="1">
                  <a:solidFill>
                    <a:schemeClr val="tx1"/>
                  </a:solidFill>
                  <a:latin typeface="Arial" pitchFamily="34" charset="0"/>
                  <a:ea typeface="宋体" pitchFamily="2" charset="-122"/>
                </a:rPr>
                <a:t>4 </a:t>
              </a:r>
              <a:r>
                <a:rPr lang="zh-CN" altLang="en-US" sz="2400" b="1">
                  <a:solidFill>
                    <a:schemeClr val="tx1"/>
                  </a:solidFill>
                  <a:latin typeface="Arial" pitchFamily="34" charset="0"/>
                  <a:ea typeface="宋体" pitchFamily="2" charset="-122"/>
                </a:rPr>
                <a:t>还缺什么？何时定货？</a:t>
              </a:r>
              <a:endParaRPr lang="zh-CN" altLang="en-US" sz="2400">
                <a:solidFill>
                  <a:schemeClr val="tx1"/>
                </a:solidFill>
                <a:latin typeface="Arial" pitchFamily="34" charset="0"/>
                <a:ea typeface="宋体" pitchFamily="2" charset="-122"/>
              </a:endParaRPr>
            </a:p>
          </p:txBody>
        </p:sp>
        <p:grpSp>
          <p:nvGrpSpPr>
            <p:cNvPr id="3" name="Group 13"/>
            <p:cNvGrpSpPr>
              <a:grpSpLocks/>
            </p:cNvGrpSpPr>
            <p:nvPr/>
          </p:nvGrpSpPr>
          <p:grpSpPr bwMode="auto">
            <a:xfrm>
              <a:off x="672" y="3395"/>
              <a:ext cx="1658" cy="291"/>
              <a:chOff x="672" y="3395"/>
              <a:chExt cx="1658" cy="291"/>
            </a:xfrm>
          </p:grpSpPr>
          <p:sp>
            <p:nvSpPr>
              <p:cNvPr id="9228" name="Text Box 14"/>
              <p:cNvSpPr txBox="1">
                <a:spLocks noChangeArrowheads="1"/>
              </p:cNvSpPr>
              <p:nvPr/>
            </p:nvSpPr>
            <p:spPr bwMode="auto">
              <a:xfrm>
                <a:off x="672" y="3395"/>
                <a:ext cx="698" cy="291"/>
              </a:xfrm>
              <a:prstGeom prst="rect">
                <a:avLst/>
              </a:prstGeom>
              <a:noFill/>
              <a:ln w="9525">
                <a:noFill/>
                <a:miter lim="800000"/>
                <a:headEnd/>
                <a:tailEnd/>
              </a:ln>
            </p:spPr>
            <p:txBody>
              <a:bodyPr wrap="none">
                <a:spAutoFit/>
              </a:bodyPr>
              <a:lstStyle/>
              <a:p>
                <a:r>
                  <a:rPr lang="zh-CN" altLang="en-US" sz="2400">
                    <a:solidFill>
                      <a:schemeClr val="tx1"/>
                    </a:solidFill>
                    <a:latin typeface="Arial" pitchFamily="34" charset="0"/>
                    <a:ea typeface="宋体" pitchFamily="2" charset="-122"/>
                  </a:rPr>
                  <a:t>（量）</a:t>
                </a:r>
              </a:p>
            </p:txBody>
          </p:sp>
          <p:sp>
            <p:nvSpPr>
              <p:cNvPr id="9229" name="Text Box 15"/>
              <p:cNvSpPr txBox="1">
                <a:spLocks noChangeArrowheads="1"/>
              </p:cNvSpPr>
              <p:nvPr/>
            </p:nvSpPr>
            <p:spPr bwMode="auto">
              <a:xfrm>
                <a:off x="1632" y="3395"/>
                <a:ext cx="698" cy="291"/>
              </a:xfrm>
              <a:prstGeom prst="rect">
                <a:avLst/>
              </a:prstGeom>
              <a:noFill/>
              <a:ln w="9525">
                <a:noFill/>
                <a:miter lim="800000"/>
                <a:headEnd/>
                <a:tailEnd/>
              </a:ln>
            </p:spPr>
            <p:txBody>
              <a:bodyPr wrap="none">
                <a:spAutoFit/>
              </a:bodyPr>
              <a:lstStyle/>
              <a:p>
                <a:r>
                  <a:rPr lang="zh-CN" altLang="en-US" sz="2400">
                    <a:solidFill>
                      <a:schemeClr val="tx1"/>
                    </a:solidFill>
                    <a:latin typeface="Arial" pitchFamily="34" charset="0"/>
                    <a:ea typeface="宋体" pitchFamily="2" charset="-122"/>
                  </a:rPr>
                  <a:t>（期）</a:t>
                </a:r>
              </a:p>
            </p:txBody>
          </p:sp>
        </p:grpSp>
      </p:grpSp>
      <p:sp>
        <p:nvSpPr>
          <p:cNvPr id="9223" name="Text Box 16"/>
          <p:cNvSpPr txBox="1">
            <a:spLocks noChangeArrowheads="1"/>
          </p:cNvSpPr>
          <p:nvPr/>
        </p:nvSpPr>
        <p:spPr bwMode="auto">
          <a:xfrm>
            <a:off x="609600" y="1447800"/>
            <a:ext cx="5426075" cy="625475"/>
          </a:xfrm>
          <a:prstGeom prst="rect">
            <a:avLst/>
          </a:prstGeom>
          <a:noFill/>
          <a:ln w="9525">
            <a:noFill/>
            <a:miter lim="800000"/>
            <a:headEnd/>
            <a:tailEnd/>
          </a:ln>
        </p:spPr>
        <p:txBody>
          <a:bodyPr wrap="none">
            <a:spAutoFit/>
          </a:bodyPr>
          <a:lstStyle/>
          <a:p>
            <a:pPr marL="342900" indent="-342900" eaLnBrk="0" hangingPunct="0">
              <a:lnSpc>
                <a:spcPct val="125000"/>
              </a:lnSpc>
              <a:buClr>
                <a:schemeClr val="hlink"/>
              </a:buClr>
              <a:buSzPct val="70000"/>
              <a:buFont typeface="Wingdings" pitchFamily="2" charset="2"/>
              <a:buChar char="v"/>
            </a:pPr>
            <a:r>
              <a:rPr lang="en-US" altLang="zh-CN" sz="2800" b="1">
                <a:solidFill>
                  <a:schemeClr val="tx1"/>
                </a:solidFill>
                <a:latin typeface="Times New Roman" pitchFamily="18" charset="0"/>
                <a:ea typeface="楷体_GB2312" pitchFamily="49" charset="-122"/>
                <a:cs typeface="Times New Roman" pitchFamily="18" charset="0"/>
              </a:rPr>
              <a:t>MRP</a:t>
            </a:r>
            <a:r>
              <a:rPr lang="en-US" altLang="zh-CN" sz="2800" b="1">
                <a:solidFill>
                  <a:schemeClr val="tx1"/>
                </a:solidFill>
                <a:latin typeface="楷体_GB2312" pitchFamily="49" charset="-122"/>
                <a:ea typeface="楷体_GB2312" pitchFamily="49" charset="-122"/>
                <a:cs typeface="Times New Roman" pitchFamily="18" charset="0"/>
              </a:rPr>
              <a:t> </a:t>
            </a:r>
            <a:r>
              <a:rPr lang="zh-CN" altLang="en-US" sz="2800" b="1">
                <a:solidFill>
                  <a:schemeClr val="tx1"/>
                </a:solidFill>
                <a:latin typeface="楷体_GB2312" pitchFamily="49" charset="-122"/>
                <a:ea typeface="楷体_GB2312" pitchFamily="49" charset="-122"/>
                <a:cs typeface="Times New Roman" pitchFamily="18" charset="0"/>
              </a:rPr>
              <a:t>回答了制造业的通用公式</a:t>
            </a:r>
          </a:p>
        </p:txBody>
      </p:sp>
      <p:sp>
        <p:nvSpPr>
          <p:cNvPr id="9224" name="Text Box 17"/>
          <p:cNvSpPr txBox="1">
            <a:spLocks noChangeArrowheads="1"/>
          </p:cNvSpPr>
          <p:nvPr/>
        </p:nvSpPr>
        <p:spPr bwMode="auto">
          <a:xfrm>
            <a:off x="1295400" y="2057400"/>
            <a:ext cx="493713" cy="461963"/>
          </a:xfrm>
          <a:prstGeom prst="rect">
            <a:avLst/>
          </a:prstGeom>
          <a:noFill/>
          <a:ln w="9525">
            <a:noFill/>
            <a:miter lim="800000"/>
            <a:headEnd/>
            <a:tailEnd/>
          </a:ln>
        </p:spPr>
        <p:txBody>
          <a:bodyPr wrap="none">
            <a:spAutoFit/>
          </a:bodyPr>
          <a:lstStyle/>
          <a:p>
            <a:r>
              <a:rPr lang="zh-CN" altLang="en-US" sz="2400" b="1">
                <a:solidFill>
                  <a:schemeClr val="tx1"/>
                </a:solidFill>
                <a:latin typeface="Arial" pitchFamily="34" charset="0"/>
                <a:ea typeface="宋体" pitchFamily="2" charset="-122"/>
              </a:rPr>
              <a:t>问</a:t>
            </a:r>
            <a:endParaRPr lang="zh-CN" altLang="en-US" sz="2400">
              <a:solidFill>
                <a:schemeClr val="tx1"/>
              </a:solidFill>
              <a:latin typeface="Arial" pitchFamily="34" charset="0"/>
              <a:ea typeface="宋体" pitchFamily="2" charset="-122"/>
            </a:endParaRPr>
          </a:p>
        </p:txBody>
      </p:sp>
      <p:sp>
        <p:nvSpPr>
          <p:cNvPr id="9225" name="Text Box 18"/>
          <p:cNvSpPr txBox="1">
            <a:spLocks noChangeArrowheads="1"/>
          </p:cNvSpPr>
          <p:nvPr/>
        </p:nvSpPr>
        <p:spPr bwMode="auto">
          <a:xfrm>
            <a:off x="5181600" y="2057400"/>
            <a:ext cx="493713" cy="461963"/>
          </a:xfrm>
          <a:prstGeom prst="rect">
            <a:avLst/>
          </a:prstGeom>
          <a:noFill/>
          <a:ln w="9525">
            <a:noFill/>
            <a:miter lim="800000"/>
            <a:headEnd/>
            <a:tailEnd/>
          </a:ln>
        </p:spPr>
        <p:txBody>
          <a:bodyPr wrap="none">
            <a:spAutoFit/>
          </a:bodyPr>
          <a:lstStyle/>
          <a:p>
            <a:r>
              <a:rPr lang="zh-CN" altLang="en-US" sz="2400" b="1">
                <a:solidFill>
                  <a:schemeClr val="tx1"/>
                </a:solidFill>
                <a:latin typeface="Arial" pitchFamily="34" charset="0"/>
                <a:ea typeface="宋体" pitchFamily="2" charset="-122"/>
              </a:rPr>
              <a:t>答</a:t>
            </a:r>
            <a:endParaRPr lang="zh-CN" altLang="en-US" sz="2400">
              <a:solidFill>
                <a:schemeClr val="tx1"/>
              </a:solidFill>
              <a:latin typeface="Arial" pitchFamily="34" charset="0"/>
              <a:ea typeface="宋体" pitchFamily="2"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97319"/>
                                        </p:tgtEl>
                                        <p:attrNameLst>
                                          <p:attrName>style.visibility</p:attrName>
                                        </p:attrNameLst>
                                      </p:cBhvr>
                                      <p:to>
                                        <p:strVal val="visible"/>
                                      </p:to>
                                    </p:set>
                                    <p:anim to="" calcmode="lin" valueType="num">
                                      <p:cBhvr>
                                        <p:cTn id="7" dur="1" fill="hold"/>
                                        <p:tgtEl>
                                          <p:spTgt spid="397319"/>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97320"/>
                                        </p:tgtEl>
                                        <p:attrNameLst>
                                          <p:attrName>style.visibility</p:attrName>
                                        </p:attrNameLst>
                                      </p:cBhvr>
                                      <p:to>
                                        <p:strVal val="visible"/>
                                      </p:to>
                                    </p:set>
                                    <p:anim to="" calcmode="lin" valueType="num">
                                      <p:cBhvr>
                                        <p:cTn id="12" dur="1" fill="hold"/>
                                        <p:tgtEl>
                                          <p:spTgt spid="397320"/>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97321"/>
                                        </p:tgtEl>
                                        <p:attrNameLst>
                                          <p:attrName>style.visibility</p:attrName>
                                        </p:attrNameLst>
                                      </p:cBhvr>
                                      <p:to>
                                        <p:strVal val="visible"/>
                                      </p:to>
                                    </p:set>
                                    <p:anim to="" calcmode="lin" valueType="num">
                                      <p:cBhvr>
                                        <p:cTn id="17" dur="1" fill="hold"/>
                                        <p:tgtEl>
                                          <p:spTgt spid="397321"/>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97322"/>
                                        </p:tgtEl>
                                        <p:attrNameLst>
                                          <p:attrName>style.visibility</p:attrName>
                                        </p:attrNameLst>
                                      </p:cBhvr>
                                      <p:to>
                                        <p:strVal val="visible"/>
                                      </p:to>
                                    </p:set>
                                    <p:anim to="" calcmode="lin" valueType="num">
                                      <p:cBhvr>
                                        <p:cTn id="22" dur="1" fill="hold"/>
                                        <p:tgtEl>
                                          <p:spTgt spid="39732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9" grpId="0"/>
      <p:bldP spid="397320" grpId="0"/>
      <p:bldP spid="397321" grpId="0"/>
      <p:bldP spid="3973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275013" y="1268413"/>
            <a:ext cx="2668587" cy="647700"/>
          </a:xfrm>
          <a:prstGeom prst="rect">
            <a:avLst/>
          </a:prstGeom>
          <a:noFill/>
          <a:ln w="28575" algn="ctr">
            <a:solidFill>
              <a:srgbClr val="003366"/>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2"/>
                </a:solidFill>
                <a:ea typeface="楷体_GB2312" pitchFamily="49" charset="-122"/>
              </a:rPr>
              <a:t>主生产计划</a:t>
            </a:r>
          </a:p>
        </p:txBody>
      </p:sp>
      <p:sp>
        <p:nvSpPr>
          <p:cNvPr id="41987" name="Rectangle 3"/>
          <p:cNvSpPr>
            <a:spLocks noChangeArrowheads="1"/>
          </p:cNvSpPr>
          <p:nvPr/>
        </p:nvSpPr>
        <p:spPr bwMode="auto">
          <a:xfrm>
            <a:off x="611188" y="2563813"/>
            <a:ext cx="2284412" cy="647700"/>
          </a:xfrm>
          <a:prstGeom prst="rect">
            <a:avLst/>
          </a:prstGeom>
          <a:noFill/>
          <a:ln w="28575" algn="ctr">
            <a:solidFill>
              <a:srgbClr val="003366"/>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2"/>
                </a:solidFill>
                <a:ea typeface="楷体_GB2312" pitchFamily="49" charset="-122"/>
              </a:rPr>
              <a:t>物品库存信息</a:t>
            </a:r>
          </a:p>
        </p:txBody>
      </p:sp>
      <p:sp>
        <p:nvSpPr>
          <p:cNvPr id="41988" name="Rectangle 4"/>
          <p:cNvSpPr>
            <a:spLocks noChangeArrowheads="1"/>
          </p:cNvSpPr>
          <p:nvPr/>
        </p:nvSpPr>
        <p:spPr bwMode="auto">
          <a:xfrm>
            <a:off x="3419475" y="2563813"/>
            <a:ext cx="2295525" cy="647700"/>
          </a:xfrm>
          <a:prstGeom prst="rect">
            <a:avLst/>
          </a:prstGeom>
          <a:noFill/>
          <a:ln w="28575" algn="ctr">
            <a:solidFill>
              <a:srgbClr val="003366"/>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2"/>
                </a:solidFill>
                <a:ea typeface="楷体_GB2312" pitchFamily="49" charset="-122"/>
              </a:rPr>
              <a:t>物料需求计划</a:t>
            </a:r>
          </a:p>
        </p:txBody>
      </p:sp>
      <p:sp>
        <p:nvSpPr>
          <p:cNvPr id="41989" name="Rectangle 5"/>
          <p:cNvSpPr>
            <a:spLocks noChangeArrowheads="1"/>
          </p:cNvSpPr>
          <p:nvPr/>
        </p:nvSpPr>
        <p:spPr bwMode="auto">
          <a:xfrm>
            <a:off x="6300788" y="2563813"/>
            <a:ext cx="2233612" cy="647700"/>
          </a:xfrm>
          <a:prstGeom prst="rect">
            <a:avLst/>
          </a:prstGeom>
          <a:noFill/>
          <a:ln w="28575" algn="ctr">
            <a:solidFill>
              <a:srgbClr val="003366"/>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2"/>
                </a:solidFill>
                <a:ea typeface="楷体_GB2312" pitchFamily="49" charset="-122"/>
              </a:rPr>
              <a:t>产品结构计划</a:t>
            </a:r>
          </a:p>
        </p:txBody>
      </p:sp>
      <p:sp>
        <p:nvSpPr>
          <p:cNvPr id="41990" name="Line 6"/>
          <p:cNvSpPr>
            <a:spLocks noChangeShapeType="1"/>
          </p:cNvSpPr>
          <p:nvPr/>
        </p:nvSpPr>
        <p:spPr bwMode="auto">
          <a:xfrm>
            <a:off x="4427538" y="1916113"/>
            <a:ext cx="0" cy="647700"/>
          </a:xfrm>
          <a:prstGeom prst="line">
            <a:avLst/>
          </a:prstGeom>
          <a:noFill/>
          <a:ln w="28575">
            <a:solidFill>
              <a:srgbClr val="003366"/>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1991" name="Line 7"/>
          <p:cNvSpPr>
            <a:spLocks noChangeShapeType="1"/>
          </p:cNvSpPr>
          <p:nvPr/>
        </p:nvSpPr>
        <p:spPr bwMode="auto">
          <a:xfrm flipH="1">
            <a:off x="5562600" y="2895600"/>
            <a:ext cx="792163" cy="0"/>
          </a:xfrm>
          <a:prstGeom prst="line">
            <a:avLst/>
          </a:prstGeom>
          <a:noFill/>
          <a:ln w="28575">
            <a:solidFill>
              <a:srgbClr val="003366"/>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1992" name="Line 8"/>
          <p:cNvSpPr>
            <a:spLocks noChangeShapeType="1"/>
          </p:cNvSpPr>
          <p:nvPr/>
        </p:nvSpPr>
        <p:spPr bwMode="auto">
          <a:xfrm>
            <a:off x="2627313" y="2908300"/>
            <a:ext cx="792162" cy="0"/>
          </a:xfrm>
          <a:prstGeom prst="line">
            <a:avLst/>
          </a:prstGeom>
          <a:noFill/>
          <a:ln w="28575">
            <a:solidFill>
              <a:srgbClr val="003366"/>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1993" name="Rectangle 9"/>
          <p:cNvSpPr>
            <a:spLocks noChangeArrowheads="1"/>
          </p:cNvSpPr>
          <p:nvPr/>
        </p:nvSpPr>
        <p:spPr bwMode="auto">
          <a:xfrm>
            <a:off x="1116013" y="4579938"/>
            <a:ext cx="2312987" cy="647700"/>
          </a:xfrm>
          <a:prstGeom prst="rect">
            <a:avLst/>
          </a:prstGeom>
          <a:noFill/>
          <a:ln w="28575" algn="ctr">
            <a:solidFill>
              <a:srgbClr val="003366"/>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2"/>
                </a:solidFill>
                <a:ea typeface="楷体_GB2312" pitchFamily="49" charset="-122"/>
              </a:rPr>
              <a:t>物料采购计划</a:t>
            </a:r>
          </a:p>
        </p:txBody>
      </p:sp>
      <p:sp>
        <p:nvSpPr>
          <p:cNvPr id="41994" name="Rectangle 10"/>
          <p:cNvSpPr>
            <a:spLocks noChangeArrowheads="1"/>
          </p:cNvSpPr>
          <p:nvPr/>
        </p:nvSpPr>
        <p:spPr bwMode="auto">
          <a:xfrm>
            <a:off x="5508625" y="4579938"/>
            <a:ext cx="2339975" cy="647700"/>
          </a:xfrm>
          <a:prstGeom prst="rect">
            <a:avLst/>
          </a:prstGeom>
          <a:noFill/>
          <a:ln w="28575" algn="ctr">
            <a:solidFill>
              <a:srgbClr val="003366"/>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tx2"/>
                </a:solidFill>
                <a:ea typeface="楷体_GB2312" pitchFamily="49" charset="-122"/>
              </a:rPr>
              <a:t>安排加工计划</a:t>
            </a:r>
          </a:p>
        </p:txBody>
      </p:sp>
      <p:grpSp>
        <p:nvGrpSpPr>
          <p:cNvPr id="2" name="Group 11"/>
          <p:cNvGrpSpPr>
            <a:grpSpLocks/>
          </p:cNvGrpSpPr>
          <p:nvPr/>
        </p:nvGrpSpPr>
        <p:grpSpPr bwMode="auto">
          <a:xfrm>
            <a:off x="2124075" y="3211513"/>
            <a:ext cx="4392613" cy="1368425"/>
            <a:chOff x="1202" y="2069"/>
            <a:chExt cx="2767" cy="862"/>
          </a:xfrm>
        </p:grpSpPr>
        <p:sp>
          <p:nvSpPr>
            <p:cNvPr id="35853" name="Line 12"/>
            <p:cNvSpPr>
              <a:spLocks noChangeShapeType="1"/>
            </p:cNvSpPr>
            <p:nvPr/>
          </p:nvSpPr>
          <p:spPr bwMode="auto">
            <a:xfrm>
              <a:off x="1202" y="2568"/>
              <a:ext cx="2767" cy="0"/>
            </a:xfrm>
            <a:prstGeom prst="line">
              <a:avLst/>
            </a:prstGeom>
            <a:noFill/>
            <a:ln w="28575">
              <a:solidFill>
                <a:srgbClr val="00008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5854" name="Line 13"/>
            <p:cNvSpPr>
              <a:spLocks noChangeShapeType="1"/>
            </p:cNvSpPr>
            <p:nvPr/>
          </p:nvSpPr>
          <p:spPr bwMode="auto">
            <a:xfrm>
              <a:off x="2653" y="2069"/>
              <a:ext cx="0" cy="499"/>
            </a:xfrm>
            <a:prstGeom prst="line">
              <a:avLst/>
            </a:prstGeom>
            <a:noFill/>
            <a:ln w="28575">
              <a:solidFill>
                <a:srgbClr val="00008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5855" name="Line 14"/>
            <p:cNvSpPr>
              <a:spLocks noChangeShapeType="1"/>
            </p:cNvSpPr>
            <p:nvPr/>
          </p:nvSpPr>
          <p:spPr bwMode="auto">
            <a:xfrm>
              <a:off x="1202" y="2568"/>
              <a:ext cx="0" cy="363"/>
            </a:xfrm>
            <a:prstGeom prst="line">
              <a:avLst/>
            </a:prstGeom>
            <a:noFill/>
            <a:ln w="28575">
              <a:solidFill>
                <a:srgbClr val="00008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35856" name="Line 15"/>
            <p:cNvSpPr>
              <a:spLocks noChangeShapeType="1"/>
            </p:cNvSpPr>
            <p:nvPr/>
          </p:nvSpPr>
          <p:spPr bwMode="auto">
            <a:xfrm>
              <a:off x="3969" y="2568"/>
              <a:ext cx="0" cy="363"/>
            </a:xfrm>
            <a:prstGeom prst="line">
              <a:avLst/>
            </a:prstGeom>
            <a:noFill/>
            <a:ln w="28575">
              <a:solidFill>
                <a:srgbClr val="00008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42000" name="Text Box 16"/>
          <p:cNvSpPr txBox="1">
            <a:spLocks noChangeArrowheads="1"/>
          </p:cNvSpPr>
          <p:nvPr/>
        </p:nvSpPr>
        <p:spPr bwMode="auto">
          <a:xfrm>
            <a:off x="2209800" y="5715000"/>
            <a:ext cx="4519613" cy="492125"/>
          </a:xfrm>
          <a:prstGeom prst="rect">
            <a:avLst/>
          </a:prstGeom>
          <a:noFill/>
          <a:ln w="9525">
            <a:noFill/>
            <a:miter lim="800000"/>
            <a:headEnd/>
            <a:tailEnd/>
          </a:ln>
          <a:effectLst/>
        </p:spPr>
        <p:txBody>
          <a:bodyPr wrap="none">
            <a:spAutoFit/>
          </a:bodyPr>
          <a:lstStyle/>
          <a:p>
            <a:pPr>
              <a:defRPr/>
            </a:pPr>
            <a:r>
              <a:rPr lang="zh-CN" altLang="en-US" sz="2600" dirty="0">
                <a:latin typeface="+mn-lt"/>
                <a:ea typeface="+mn-ea"/>
              </a:rPr>
              <a:t>物料生产计划制定逻辑流程图</a:t>
            </a:r>
          </a:p>
        </p:txBody>
      </p:sp>
    </p:spTree>
    <p:extLst>
      <p:ext uri="{BB962C8B-B14F-4D97-AF65-F5344CB8AC3E}">
        <p14:creationId xmlns="" xmlns:p14="http://schemas.microsoft.com/office/powerpoint/2010/main" val="25677180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blinds(horizontal)">
                                      <p:cBhvr>
                                        <p:cTn id="7" dur="500"/>
                                        <p:tgtEl>
                                          <p:spTgt spid="41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89"/>
                                        </p:tgtEl>
                                        <p:attrNameLst>
                                          <p:attrName>style.visibility</p:attrName>
                                        </p:attrNameLst>
                                      </p:cBhvr>
                                      <p:to>
                                        <p:strVal val="visible"/>
                                      </p:to>
                                    </p:set>
                                    <p:animEffect transition="in" filter="blinds(horizontal)">
                                      <p:cBhvr>
                                        <p:cTn id="12" dur="500"/>
                                        <p:tgtEl>
                                          <p:spTgt spid="419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987"/>
                                        </p:tgtEl>
                                        <p:attrNameLst>
                                          <p:attrName>style.visibility</p:attrName>
                                        </p:attrNameLst>
                                      </p:cBhvr>
                                      <p:to>
                                        <p:strVal val="visible"/>
                                      </p:to>
                                    </p:set>
                                    <p:animEffect transition="in" filter="blinds(horizontal)">
                                      <p:cBhvr>
                                        <p:cTn id="17" dur="500"/>
                                        <p:tgtEl>
                                          <p:spTgt spid="419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41990"/>
                                        </p:tgtEl>
                                        <p:attrNameLst>
                                          <p:attrName>style.visibility</p:attrName>
                                        </p:attrNameLst>
                                      </p:cBhvr>
                                      <p:to>
                                        <p:strVal val="visible"/>
                                      </p:to>
                                    </p:set>
                                    <p:anim calcmode="lin" valueType="num">
                                      <p:cBhvr>
                                        <p:cTn id="22" dur="500" fill="hold"/>
                                        <p:tgtEl>
                                          <p:spTgt spid="41990"/>
                                        </p:tgtEl>
                                        <p:attrNameLst>
                                          <p:attrName>ppt_x</p:attrName>
                                        </p:attrNameLst>
                                      </p:cBhvr>
                                      <p:tavLst>
                                        <p:tav tm="0">
                                          <p:val>
                                            <p:strVal val="#ppt_x"/>
                                          </p:val>
                                        </p:tav>
                                        <p:tav tm="100000">
                                          <p:val>
                                            <p:strVal val="#ppt_x"/>
                                          </p:val>
                                        </p:tav>
                                      </p:tavLst>
                                    </p:anim>
                                    <p:anim calcmode="lin" valueType="num">
                                      <p:cBhvr>
                                        <p:cTn id="23" dur="500" fill="hold"/>
                                        <p:tgtEl>
                                          <p:spTgt spid="41990"/>
                                        </p:tgtEl>
                                        <p:attrNameLst>
                                          <p:attrName>ppt_y</p:attrName>
                                        </p:attrNameLst>
                                      </p:cBhvr>
                                      <p:tavLst>
                                        <p:tav tm="0">
                                          <p:val>
                                            <p:strVal val="#ppt_y-#ppt_h/2"/>
                                          </p:val>
                                        </p:tav>
                                        <p:tav tm="100000">
                                          <p:val>
                                            <p:strVal val="#ppt_y"/>
                                          </p:val>
                                        </p:tav>
                                      </p:tavLst>
                                    </p:anim>
                                    <p:anim calcmode="lin" valueType="num">
                                      <p:cBhvr>
                                        <p:cTn id="24" dur="500" fill="hold"/>
                                        <p:tgtEl>
                                          <p:spTgt spid="41990"/>
                                        </p:tgtEl>
                                        <p:attrNameLst>
                                          <p:attrName>ppt_w</p:attrName>
                                        </p:attrNameLst>
                                      </p:cBhvr>
                                      <p:tavLst>
                                        <p:tav tm="0">
                                          <p:val>
                                            <p:strVal val="#ppt_w"/>
                                          </p:val>
                                        </p:tav>
                                        <p:tav tm="100000">
                                          <p:val>
                                            <p:strVal val="#ppt_w"/>
                                          </p:val>
                                        </p:tav>
                                      </p:tavLst>
                                    </p:anim>
                                    <p:anim calcmode="lin" valueType="num">
                                      <p:cBhvr>
                                        <p:cTn id="25" dur="500" fill="hold"/>
                                        <p:tgtEl>
                                          <p:spTgt spid="41990"/>
                                        </p:tgtEl>
                                        <p:attrNameLst>
                                          <p:attrName>ppt_h</p:attrName>
                                        </p:attrNameLst>
                                      </p:cBhvr>
                                      <p:tavLst>
                                        <p:tav tm="0">
                                          <p:val>
                                            <p:fltVal val="0"/>
                                          </p:val>
                                        </p:tav>
                                        <p:tav tm="100000">
                                          <p:val>
                                            <p:strVal val="#ppt_h"/>
                                          </p:val>
                                        </p:tav>
                                      </p:tavLst>
                                    </p:anim>
                                  </p:childTnLst>
                                </p:cTn>
                              </p:par>
                              <p:par>
                                <p:cTn id="26" presetID="17" presetClass="entr" presetSubtype="2" fill="hold" nodeType="withEffect">
                                  <p:stCondLst>
                                    <p:cond delay="0"/>
                                  </p:stCondLst>
                                  <p:childTnLst>
                                    <p:set>
                                      <p:cBhvr>
                                        <p:cTn id="27" dur="1" fill="hold">
                                          <p:stCondLst>
                                            <p:cond delay="0"/>
                                          </p:stCondLst>
                                        </p:cTn>
                                        <p:tgtEl>
                                          <p:spTgt spid="41991"/>
                                        </p:tgtEl>
                                        <p:attrNameLst>
                                          <p:attrName>style.visibility</p:attrName>
                                        </p:attrNameLst>
                                      </p:cBhvr>
                                      <p:to>
                                        <p:strVal val="visible"/>
                                      </p:to>
                                    </p:set>
                                    <p:anim calcmode="lin" valueType="num">
                                      <p:cBhvr>
                                        <p:cTn id="28" dur="500" fill="hold"/>
                                        <p:tgtEl>
                                          <p:spTgt spid="41991"/>
                                        </p:tgtEl>
                                        <p:attrNameLst>
                                          <p:attrName>ppt_x</p:attrName>
                                        </p:attrNameLst>
                                      </p:cBhvr>
                                      <p:tavLst>
                                        <p:tav tm="0">
                                          <p:val>
                                            <p:strVal val="#ppt_x+#ppt_w/2"/>
                                          </p:val>
                                        </p:tav>
                                        <p:tav tm="100000">
                                          <p:val>
                                            <p:strVal val="#ppt_x"/>
                                          </p:val>
                                        </p:tav>
                                      </p:tavLst>
                                    </p:anim>
                                    <p:anim calcmode="lin" valueType="num">
                                      <p:cBhvr>
                                        <p:cTn id="29" dur="500" fill="hold"/>
                                        <p:tgtEl>
                                          <p:spTgt spid="41991"/>
                                        </p:tgtEl>
                                        <p:attrNameLst>
                                          <p:attrName>ppt_y</p:attrName>
                                        </p:attrNameLst>
                                      </p:cBhvr>
                                      <p:tavLst>
                                        <p:tav tm="0">
                                          <p:val>
                                            <p:strVal val="#ppt_y"/>
                                          </p:val>
                                        </p:tav>
                                        <p:tav tm="100000">
                                          <p:val>
                                            <p:strVal val="#ppt_y"/>
                                          </p:val>
                                        </p:tav>
                                      </p:tavLst>
                                    </p:anim>
                                    <p:anim calcmode="lin" valueType="num">
                                      <p:cBhvr>
                                        <p:cTn id="30" dur="500" fill="hold"/>
                                        <p:tgtEl>
                                          <p:spTgt spid="41991"/>
                                        </p:tgtEl>
                                        <p:attrNameLst>
                                          <p:attrName>ppt_w</p:attrName>
                                        </p:attrNameLst>
                                      </p:cBhvr>
                                      <p:tavLst>
                                        <p:tav tm="0">
                                          <p:val>
                                            <p:fltVal val="0"/>
                                          </p:val>
                                        </p:tav>
                                        <p:tav tm="100000">
                                          <p:val>
                                            <p:strVal val="#ppt_w"/>
                                          </p:val>
                                        </p:tav>
                                      </p:tavLst>
                                    </p:anim>
                                    <p:anim calcmode="lin" valueType="num">
                                      <p:cBhvr>
                                        <p:cTn id="31" dur="500" fill="hold"/>
                                        <p:tgtEl>
                                          <p:spTgt spid="41991"/>
                                        </p:tgtEl>
                                        <p:attrNameLst>
                                          <p:attrName>ppt_h</p:attrName>
                                        </p:attrNameLst>
                                      </p:cBhvr>
                                      <p:tavLst>
                                        <p:tav tm="0">
                                          <p:val>
                                            <p:strVal val="#ppt_h"/>
                                          </p:val>
                                        </p:tav>
                                        <p:tav tm="100000">
                                          <p:val>
                                            <p:strVal val="#ppt_h"/>
                                          </p:val>
                                        </p:tav>
                                      </p:tavLst>
                                    </p:anim>
                                  </p:childTnLst>
                                </p:cTn>
                              </p:par>
                              <p:par>
                                <p:cTn id="32" presetID="17" presetClass="entr" presetSubtype="8" fill="hold" nodeType="withEffect">
                                  <p:stCondLst>
                                    <p:cond delay="0"/>
                                  </p:stCondLst>
                                  <p:childTnLst>
                                    <p:set>
                                      <p:cBhvr>
                                        <p:cTn id="33" dur="1" fill="hold">
                                          <p:stCondLst>
                                            <p:cond delay="0"/>
                                          </p:stCondLst>
                                        </p:cTn>
                                        <p:tgtEl>
                                          <p:spTgt spid="41992"/>
                                        </p:tgtEl>
                                        <p:attrNameLst>
                                          <p:attrName>style.visibility</p:attrName>
                                        </p:attrNameLst>
                                      </p:cBhvr>
                                      <p:to>
                                        <p:strVal val="visible"/>
                                      </p:to>
                                    </p:set>
                                    <p:anim calcmode="lin" valueType="num">
                                      <p:cBhvr>
                                        <p:cTn id="34" dur="500" fill="hold"/>
                                        <p:tgtEl>
                                          <p:spTgt spid="41992"/>
                                        </p:tgtEl>
                                        <p:attrNameLst>
                                          <p:attrName>ppt_x</p:attrName>
                                        </p:attrNameLst>
                                      </p:cBhvr>
                                      <p:tavLst>
                                        <p:tav tm="0">
                                          <p:val>
                                            <p:strVal val="#ppt_x-#ppt_w/2"/>
                                          </p:val>
                                        </p:tav>
                                        <p:tav tm="100000">
                                          <p:val>
                                            <p:strVal val="#ppt_x"/>
                                          </p:val>
                                        </p:tav>
                                      </p:tavLst>
                                    </p:anim>
                                    <p:anim calcmode="lin" valueType="num">
                                      <p:cBhvr>
                                        <p:cTn id="35" dur="500" fill="hold"/>
                                        <p:tgtEl>
                                          <p:spTgt spid="41992"/>
                                        </p:tgtEl>
                                        <p:attrNameLst>
                                          <p:attrName>ppt_y</p:attrName>
                                        </p:attrNameLst>
                                      </p:cBhvr>
                                      <p:tavLst>
                                        <p:tav tm="0">
                                          <p:val>
                                            <p:strVal val="#ppt_y"/>
                                          </p:val>
                                        </p:tav>
                                        <p:tav tm="100000">
                                          <p:val>
                                            <p:strVal val="#ppt_y"/>
                                          </p:val>
                                        </p:tav>
                                      </p:tavLst>
                                    </p:anim>
                                    <p:anim calcmode="lin" valueType="num">
                                      <p:cBhvr>
                                        <p:cTn id="36" dur="500" fill="hold"/>
                                        <p:tgtEl>
                                          <p:spTgt spid="41992"/>
                                        </p:tgtEl>
                                        <p:attrNameLst>
                                          <p:attrName>ppt_w</p:attrName>
                                        </p:attrNameLst>
                                      </p:cBhvr>
                                      <p:tavLst>
                                        <p:tav tm="0">
                                          <p:val>
                                            <p:fltVal val="0"/>
                                          </p:val>
                                        </p:tav>
                                        <p:tav tm="100000">
                                          <p:val>
                                            <p:strVal val="#ppt_w"/>
                                          </p:val>
                                        </p:tav>
                                      </p:tavLst>
                                    </p:anim>
                                    <p:anim calcmode="lin" valueType="num">
                                      <p:cBhvr>
                                        <p:cTn id="37" dur="500" fill="hold"/>
                                        <p:tgtEl>
                                          <p:spTgt spid="41992"/>
                                        </p:tgtEl>
                                        <p:attrNameLst>
                                          <p:attrName>ppt_h</p:attrName>
                                        </p:attrNameLst>
                                      </p:cBhvr>
                                      <p:tavLst>
                                        <p:tav tm="0">
                                          <p:val>
                                            <p:strVal val="#ppt_h"/>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1988"/>
                                        </p:tgtEl>
                                        <p:attrNameLst>
                                          <p:attrName>style.visibility</p:attrName>
                                        </p:attrNameLst>
                                      </p:cBhvr>
                                      <p:to>
                                        <p:strVal val="visible"/>
                                      </p:to>
                                    </p:set>
                                    <p:animEffect transition="in" filter="blinds(horizontal)">
                                      <p:cBhvr>
                                        <p:cTn id="42" dur="500"/>
                                        <p:tgtEl>
                                          <p:spTgt spid="4198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1993"/>
                                        </p:tgtEl>
                                        <p:attrNameLst>
                                          <p:attrName>style.visibility</p:attrName>
                                        </p:attrNameLst>
                                      </p:cBhvr>
                                      <p:to>
                                        <p:strVal val="visible"/>
                                      </p:to>
                                    </p:set>
                                    <p:animEffect transition="in" filter="blinds(horizontal)">
                                      <p:cBhvr>
                                        <p:cTn id="47" dur="500"/>
                                        <p:tgtEl>
                                          <p:spTgt spid="4199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994"/>
                                        </p:tgtEl>
                                        <p:attrNameLst>
                                          <p:attrName>style.visibility</p:attrName>
                                        </p:attrNameLst>
                                      </p:cBhvr>
                                      <p:to>
                                        <p:strVal val="visible"/>
                                      </p:to>
                                    </p:set>
                                    <p:animEffect transition="in" filter="blinds(horizontal)">
                                      <p:cBhvr>
                                        <p:cTn id="52" dur="500"/>
                                        <p:tgtEl>
                                          <p:spTgt spid="4199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1"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p:cTn id="57" dur="500" fill="hold"/>
                                        <p:tgtEl>
                                          <p:spTgt spid="2"/>
                                        </p:tgtEl>
                                        <p:attrNameLst>
                                          <p:attrName>ppt_x</p:attrName>
                                        </p:attrNameLst>
                                      </p:cBhvr>
                                      <p:tavLst>
                                        <p:tav tm="0">
                                          <p:val>
                                            <p:strVal val="#ppt_x"/>
                                          </p:val>
                                        </p:tav>
                                        <p:tav tm="100000">
                                          <p:val>
                                            <p:strVal val="#ppt_x"/>
                                          </p:val>
                                        </p:tav>
                                      </p:tavLst>
                                    </p:anim>
                                    <p:anim calcmode="lin" valueType="num">
                                      <p:cBhvr>
                                        <p:cTn id="58" dur="500" fill="hold"/>
                                        <p:tgtEl>
                                          <p:spTgt spid="2"/>
                                        </p:tgtEl>
                                        <p:attrNameLst>
                                          <p:attrName>ppt_y</p:attrName>
                                        </p:attrNameLst>
                                      </p:cBhvr>
                                      <p:tavLst>
                                        <p:tav tm="0">
                                          <p:val>
                                            <p:strVal val="#ppt_y-#ppt_h/2"/>
                                          </p:val>
                                        </p:tav>
                                        <p:tav tm="100000">
                                          <p:val>
                                            <p:strVal val="#ppt_y"/>
                                          </p:val>
                                        </p:tav>
                                      </p:tavLst>
                                    </p:anim>
                                    <p:anim calcmode="lin" valueType="num">
                                      <p:cBhvr>
                                        <p:cTn id="59" dur="500" fill="hold"/>
                                        <p:tgtEl>
                                          <p:spTgt spid="2"/>
                                        </p:tgtEl>
                                        <p:attrNameLst>
                                          <p:attrName>ppt_w</p:attrName>
                                        </p:attrNameLst>
                                      </p:cBhvr>
                                      <p:tavLst>
                                        <p:tav tm="0">
                                          <p:val>
                                            <p:strVal val="#ppt_w"/>
                                          </p:val>
                                        </p:tav>
                                        <p:tav tm="100000">
                                          <p:val>
                                            <p:strVal val="#ppt_w"/>
                                          </p:val>
                                        </p:tav>
                                      </p:tavLst>
                                    </p:anim>
                                    <p:anim calcmode="lin" valueType="num">
                                      <p:cBhvr>
                                        <p:cTn id="60"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41987" grpId="0" animBg="1"/>
      <p:bldP spid="41988" grpId="0" animBg="1"/>
      <p:bldP spid="41989" grpId="0" animBg="1"/>
      <p:bldP spid="41993" grpId="0" animBg="1"/>
      <p:bldP spid="4199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3"/>
          <p:cNvSpPr>
            <a:spLocks noGrp="1"/>
          </p:cNvSpPr>
          <p:nvPr>
            <p:ph idx="1"/>
          </p:nvPr>
        </p:nvSpPr>
        <p:spPr>
          <a:xfrm>
            <a:off x="457200" y="1481138"/>
            <a:ext cx="8229600" cy="3352800"/>
          </a:xfrm>
        </p:spPr>
        <p:txBody>
          <a:bodyPr>
            <a:spAutoFit/>
          </a:bodyPr>
          <a:lstStyle/>
          <a:p>
            <a:pPr eaLnBrk="1" hangingPunct="1">
              <a:lnSpc>
                <a:spcPct val="130000"/>
              </a:lnSpc>
              <a:buFont typeface="Wingdings 3" panose="05040102010807070707" pitchFamily="18" charset="2"/>
              <a:buNone/>
            </a:pPr>
            <a:r>
              <a:rPr lang="zh-CN" altLang="en-US" b="1" dirty="0" smtClean="0">
                <a:ea typeface="楷体_GB2312" pitchFamily="49" charset="-122"/>
              </a:rPr>
              <a:t>（</a:t>
            </a:r>
            <a:r>
              <a:rPr lang="en-US" altLang="zh-CN" b="1" dirty="0" smtClean="0">
                <a:ea typeface="楷体_GB2312" pitchFamily="49" charset="-122"/>
              </a:rPr>
              <a:t>1</a:t>
            </a:r>
            <a:r>
              <a:rPr lang="zh-CN" altLang="en-US" b="1" dirty="0" smtClean="0">
                <a:ea typeface="楷体_GB2312" pitchFamily="49" charset="-122"/>
              </a:rPr>
              <a:t>）管理成为一项重要的生产要素</a:t>
            </a:r>
            <a:endParaRPr lang="en-US" altLang="zh-CN" b="1" dirty="0" smtClean="0">
              <a:ea typeface="楷体_GB2312" pitchFamily="49" charset="-122"/>
            </a:endParaRPr>
          </a:p>
          <a:p>
            <a:pPr eaLnBrk="1" hangingPunct="1">
              <a:lnSpc>
                <a:spcPct val="130000"/>
              </a:lnSpc>
            </a:pPr>
            <a:r>
              <a:rPr lang="en-US" altLang="zh-CN" b="1" dirty="0" smtClean="0">
                <a:ea typeface="楷体_GB2312" pitchFamily="49" charset="-122"/>
              </a:rPr>
              <a:t>20</a:t>
            </a:r>
            <a:r>
              <a:rPr lang="zh-CN" altLang="en-US" b="1" dirty="0" smtClean="0">
                <a:ea typeface="楷体_GB2312" pitchFamily="49" charset="-122"/>
              </a:rPr>
              <a:t>世纪前期，美国工程师泰勒倡导“科学管理”，把科学的定量分析引入到生产和作业管理中来。这标志着一套成熟的科学管理理论的诞生，使得管理技术作为一项重要的</a:t>
            </a:r>
            <a:r>
              <a:rPr lang="zh-CN" altLang="en-US" b="1" dirty="0" smtClean="0">
                <a:solidFill>
                  <a:schemeClr val="hlink"/>
                </a:solidFill>
                <a:latin typeface="楷体_GB2312" pitchFamily="49" charset="-122"/>
                <a:ea typeface="楷体_GB2312" pitchFamily="49" charset="-122"/>
              </a:rPr>
              <a:t>生产要素</a:t>
            </a:r>
            <a:r>
              <a:rPr lang="zh-CN" altLang="en-US" b="1" dirty="0" smtClean="0">
                <a:ea typeface="楷体_GB2312" pitchFamily="49" charset="-122"/>
              </a:rPr>
              <a:t>得到企业界的任可和重视。</a:t>
            </a:r>
          </a:p>
        </p:txBody>
      </p:sp>
      <p:sp>
        <p:nvSpPr>
          <p:cNvPr id="3" name="标题 2"/>
          <p:cNvSpPr>
            <a:spLocks noGrp="1"/>
          </p:cNvSpPr>
          <p:nvPr>
            <p:ph type="title"/>
          </p:nvPr>
        </p:nvSpPr>
        <p:spPr>
          <a:xfrm>
            <a:off x="446916" y="22900"/>
            <a:ext cx="8229600" cy="890736"/>
          </a:xfrm>
        </p:spPr>
        <p:txBody>
          <a:bodyPr/>
          <a:lstStyle/>
          <a:p>
            <a:pPr>
              <a:defRPr/>
            </a:pPr>
            <a:r>
              <a:rPr lang="zh-CN" altLang="en-US" dirty="0"/>
              <a:t>一、问题的提出</a:t>
            </a:r>
          </a:p>
        </p:txBody>
      </p:sp>
    </p:spTree>
    <p:extLst>
      <p:ext uri="{BB962C8B-B14F-4D97-AF65-F5344CB8AC3E}">
        <p14:creationId xmlns="" xmlns:p14="http://schemas.microsoft.com/office/powerpoint/2010/main" val="38204981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190750" y="803275"/>
            <a:ext cx="4764088" cy="946150"/>
          </a:xfrm>
          <a:prstGeom prst="rect">
            <a:avLst/>
          </a:prstGeom>
          <a:noFill/>
          <a:ln w="9525">
            <a:noFill/>
            <a:miter lim="800000"/>
            <a:headEnd/>
            <a:tailEnd/>
          </a:ln>
        </p:spPr>
        <p:txBody>
          <a:bodyPr wrap="none">
            <a:spAutoFit/>
          </a:bodyPr>
          <a:lstStyle/>
          <a:p>
            <a:r>
              <a:rPr lang="en-US" altLang="zh-CN" sz="2800" b="1">
                <a:solidFill>
                  <a:schemeClr val="tx1"/>
                </a:solidFill>
                <a:latin typeface="Arial" pitchFamily="34" charset="0"/>
                <a:ea typeface="宋体" pitchFamily="2" charset="-122"/>
              </a:rPr>
              <a:t>   </a:t>
            </a:r>
            <a:r>
              <a:rPr lang="zh-CN" altLang="en-US" sz="2800" b="1">
                <a:solidFill>
                  <a:schemeClr val="tx1"/>
                </a:solidFill>
                <a:latin typeface="Arial" pitchFamily="34" charset="0"/>
                <a:ea typeface="宋体" pitchFamily="2" charset="-122"/>
              </a:rPr>
              <a:t>物料需求计划（</a:t>
            </a:r>
            <a:r>
              <a:rPr lang="en-US" altLang="zh-CN" sz="2800" b="1">
                <a:solidFill>
                  <a:schemeClr val="tx1"/>
                </a:solidFill>
                <a:latin typeface="Arial" pitchFamily="34" charset="0"/>
                <a:ea typeface="宋体" pitchFamily="2" charset="-122"/>
              </a:rPr>
              <a:t>MRP</a:t>
            </a:r>
            <a:r>
              <a:rPr lang="zh-CN" altLang="en-US" sz="2800" b="1">
                <a:solidFill>
                  <a:schemeClr val="tx1"/>
                </a:solidFill>
                <a:latin typeface="Arial" pitchFamily="34" charset="0"/>
                <a:ea typeface="宋体" pitchFamily="2" charset="-122"/>
              </a:rPr>
              <a:t>）</a:t>
            </a:r>
            <a:r>
              <a:rPr lang="zh-CN" altLang="en-US" sz="1800" b="1">
                <a:solidFill>
                  <a:schemeClr val="tx1"/>
                </a:solidFill>
                <a:latin typeface="Arial" pitchFamily="34" charset="0"/>
                <a:ea typeface="宋体" pitchFamily="2" charset="-122"/>
              </a:rPr>
              <a:t>与 </a:t>
            </a:r>
            <a:endParaRPr lang="zh-CN" altLang="en-US" sz="2800" b="1">
              <a:solidFill>
                <a:schemeClr val="tx1"/>
              </a:solidFill>
              <a:latin typeface="Arial" pitchFamily="34" charset="0"/>
              <a:ea typeface="宋体" pitchFamily="2" charset="-122"/>
            </a:endParaRPr>
          </a:p>
          <a:p>
            <a:r>
              <a:rPr lang="zh-CN" altLang="en-US" sz="2800" b="1">
                <a:solidFill>
                  <a:schemeClr val="tx1"/>
                </a:solidFill>
                <a:latin typeface="Arial" pitchFamily="34" charset="0"/>
                <a:ea typeface="宋体" pitchFamily="2" charset="-122"/>
              </a:rPr>
              <a:t> 能力需求计划（</a:t>
            </a:r>
            <a:r>
              <a:rPr lang="en-US" altLang="zh-CN" sz="2800" b="1">
                <a:solidFill>
                  <a:schemeClr val="tx1"/>
                </a:solidFill>
                <a:latin typeface="Arial" pitchFamily="34" charset="0"/>
                <a:ea typeface="宋体" pitchFamily="2" charset="-122"/>
              </a:rPr>
              <a:t>CRP</a:t>
            </a:r>
            <a:r>
              <a:rPr lang="zh-CN" altLang="en-US" sz="2800" b="1">
                <a:solidFill>
                  <a:schemeClr val="tx1"/>
                </a:solidFill>
                <a:latin typeface="Arial" pitchFamily="34" charset="0"/>
                <a:ea typeface="宋体" pitchFamily="2" charset="-122"/>
              </a:rPr>
              <a:t>）</a:t>
            </a:r>
            <a:r>
              <a:rPr lang="zh-CN" altLang="en-US" sz="1800" b="1">
                <a:solidFill>
                  <a:schemeClr val="tx1"/>
                </a:solidFill>
                <a:latin typeface="Arial" pitchFamily="34" charset="0"/>
                <a:ea typeface="宋体" pitchFamily="2" charset="-122"/>
              </a:rPr>
              <a:t>的关系</a:t>
            </a:r>
          </a:p>
        </p:txBody>
      </p:sp>
      <p:sp>
        <p:nvSpPr>
          <p:cNvPr id="11267" name="Text Box 3"/>
          <p:cNvSpPr txBox="1">
            <a:spLocks noChangeArrowheads="1"/>
          </p:cNvSpPr>
          <p:nvPr/>
        </p:nvSpPr>
        <p:spPr bwMode="auto">
          <a:xfrm>
            <a:off x="457200" y="2152650"/>
            <a:ext cx="1990725" cy="708025"/>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物料需求计划：</a:t>
            </a:r>
          </a:p>
          <a:p>
            <a:r>
              <a:rPr lang="zh-CN" altLang="en-US" sz="2000" b="1">
                <a:solidFill>
                  <a:schemeClr val="tx1"/>
                </a:solidFill>
                <a:latin typeface="Arial" pitchFamily="34" charset="0"/>
                <a:ea typeface="宋体" pitchFamily="2" charset="-122"/>
              </a:rPr>
              <a:t>  对象：</a:t>
            </a:r>
            <a:r>
              <a:rPr lang="zh-CN" altLang="en-US" sz="1800" b="1">
                <a:solidFill>
                  <a:schemeClr val="tx1"/>
                </a:solidFill>
                <a:latin typeface="Arial" pitchFamily="34" charset="0"/>
                <a:ea typeface="宋体" pitchFamily="2" charset="-122"/>
              </a:rPr>
              <a:t>物料</a:t>
            </a:r>
          </a:p>
        </p:txBody>
      </p:sp>
      <p:sp>
        <p:nvSpPr>
          <p:cNvPr id="11268" name="Rectangle 5"/>
          <p:cNvSpPr>
            <a:spLocks noChangeArrowheads="1"/>
          </p:cNvSpPr>
          <p:nvPr/>
        </p:nvSpPr>
        <p:spPr bwMode="auto">
          <a:xfrm>
            <a:off x="2971800" y="2362200"/>
            <a:ext cx="914400" cy="457200"/>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269" name="Text Box 6"/>
          <p:cNvSpPr txBox="1">
            <a:spLocks noChangeArrowheads="1"/>
          </p:cNvSpPr>
          <p:nvPr/>
        </p:nvSpPr>
        <p:spPr bwMode="auto">
          <a:xfrm>
            <a:off x="3032125" y="2376488"/>
            <a:ext cx="839788" cy="400050"/>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物料</a:t>
            </a:r>
            <a:r>
              <a:rPr lang="en-US" altLang="zh-CN" sz="2000" b="1">
                <a:solidFill>
                  <a:schemeClr val="tx1"/>
                </a:solidFill>
                <a:latin typeface="Arial" pitchFamily="34" charset="0"/>
                <a:ea typeface="宋体" pitchFamily="2" charset="-122"/>
              </a:rPr>
              <a:t>1</a:t>
            </a:r>
          </a:p>
        </p:txBody>
      </p:sp>
      <p:sp>
        <p:nvSpPr>
          <p:cNvPr id="11270" name="Rectangle 8"/>
          <p:cNvSpPr>
            <a:spLocks noChangeArrowheads="1"/>
          </p:cNvSpPr>
          <p:nvPr/>
        </p:nvSpPr>
        <p:spPr bwMode="auto">
          <a:xfrm>
            <a:off x="5029200" y="2362200"/>
            <a:ext cx="914400" cy="457200"/>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271" name="Text Box 9"/>
          <p:cNvSpPr txBox="1">
            <a:spLocks noChangeArrowheads="1"/>
          </p:cNvSpPr>
          <p:nvPr/>
        </p:nvSpPr>
        <p:spPr bwMode="auto">
          <a:xfrm>
            <a:off x="5105400" y="2400300"/>
            <a:ext cx="839788" cy="400050"/>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物料</a:t>
            </a:r>
            <a:r>
              <a:rPr lang="en-US" altLang="zh-CN" sz="2000" b="1">
                <a:solidFill>
                  <a:schemeClr val="tx1"/>
                </a:solidFill>
                <a:latin typeface="Arial" pitchFamily="34" charset="0"/>
                <a:ea typeface="宋体" pitchFamily="2" charset="-122"/>
              </a:rPr>
              <a:t>2</a:t>
            </a:r>
          </a:p>
        </p:txBody>
      </p:sp>
      <p:sp>
        <p:nvSpPr>
          <p:cNvPr id="11272" name="Rectangle 11"/>
          <p:cNvSpPr>
            <a:spLocks noChangeArrowheads="1"/>
          </p:cNvSpPr>
          <p:nvPr/>
        </p:nvSpPr>
        <p:spPr bwMode="auto">
          <a:xfrm>
            <a:off x="7143750" y="2362200"/>
            <a:ext cx="914400" cy="457200"/>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273" name="Text Box 12"/>
          <p:cNvSpPr txBox="1">
            <a:spLocks noChangeArrowheads="1"/>
          </p:cNvSpPr>
          <p:nvPr/>
        </p:nvSpPr>
        <p:spPr bwMode="auto">
          <a:xfrm>
            <a:off x="7181850" y="2400300"/>
            <a:ext cx="839788" cy="400050"/>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物料</a:t>
            </a:r>
            <a:r>
              <a:rPr lang="en-US" altLang="zh-CN" sz="2000" b="1">
                <a:solidFill>
                  <a:schemeClr val="tx1"/>
                </a:solidFill>
                <a:latin typeface="Arial" pitchFamily="34" charset="0"/>
                <a:ea typeface="宋体" pitchFamily="2" charset="-122"/>
              </a:rPr>
              <a:t>3</a:t>
            </a:r>
          </a:p>
        </p:txBody>
      </p:sp>
      <p:sp>
        <p:nvSpPr>
          <p:cNvPr id="11274" name="Text Box 13"/>
          <p:cNvSpPr txBox="1">
            <a:spLocks noChangeArrowheads="1"/>
          </p:cNvSpPr>
          <p:nvPr/>
        </p:nvSpPr>
        <p:spPr bwMode="auto">
          <a:xfrm>
            <a:off x="171450" y="4833938"/>
            <a:ext cx="2062163" cy="708025"/>
          </a:xfrm>
          <a:prstGeom prst="rect">
            <a:avLst/>
          </a:prstGeom>
          <a:noFill/>
          <a:ln w="9525">
            <a:noFill/>
            <a:miter lim="800000"/>
            <a:headEnd/>
            <a:tailEnd/>
          </a:ln>
        </p:spPr>
        <p:txBody>
          <a:bodyPr wrap="none">
            <a:spAutoFit/>
          </a:bodyPr>
          <a:lstStyle/>
          <a:p>
            <a:r>
              <a:rPr lang="en-US" altLang="zh-CN" sz="2000" b="1">
                <a:solidFill>
                  <a:schemeClr val="tx1"/>
                </a:solidFill>
                <a:latin typeface="Arial" pitchFamily="34" charset="0"/>
                <a:ea typeface="宋体" pitchFamily="2" charset="-122"/>
              </a:rPr>
              <a:t> </a:t>
            </a:r>
            <a:r>
              <a:rPr lang="zh-CN" altLang="en-US" sz="2000" b="1">
                <a:solidFill>
                  <a:schemeClr val="tx1"/>
                </a:solidFill>
                <a:latin typeface="Arial" pitchFamily="34" charset="0"/>
                <a:ea typeface="宋体" pitchFamily="2" charset="-122"/>
              </a:rPr>
              <a:t>能力需求计划：</a:t>
            </a:r>
          </a:p>
          <a:p>
            <a:r>
              <a:rPr lang="zh-CN" altLang="en-US" sz="2000" b="1">
                <a:solidFill>
                  <a:schemeClr val="tx1"/>
                </a:solidFill>
                <a:latin typeface="Arial" pitchFamily="34" charset="0"/>
                <a:ea typeface="宋体" pitchFamily="2" charset="-122"/>
              </a:rPr>
              <a:t>对象：</a:t>
            </a:r>
            <a:r>
              <a:rPr lang="zh-CN" altLang="en-US" sz="1800" b="1">
                <a:solidFill>
                  <a:schemeClr val="tx1"/>
                </a:solidFill>
                <a:latin typeface="Arial" pitchFamily="34" charset="0"/>
                <a:ea typeface="宋体" pitchFamily="2" charset="-122"/>
              </a:rPr>
              <a:t>工作中心</a:t>
            </a:r>
            <a:endParaRPr lang="zh-CN" altLang="en-US" sz="2000" b="1">
              <a:solidFill>
                <a:schemeClr val="tx1"/>
              </a:solidFill>
              <a:latin typeface="Arial" pitchFamily="34" charset="0"/>
              <a:ea typeface="宋体" pitchFamily="2" charset="-122"/>
            </a:endParaRPr>
          </a:p>
        </p:txBody>
      </p:sp>
      <p:grpSp>
        <p:nvGrpSpPr>
          <p:cNvPr id="2" name="Group 15"/>
          <p:cNvGrpSpPr>
            <a:grpSpLocks/>
          </p:cNvGrpSpPr>
          <p:nvPr/>
        </p:nvGrpSpPr>
        <p:grpSpPr bwMode="auto">
          <a:xfrm>
            <a:off x="2724150" y="3400425"/>
            <a:ext cx="1393825" cy="419100"/>
            <a:chOff x="1464" y="2172"/>
            <a:chExt cx="878" cy="264"/>
          </a:xfrm>
        </p:grpSpPr>
        <p:sp>
          <p:nvSpPr>
            <p:cNvPr id="11315" name="Rectangle 16"/>
            <p:cNvSpPr>
              <a:spLocks noChangeArrowheads="1"/>
            </p:cNvSpPr>
            <p:nvPr/>
          </p:nvSpPr>
          <p:spPr bwMode="auto">
            <a:xfrm>
              <a:off x="1464" y="2172"/>
              <a:ext cx="876" cy="264"/>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316" name="Text Box 17"/>
            <p:cNvSpPr txBox="1">
              <a:spLocks noChangeArrowheads="1"/>
            </p:cNvSpPr>
            <p:nvPr/>
          </p:nvSpPr>
          <p:spPr bwMode="auto">
            <a:xfrm>
              <a:off x="1490" y="2181"/>
              <a:ext cx="852" cy="252"/>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工艺路线</a:t>
              </a:r>
              <a:r>
                <a:rPr lang="en-US" altLang="zh-CN" sz="2000" b="1">
                  <a:solidFill>
                    <a:schemeClr val="tx1"/>
                  </a:solidFill>
                  <a:latin typeface="Arial" pitchFamily="34" charset="0"/>
                  <a:ea typeface="宋体" pitchFamily="2" charset="-122"/>
                </a:rPr>
                <a:t>1</a:t>
              </a:r>
            </a:p>
          </p:txBody>
        </p:sp>
      </p:grpSp>
      <p:sp>
        <p:nvSpPr>
          <p:cNvPr id="11276" name="Line 18"/>
          <p:cNvSpPr>
            <a:spLocks noChangeShapeType="1"/>
          </p:cNvSpPr>
          <p:nvPr/>
        </p:nvSpPr>
        <p:spPr bwMode="auto">
          <a:xfrm>
            <a:off x="3390900" y="2819400"/>
            <a:ext cx="0" cy="590550"/>
          </a:xfrm>
          <a:prstGeom prst="line">
            <a:avLst/>
          </a:prstGeom>
          <a:noFill/>
          <a:ln w="9525">
            <a:solidFill>
              <a:schemeClr val="tx1"/>
            </a:solidFill>
            <a:round/>
            <a:headEnd/>
            <a:tailEnd/>
          </a:ln>
        </p:spPr>
        <p:txBody>
          <a:bodyPr wrap="none" anchor="ctr"/>
          <a:lstStyle/>
          <a:p>
            <a:endParaRPr lang="zh-CN" altLang="en-US"/>
          </a:p>
        </p:txBody>
      </p:sp>
      <p:grpSp>
        <p:nvGrpSpPr>
          <p:cNvPr id="3" name="Group 20"/>
          <p:cNvGrpSpPr>
            <a:grpSpLocks/>
          </p:cNvGrpSpPr>
          <p:nvPr/>
        </p:nvGrpSpPr>
        <p:grpSpPr bwMode="auto">
          <a:xfrm>
            <a:off x="2419350" y="5048250"/>
            <a:ext cx="1393825" cy="419100"/>
            <a:chOff x="1464" y="2172"/>
            <a:chExt cx="878" cy="264"/>
          </a:xfrm>
        </p:grpSpPr>
        <p:sp>
          <p:nvSpPr>
            <p:cNvPr id="11313" name="Rectangle 21"/>
            <p:cNvSpPr>
              <a:spLocks noChangeArrowheads="1"/>
            </p:cNvSpPr>
            <p:nvPr/>
          </p:nvSpPr>
          <p:spPr bwMode="auto">
            <a:xfrm>
              <a:off x="1464" y="2172"/>
              <a:ext cx="876" cy="264"/>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314" name="Text Box 22"/>
            <p:cNvSpPr txBox="1">
              <a:spLocks noChangeArrowheads="1"/>
            </p:cNvSpPr>
            <p:nvPr/>
          </p:nvSpPr>
          <p:spPr bwMode="auto">
            <a:xfrm>
              <a:off x="1490" y="2181"/>
              <a:ext cx="852" cy="252"/>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工作中心</a:t>
              </a:r>
              <a:r>
                <a:rPr lang="en-US" altLang="zh-CN" sz="2000" b="1">
                  <a:solidFill>
                    <a:schemeClr val="tx1"/>
                  </a:solidFill>
                  <a:latin typeface="Arial" pitchFamily="34" charset="0"/>
                  <a:ea typeface="宋体" pitchFamily="2" charset="-122"/>
                </a:rPr>
                <a:t>1</a:t>
              </a:r>
            </a:p>
          </p:txBody>
        </p:sp>
      </p:grpSp>
      <p:sp>
        <p:nvSpPr>
          <p:cNvPr id="34870" name="Line 23"/>
          <p:cNvSpPr>
            <a:spLocks noChangeShapeType="1"/>
          </p:cNvSpPr>
          <p:nvPr/>
        </p:nvSpPr>
        <p:spPr bwMode="auto">
          <a:xfrm flipH="1">
            <a:off x="2705100" y="3886200"/>
            <a:ext cx="590550" cy="1219200"/>
          </a:xfrm>
          <a:prstGeom prst="line">
            <a:avLst/>
          </a:prstGeom>
          <a:noFill/>
          <a:ln w="9525">
            <a:solidFill>
              <a:schemeClr val="tx1"/>
            </a:solidFill>
            <a:round/>
            <a:headEnd/>
            <a:tailEnd/>
          </a:ln>
        </p:spPr>
        <p:txBody>
          <a:bodyPr wrap="none" anchor="ctr"/>
          <a:lstStyle/>
          <a:p>
            <a:endParaRPr lang="zh-CN" altLang="en-US"/>
          </a:p>
        </p:txBody>
      </p:sp>
      <p:sp>
        <p:nvSpPr>
          <p:cNvPr id="34871" name="Text Box 24"/>
          <p:cNvSpPr txBox="1">
            <a:spLocks noChangeArrowheads="1"/>
          </p:cNvSpPr>
          <p:nvPr/>
        </p:nvSpPr>
        <p:spPr bwMode="auto">
          <a:xfrm>
            <a:off x="2460625" y="4106863"/>
            <a:ext cx="742950" cy="307975"/>
          </a:xfrm>
          <a:prstGeom prst="rect">
            <a:avLst/>
          </a:prstGeom>
          <a:noFill/>
          <a:ln w="9525">
            <a:noFill/>
            <a:miter lim="800000"/>
            <a:headEnd/>
            <a:tailEnd/>
          </a:ln>
        </p:spPr>
        <p:txBody>
          <a:bodyPr wrap="none">
            <a:spAutoFit/>
          </a:bodyPr>
          <a:lstStyle/>
          <a:p>
            <a:r>
              <a:rPr lang="zh-CN" altLang="en-US" sz="1400" b="1">
                <a:solidFill>
                  <a:schemeClr val="tx1"/>
                </a:solidFill>
                <a:latin typeface="Arial" pitchFamily="34" charset="0"/>
                <a:ea typeface="宋体" pitchFamily="2" charset="-122"/>
              </a:rPr>
              <a:t>工序</a:t>
            </a:r>
            <a:r>
              <a:rPr lang="en-US" altLang="zh-CN" sz="1400" b="1">
                <a:solidFill>
                  <a:schemeClr val="tx1"/>
                </a:solidFill>
                <a:latin typeface="Arial" pitchFamily="34" charset="0"/>
                <a:ea typeface="宋体" pitchFamily="2" charset="-122"/>
              </a:rPr>
              <a:t>10</a:t>
            </a:r>
          </a:p>
        </p:txBody>
      </p:sp>
      <p:grpSp>
        <p:nvGrpSpPr>
          <p:cNvPr id="4" name="Group 26"/>
          <p:cNvGrpSpPr>
            <a:grpSpLocks/>
          </p:cNvGrpSpPr>
          <p:nvPr/>
        </p:nvGrpSpPr>
        <p:grpSpPr bwMode="auto">
          <a:xfrm>
            <a:off x="4057650" y="5048250"/>
            <a:ext cx="1393825" cy="419100"/>
            <a:chOff x="1464" y="2172"/>
            <a:chExt cx="878" cy="264"/>
          </a:xfrm>
        </p:grpSpPr>
        <p:sp>
          <p:nvSpPr>
            <p:cNvPr id="11311" name="Rectangle 27"/>
            <p:cNvSpPr>
              <a:spLocks noChangeArrowheads="1"/>
            </p:cNvSpPr>
            <p:nvPr/>
          </p:nvSpPr>
          <p:spPr bwMode="auto">
            <a:xfrm>
              <a:off x="1464" y="2172"/>
              <a:ext cx="876" cy="264"/>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312" name="Text Box 28"/>
            <p:cNvSpPr txBox="1">
              <a:spLocks noChangeArrowheads="1"/>
            </p:cNvSpPr>
            <p:nvPr/>
          </p:nvSpPr>
          <p:spPr bwMode="auto">
            <a:xfrm>
              <a:off x="1490" y="2181"/>
              <a:ext cx="852" cy="252"/>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工作中心</a:t>
              </a:r>
              <a:r>
                <a:rPr lang="en-US" altLang="zh-CN" sz="2000" b="1">
                  <a:solidFill>
                    <a:schemeClr val="tx1"/>
                  </a:solidFill>
                  <a:latin typeface="Arial" pitchFamily="34" charset="0"/>
                  <a:ea typeface="宋体" pitchFamily="2" charset="-122"/>
                </a:rPr>
                <a:t>2</a:t>
              </a:r>
            </a:p>
          </p:txBody>
        </p:sp>
      </p:grpSp>
      <p:sp>
        <p:nvSpPr>
          <p:cNvPr id="34865" name="Line 29"/>
          <p:cNvSpPr>
            <a:spLocks noChangeShapeType="1"/>
          </p:cNvSpPr>
          <p:nvPr/>
        </p:nvSpPr>
        <p:spPr bwMode="auto">
          <a:xfrm>
            <a:off x="3486150" y="3829050"/>
            <a:ext cx="1047750" cy="1219200"/>
          </a:xfrm>
          <a:prstGeom prst="line">
            <a:avLst/>
          </a:prstGeom>
          <a:noFill/>
          <a:ln w="9525">
            <a:solidFill>
              <a:schemeClr val="tx1"/>
            </a:solidFill>
            <a:round/>
            <a:headEnd/>
            <a:tailEnd/>
          </a:ln>
        </p:spPr>
        <p:txBody>
          <a:bodyPr wrap="none" anchor="ctr"/>
          <a:lstStyle/>
          <a:p>
            <a:endParaRPr lang="zh-CN" altLang="en-US"/>
          </a:p>
        </p:txBody>
      </p:sp>
      <p:sp>
        <p:nvSpPr>
          <p:cNvPr id="34866" name="Text Box 30"/>
          <p:cNvSpPr txBox="1">
            <a:spLocks noChangeArrowheads="1"/>
          </p:cNvSpPr>
          <p:nvPr/>
        </p:nvSpPr>
        <p:spPr bwMode="auto">
          <a:xfrm>
            <a:off x="3203575" y="3954463"/>
            <a:ext cx="742950" cy="307975"/>
          </a:xfrm>
          <a:prstGeom prst="rect">
            <a:avLst/>
          </a:prstGeom>
          <a:noFill/>
          <a:ln w="9525">
            <a:noFill/>
            <a:miter lim="800000"/>
            <a:headEnd/>
            <a:tailEnd/>
          </a:ln>
        </p:spPr>
        <p:txBody>
          <a:bodyPr wrap="none">
            <a:spAutoFit/>
          </a:bodyPr>
          <a:lstStyle/>
          <a:p>
            <a:r>
              <a:rPr lang="zh-CN" altLang="en-US" sz="1400" b="1">
                <a:solidFill>
                  <a:schemeClr val="tx1"/>
                </a:solidFill>
                <a:latin typeface="Arial" pitchFamily="34" charset="0"/>
                <a:ea typeface="宋体" pitchFamily="2" charset="-122"/>
              </a:rPr>
              <a:t>工序</a:t>
            </a:r>
            <a:r>
              <a:rPr lang="en-US" altLang="zh-CN" sz="1400" b="1">
                <a:solidFill>
                  <a:schemeClr val="tx1"/>
                </a:solidFill>
                <a:latin typeface="Arial" pitchFamily="34" charset="0"/>
                <a:ea typeface="宋体" pitchFamily="2" charset="-122"/>
              </a:rPr>
              <a:t>20</a:t>
            </a:r>
          </a:p>
        </p:txBody>
      </p:sp>
      <p:grpSp>
        <p:nvGrpSpPr>
          <p:cNvPr id="5" name="Group 32"/>
          <p:cNvGrpSpPr>
            <a:grpSpLocks/>
          </p:cNvGrpSpPr>
          <p:nvPr/>
        </p:nvGrpSpPr>
        <p:grpSpPr bwMode="auto">
          <a:xfrm>
            <a:off x="7353300" y="5048250"/>
            <a:ext cx="1393825" cy="419100"/>
            <a:chOff x="1464" y="2172"/>
            <a:chExt cx="878" cy="264"/>
          </a:xfrm>
        </p:grpSpPr>
        <p:sp>
          <p:nvSpPr>
            <p:cNvPr id="11309" name="Rectangle 33"/>
            <p:cNvSpPr>
              <a:spLocks noChangeArrowheads="1"/>
            </p:cNvSpPr>
            <p:nvPr/>
          </p:nvSpPr>
          <p:spPr bwMode="auto">
            <a:xfrm>
              <a:off x="1464" y="2172"/>
              <a:ext cx="876" cy="264"/>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310" name="Text Box 34"/>
            <p:cNvSpPr txBox="1">
              <a:spLocks noChangeArrowheads="1"/>
            </p:cNvSpPr>
            <p:nvPr/>
          </p:nvSpPr>
          <p:spPr bwMode="auto">
            <a:xfrm>
              <a:off x="1490" y="2181"/>
              <a:ext cx="852" cy="252"/>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工作中心</a:t>
              </a:r>
              <a:r>
                <a:rPr lang="en-US" altLang="zh-CN" sz="2000" b="1">
                  <a:solidFill>
                    <a:schemeClr val="tx1"/>
                  </a:solidFill>
                  <a:latin typeface="Arial" pitchFamily="34" charset="0"/>
                  <a:ea typeface="宋体" pitchFamily="2" charset="-122"/>
                </a:rPr>
                <a:t>4</a:t>
              </a:r>
            </a:p>
          </p:txBody>
        </p:sp>
      </p:grpSp>
      <p:sp>
        <p:nvSpPr>
          <p:cNvPr id="34860" name="Line 35"/>
          <p:cNvSpPr>
            <a:spLocks noChangeShapeType="1"/>
          </p:cNvSpPr>
          <p:nvPr/>
        </p:nvSpPr>
        <p:spPr bwMode="auto">
          <a:xfrm>
            <a:off x="3810000" y="3829050"/>
            <a:ext cx="4133850" cy="1219200"/>
          </a:xfrm>
          <a:prstGeom prst="line">
            <a:avLst/>
          </a:prstGeom>
          <a:noFill/>
          <a:ln w="9525">
            <a:solidFill>
              <a:schemeClr val="tx1"/>
            </a:solidFill>
            <a:round/>
            <a:headEnd/>
            <a:tailEnd/>
          </a:ln>
        </p:spPr>
        <p:txBody>
          <a:bodyPr wrap="none" anchor="ctr"/>
          <a:lstStyle/>
          <a:p>
            <a:endParaRPr lang="zh-CN" altLang="en-US"/>
          </a:p>
        </p:txBody>
      </p:sp>
      <p:sp>
        <p:nvSpPr>
          <p:cNvPr id="34861" name="Text Box 36"/>
          <p:cNvSpPr txBox="1">
            <a:spLocks noChangeArrowheads="1"/>
          </p:cNvSpPr>
          <p:nvPr/>
        </p:nvSpPr>
        <p:spPr bwMode="auto">
          <a:xfrm>
            <a:off x="4041775" y="3935413"/>
            <a:ext cx="742950" cy="307975"/>
          </a:xfrm>
          <a:prstGeom prst="rect">
            <a:avLst/>
          </a:prstGeom>
          <a:noFill/>
          <a:ln w="9525">
            <a:noFill/>
            <a:miter lim="800000"/>
            <a:headEnd/>
            <a:tailEnd/>
          </a:ln>
        </p:spPr>
        <p:txBody>
          <a:bodyPr wrap="none">
            <a:spAutoFit/>
          </a:bodyPr>
          <a:lstStyle/>
          <a:p>
            <a:r>
              <a:rPr lang="zh-CN" altLang="en-US" sz="1400" b="1">
                <a:solidFill>
                  <a:schemeClr val="tx1"/>
                </a:solidFill>
                <a:latin typeface="Arial" pitchFamily="34" charset="0"/>
                <a:ea typeface="宋体" pitchFamily="2" charset="-122"/>
              </a:rPr>
              <a:t>工序</a:t>
            </a:r>
            <a:r>
              <a:rPr lang="en-US" altLang="zh-CN" sz="1400" b="1">
                <a:solidFill>
                  <a:schemeClr val="tx1"/>
                </a:solidFill>
                <a:latin typeface="Arial" pitchFamily="34" charset="0"/>
                <a:ea typeface="宋体" pitchFamily="2" charset="-122"/>
              </a:rPr>
              <a:t>30</a:t>
            </a:r>
          </a:p>
        </p:txBody>
      </p:sp>
      <p:grpSp>
        <p:nvGrpSpPr>
          <p:cNvPr id="6" name="Group 38"/>
          <p:cNvGrpSpPr>
            <a:grpSpLocks/>
          </p:cNvGrpSpPr>
          <p:nvPr/>
        </p:nvGrpSpPr>
        <p:grpSpPr bwMode="auto">
          <a:xfrm>
            <a:off x="4857750" y="3381375"/>
            <a:ext cx="1393825" cy="438150"/>
            <a:chOff x="3060" y="2130"/>
            <a:chExt cx="878" cy="276"/>
          </a:xfrm>
        </p:grpSpPr>
        <p:sp>
          <p:nvSpPr>
            <p:cNvPr id="11307" name="Rectangle 39"/>
            <p:cNvSpPr>
              <a:spLocks noChangeArrowheads="1"/>
            </p:cNvSpPr>
            <p:nvPr/>
          </p:nvSpPr>
          <p:spPr bwMode="auto">
            <a:xfrm>
              <a:off x="3060" y="2130"/>
              <a:ext cx="876" cy="276"/>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308" name="Text Box 40"/>
            <p:cNvSpPr txBox="1">
              <a:spLocks noChangeArrowheads="1"/>
            </p:cNvSpPr>
            <p:nvPr/>
          </p:nvSpPr>
          <p:spPr bwMode="auto">
            <a:xfrm>
              <a:off x="3086" y="2151"/>
              <a:ext cx="852" cy="252"/>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工艺路线</a:t>
              </a:r>
              <a:r>
                <a:rPr lang="en-US" altLang="zh-CN" sz="2000" b="1">
                  <a:solidFill>
                    <a:schemeClr val="tx1"/>
                  </a:solidFill>
                  <a:latin typeface="Arial" pitchFamily="34" charset="0"/>
                  <a:ea typeface="宋体" pitchFamily="2" charset="-122"/>
                </a:rPr>
                <a:t>2</a:t>
              </a:r>
            </a:p>
          </p:txBody>
        </p:sp>
      </p:grpSp>
      <p:sp>
        <p:nvSpPr>
          <p:cNvPr id="11287" name="Line 41"/>
          <p:cNvSpPr>
            <a:spLocks noChangeShapeType="1"/>
          </p:cNvSpPr>
          <p:nvPr/>
        </p:nvSpPr>
        <p:spPr bwMode="auto">
          <a:xfrm>
            <a:off x="5486400" y="2819400"/>
            <a:ext cx="0" cy="590550"/>
          </a:xfrm>
          <a:prstGeom prst="line">
            <a:avLst/>
          </a:prstGeom>
          <a:noFill/>
          <a:ln w="9525">
            <a:solidFill>
              <a:schemeClr val="tx1"/>
            </a:solidFill>
            <a:round/>
            <a:headEnd/>
            <a:tailEnd/>
          </a:ln>
        </p:spPr>
        <p:txBody>
          <a:bodyPr wrap="none" anchor="ctr"/>
          <a:lstStyle/>
          <a:p>
            <a:endParaRPr lang="zh-CN" altLang="en-US"/>
          </a:p>
        </p:txBody>
      </p:sp>
      <p:sp>
        <p:nvSpPr>
          <p:cNvPr id="34853" name="Line 43"/>
          <p:cNvSpPr>
            <a:spLocks noChangeShapeType="1"/>
          </p:cNvSpPr>
          <p:nvPr/>
        </p:nvSpPr>
        <p:spPr bwMode="auto">
          <a:xfrm flipH="1">
            <a:off x="3048000" y="3829050"/>
            <a:ext cx="2228850" cy="1219200"/>
          </a:xfrm>
          <a:prstGeom prst="line">
            <a:avLst/>
          </a:prstGeom>
          <a:noFill/>
          <a:ln w="9525">
            <a:solidFill>
              <a:schemeClr val="tx1"/>
            </a:solidFill>
            <a:round/>
            <a:headEnd/>
            <a:tailEnd/>
          </a:ln>
        </p:spPr>
        <p:txBody>
          <a:bodyPr wrap="none" anchor="ctr"/>
          <a:lstStyle/>
          <a:p>
            <a:endParaRPr lang="zh-CN" altLang="en-US"/>
          </a:p>
        </p:txBody>
      </p:sp>
      <p:sp>
        <p:nvSpPr>
          <p:cNvPr id="34854" name="Text Box 44"/>
          <p:cNvSpPr txBox="1">
            <a:spLocks noChangeArrowheads="1"/>
          </p:cNvSpPr>
          <p:nvPr/>
        </p:nvSpPr>
        <p:spPr bwMode="auto">
          <a:xfrm>
            <a:off x="3108325" y="4525963"/>
            <a:ext cx="742950" cy="307975"/>
          </a:xfrm>
          <a:prstGeom prst="rect">
            <a:avLst/>
          </a:prstGeom>
          <a:noFill/>
          <a:ln w="9525">
            <a:noFill/>
            <a:miter lim="800000"/>
            <a:headEnd/>
            <a:tailEnd/>
          </a:ln>
        </p:spPr>
        <p:txBody>
          <a:bodyPr wrap="none">
            <a:spAutoFit/>
          </a:bodyPr>
          <a:lstStyle/>
          <a:p>
            <a:r>
              <a:rPr lang="zh-CN" altLang="en-US" sz="1400" b="1">
                <a:solidFill>
                  <a:schemeClr val="tx1"/>
                </a:solidFill>
                <a:latin typeface="Arial" pitchFamily="34" charset="0"/>
                <a:ea typeface="宋体" pitchFamily="2" charset="-122"/>
              </a:rPr>
              <a:t>工序</a:t>
            </a:r>
            <a:r>
              <a:rPr lang="en-US" altLang="zh-CN" sz="1400" b="1">
                <a:solidFill>
                  <a:schemeClr val="tx1"/>
                </a:solidFill>
                <a:latin typeface="Arial" pitchFamily="34" charset="0"/>
                <a:ea typeface="宋体" pitchFamily="2" charset="-122"/>
              </a:rPr>
              <a:t>10</a:t>
            </a:r>
          </a:p>
        </p:txBody>
      </p:sp>
      <p:sp>
        <p:nvSpPr>
          <p:cNvPr id="34851" name="Line 46"/>
          <p:cNvSpPr>
            <a:spLocks noChangeShapeType="1"/>
          </p:cNvSpPr>
          <p:nvPr/>
        </p:nvSpPr>
        <p:spPr bwMode="auto">
          <a:xfrm>
            <a:off x="5924550" y="3829050"/>
            <a:ext cx="2114550" cy="1219200"/>
          </a:xfrm>
          <a:prstGeom prst="line">
            <a:avLst/>
          </a:prstGeom>
          <a:noFill/>
          <a:ln w="9525">
            <a:solidFill>
              <a:schemeClr val="tx1"/>
            </a:solidFill>
            <a:round/>
            <a:headEnd/>
            <a:tailEnd/>
          </a:ln>
        </p:spPr>
        <p:txBody>
          <a:bodyPr wrap="none" anchor="ctr"/>
          <a:lstStyle/>
          <a:p>
            <a:endParaRPr lang="zh-CN" altLang="en-US"/>
          </a:p>
        </p:txBody>
      </p:sp>
      <p:sp>
        <p:nvSpPr>
          <p:cNvPr id="34852" name="Text Box 47"/>
          <p:cNvSpPr txBox="1">
            <a:spLocks noChangeArrowheads="1"/>
          </p:cNvSpPr>
          <p:nvPr/>
        </p:nvSpPr>
        <p:spPr bwMode="auto">
          <a:xfrm>
            <a:off x="7165975" y="4525963"/>
            <a:ext cx="742950" cy="307975"/>
          </a:xfrm>
          <a:prstGeom prst="rect">
            <a:avLst/>
          </a:prstGeom>
          <a:noFill/>
          <a:ln w="9525">
            <a:noFill/>
            <a:miter lim="800000"/>
            <a:headEnd/>
            <a:tailEnd/>
          </a:ln>
        </p:spPr>
        <p:txBody>
          <a:bodyPr wrap="none">
            <a:spAutoFit/>
          </a:bodyPr>
          <a:lstStyle/>
          <a:p>
            <a:r>
              <a:rPr lang="zh-CN" altLang="en-US" sz="1400" b="1">
                <a:solidFill>
                  <a:schemeClr val="tx1"/>
                </a:solidFill>
                <a:latin typeface="Arial" pitchFamily="34" charset="0"/>
                <a:ea typeface="宋体" pitchFamily="2" charset="-122"/>
              </a:rPr>
              <a:t>工序</a:t>
            </a:r>
            <a:r>
              <a:rPr lang="en-US" altLang="zh-CN" sz="1400" b="1">
                <a:solidFill>
                  <a:schemeClr val="tx1"/>
                </a:solidFill>
                <a:latin typeface="Arial" pitchFamily="34" charset="0"/>
                <a:ea typeface="宋体" pitchFamily="2" charset="-122"/>
              </a:rPr>
              <a:t>40</a:t>
            </a:r>
          </a:p>
        </p:txBody>
      </p:sp>
      <p:grpSp>
        <p:nvGrpSpPr>
          <p:cNvPr id="7" name="Group 49"/>
          <p:cNvGrpSpPr>
            <a:grpSpLocks/>
          </p:cNvGrpSpPr>
          <p:nvPr/>
        </p:nvGrpSpPr>
        <p:grpSpPr bwMode="auto">
          <a:xfrm>
            <a:off x="7010400" y="3343275"/>
            <a:ext cx="1393825" cy="457200"/>
            <a:chOff x="4416" y="2106"/>
            <a:chExt cx="878" cy="288"/>
          </a:xfrm>
        </p:grpSpPr>
        <p:sp>
          <p:nvSpPr>
            <p:cNvPr id="11305" name="Rectangle 50"/>
            <p:cNvSpPr>
              <a:spLocks noChangeArrowheads="1"/>
            </p:cNvSpPr>
            <p:nvPr/>
          </p:nvSpPr>
          <p:spPr bwMode="auto">
            <a:xfrm>
              <a:off x="4416" y="2106"/>
              <a:ext cx="876" cy="288"/>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306" name="Text Box 51"/>
            <p:cNvSpPr txBox="1">
              <a:spLocks noChangeArrowheads="1"/>
            </p:cNvSpPr>
            <p:nvPr/>
          </p:nvSpPr>
          <p:spPr bwMode="auto">
            <a:xfrm>
              <a:off x="4442" y="2139"/>
              <a:ext cx="852" cy="252"/>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工艺路线</a:t>
              </a:r>
              <a:r>
                <a:rPr lang="en-US" altLang="zh-CN" sz="2000" b="1">
                  <a:solidFill>
                    <a:schemeClr val="tx1"/>
                  </a:solidFill>
                  <a:latin typeface="Arial" pitchFamily="34" charset="0"/>
                  <a:ea typeface="宋体" pitchFamily="2" charset="-122"/>
                </a:rPr>
                <a:t>3</a:t>
              </a:r>
            </a:p>
          </p:txBody>
        </p:sp>
      </p:grpSp>
      <p:sp>
        <p:nvSpPr>
          <p:cNvPr id="11293" name="Line 52"/>
          <p:cNvSpPr>
            <a:spLocks noChangeShapeType="1"/>
          </p:cNvSpPr>
          <p:nvPr/>
        </p:nvSpPr>
        <p:spPr bwMode="auto">
          <a:xfrm>
            <a:off x="7620000" y="2819400"/>
            <a:ext cx="0" cy="533400"/>
          </a:xfrm>
          <a:prstGeom prst="line">
            <a:avLst/>
          </a:prstGeom>
          <a:noFill/>
          <a:ln w="9525">
            <a:solidFill>
              <a:schemeClr val="tx1"/>
            </a:solidFill>
            <a:round/>
            <a:headEnd/>
            <a:tailEnd/>
          </a:ln>
        </p:spPr>
        <p:txBody>
          <a:bodyPr wrap="none" anchor="ctr"/>
          <a:lstStyle/>
          <a:p>
            <a:endParaRPr lang="zh-CN" altLang="en-US"/>
          </a:p>
        </p:txBody>
      </p:sp>
      <p:sp>
        <p:nvSpPr>
          <p:cNvPr id="34845" name="Text Box 54"/>
          <p:cNvSpPr txBox="1">
            <a:spLocks noChangeArrowheads="1"/>
          </p:cNvSpPr>
          <p:nvPr/>
        </p:nvSpPr>
        <p:spPr bwMode="auto">
          <a:xfrm>
            <a:off x="6270625" y="3687763"/>
            <a:ext cx="742950" cy="307975"/>
          </a:xfrm>
          <a:prstGeom prst="rect">
            <a:avLst/>
          </a:prstGeom>
          <a:noFill/>
          <a:ln w="9525">
            <a:noFill/>
            <a:miter lim="800000"/>
            <a:headEnd/>
            <a:tailEnd/>
          </a:ln>
        </p:spPr>
        <p:txBody>
          <a:bodyPr wrap="none">
            <a:spAutoFit/>
          </a:bodyPr>
          <a:lstStyle/>
          <a:p>
            <a:r>
              <a:rPr lang="zh-CN" altLang="en-US" sz="1400" b="1">
                <a:solidFill>
                  <a:schemeClr val="tx1"/>
                </a:solidFill>
                <a:latin typeface="Arial" pitchFamily="34" charset="0"/>
                <a:ea typeface="宋体" pitchFamily="2" charset="-122"/>
              </a:rPr>
              <a:t>工序</a:t>
            </a:r>
            <a:r>
              <a:rPr lang="en-US" altLang="zh-CN" sz="1400" b="1">
                <a:solidFill>
                  <a:schemeClr val="tx1"/>
                </a:solidFill>
                <a:latin typeface="Arial" pitchFamily="34" charset="0"/>
                <a:ea typeface="宋体" pitchFamily="2" charset="-122"/>
              </a:rPr>
              <a:t>10</a:t>
            </a:r>
          </a:p>
        </p:txBody>
      </p:sp>
      <p:sp>
        <p:nvSpPr>
          <p:cNvPr id="34846" name="Line 55"/>
          <p:cNvSpPr>
            <a:spLocks noChangeShapeType="1"/>
          </p:cNvSpPr>
          <p:nvPr/>
        </p:nvSpPr>
        <p:spPr bwMode="auto">
          <a:xfrm flipH="1">
            <a:off x="3619500" y="3810000"/>
            <a:ext cx="3429000" cy="1238250"/>
          </a:xfrm>
          <a:prstGeom prst="line">
            <a:avLst/>
          </a:prstGeom>
          <a:noFill/>
          <a:ln w="9525">
            <a:solidFill>
              <a:schemeClr val="tx1"/>
            </a:solidFill>
            <a:round/>
            <a:headEnd/>
            <a:tailEnd/>
          </a:ln>
        </p:spPr>
        <p:txBody>
          <a:bodyPr wrap="none" anchor="ctr"/>
          <a:lstStyle/>
          <a:p>
            <a:endParaRPr lang="zh-CN" altLang="en-US"/>
          </a:p>
        </p:txBody>
      </p:sp>
      <p:sp>
        <p:nvSpPr>
          <p:cNvPr id="34843" name="Text Box 57"/>
          <p:cNvSpPr txBox="1">
            <a:spLocks noChangeArrowheads="1"/>
          </p:cNvSpPr>
          <p:nvPr/>
        </p:nvSpPr>
        <p:spPr bwMode="auto">
          <a:xfrm>
            <a:off x="7851775" y="3954463"/>
            <a:ext cx="742950" cy="307975"/>
          </a:xfrm>
          <a:prstGeom prst="rect">
            <a:avLst/>
          </a:prstGeom>
          <a:noFill/>
          <a:ln w="9525">
            <a:noFill/>
            <a:miter lim="800000"/>
            <a:headEnd/>
            <a:tailEnd/>
          </a:ln>
        </p:spPr>
        <p:txBody>
          <a:bodyPr wrap="none">
            <a:spAutoFit/>
          </a:bodyPr>
          <a:lstStyle/>
          <a:p>
            <a:r>
              <a:rPr lang="zh-CN" altLang="en-US" sz="1400" b="1">
                <a:solidFill>
                  <a:schemeClr val="tx1"/>
                </a:solidFill>
                <a:latin typeface="Arial" pitchFamily="34" charset="0"/>
                <a:ea typeface="宋体" pitchFamily="2" charset="-122"/>
              </a:rPr>
              <a:t>工序</a:t>
            </a:r>
            <a:r>
              <a:rPr lang="en-US" altLang="zh-CN" sz="1400" b="1">
                <a:solidFill>
                  <a:schemeClr val="tx1"/>
                </a:solidFill>
                <a:latin typeface="Arial" pitchFamily="34" charset="0"/>
                <a:ea typeface="宋体" pitchFamily="2" charset="-122"/>
              </a:rPr>
              <a:t>40</a:t>
            </a:r>
          </a:p>
        </p:txBody>
      </p:sp>
      <p:sp>
        <p:nvSpPr>
          <p:cNvPr id="34844" name="Line 58"/>
          <p:cNvSpPr>
            <a:spLocks noChangeShapeType="1"/>
          </p:cNvSpPr>
          <p:nvPr/>
        </p:nvSpPr>
        <p:spPr bwMode="auto">
          <a:xfrm>
            <a:off x="7810500" y="3810000"/>
            <a:ext cx="304800" cy="1238250"/>
          </a:xfrm>
          <a:prstGeom prst="line">
            <a:avLst/>
          </a:prstGeom>
          <a:noFill/>
          <a:ln w="9525">
            <a:solidFill>
              <a:schemeClr val="tx1"/>
            </a:solidFill>
            <a:round/>
            <a:headEnd/>
            <a:tailEnd/>
          </a:ln>
        </p:spPr>
        <p:txBody>
          <a:bodyPr wrap="none" anchor="ctr"/>
          <a:lstStyle/>
          <a:p>
            <a:endParaRPr lang="zh-CN" altLang="en-US"/>
          </a:p>
        </p:txBody>
      </p:sp>
      <p:grpSp>
        <p:nvGrpSpPr>
          <p:cNvPr id="8" name="Group 60"/>
          <p:cNvGrpSpPr>
            <a:grpSpLocks/>
          </p:cNvGrpSpPr>
          <p:nvPr/>
        </p:nvGrpSpPr>
        <p:grpSpPr bwMode="auto">
          <a:xfrm>
            <a:off x="5715000" y="5048250"/>
            <a:ext cx="1393825" cy="419100"/>
            <a:chOff x="1464" y="2172"/>
            <a:chExt cx="878" cy="264"/>
          </a:xfrm>
        </p:grpSpPr>
        <p:sp>
          <p:nvSpPr>
            <p:cNvPr id="11303" name="Rectangle 61"/>
            <p:cNvSpPr>
              <a:spLocks noChangeArrowheads="1"/>
            </p:cNvSpPr>
            <p:nvPr/>
          </p:nvSpPr>
          <p:spPr bwMode="auto">
            <a:xfrm>
              <a:off x="1464" y="2172"/>
              <a:ext cx="876" cy="264"/>
            </a:xfrm>
            <a:prstGeom prst="rect">
              <a:avLst/>
            </a:prstGeom>
            <a:noFill/>
            <a:ln w="9525">
              <a:solidFill>
                <a:schemeClr val="tx1"/>
              </a:solidFill>
              <a:miter lim="800000"/>
              <a:headEnd/>
              <a:tailEnd/>
            </a:ln>
          </p:spPr>
          <p:txBody>
            <a:bodyPr wrap="none" anchor="ctr"/>
            <a:lstStyle/>
            <a:p>
              <a:endParaRPr lang="zh-CN" altLang="en-US" sz="1800" b="1">
                <a:solidFill>
                  <a:schemeClr val="tx1"/>
                </a:solidFill>
                <a:latin typeface="Arial" pitchFamily="34" charset="0"/>
                <a:ea typeface="宋体" pitchFamily="2" charset="-122"/>
              </a:endParaRPr>
            </a:p>
          </p:txBody>
        </p:sp>
        <p:sp>
          <p:nvSpPr>
            <p:cNvPr id="11304" name="Text Box 62"/>
            <p:cNvSpPr txBox="1">
              <a:spLocks noChangeArrowheads="1"/>
            </p:cNvSpPr>
            <p:nvPr/>
          </p:nvSpPr>
          <p:spPr bwMode="auto">
            <a:xfrm>
              <a:off x="1490" y="2181"/>
              <a:ext cx="852" cy="252"/>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工作中心</a:t>
              </a:r>
              <a:r>
                <a:rPr lang="en-US" altLang="zh-CN" sz="2000" b="1">
                  <a:solidFill>
                    <a:schemeClr val="tx1"/>
                  </a:solidFill>
                  <a:latin typeface="Arial" pitchFamily="34" charset="0"/>
                  <a:ea typeface="宋体" pitchFamily="2" charset="-122"/>
                </a:rPr>
                <a:t>3</a:t>
              </a:r>
            </a:p>
          </p:txBody>
        </p:sp>
      </p:grpSp>
      <p:sp>
        <p:nvSpPr>
          <p:cNvPr id="34839" name="Line 63"/>
          <p:cNvSpPr>
            <a:spLocks noChangeShapeType="1"/>
          </p:cNvSpPr>
          <p:nvPr/>
        </p:nvSpPr>
        <p:spPr bwMode="auto">
          <a:xfrm flipH="1">
            <a:off x="6477000" y="3810000"/>
            <a:ext cx="1009650" cy="1238250"/>
          </a:xfrm>
          <a:prstGeom prst="line">
            <a:avLst/>
          </a:prstGeom>
          <a:noFill/>
          <a:ln w="9525">
            <a:solidFill>
              <a:schemeClr val="tx1"/>
            </a:solidFill>
            <a:round/>
            <a:headEnd/>
            <a:tailEnd/>
          </a:ln>
        </p:spPr>
        <p:txBody>
          <a:bodyPr wrap="none" anchor="ctr"/>
          <a:lstStyle/>
          <a:p>
            <a:endParaRPr lang="zh-CN" altLang="en-US"/>
          </a:p>
        </p:txBody>
      </p:sp>
      <p:sp>
        <p:nvSpPr>
          <p:cNvPr id="34840" name="Text Box 64"/>
          <p:cNvSpPr txBox="1">
            <a:spLocks noChangeArrowheads="1"/>
          </p:cNvSpPr>
          <p:nvPr/>
        </p:nvSpPr>
        <p:spPr bwMode="auto">
          <a:xfrm>
            <a:off x="7089775" y="4144963"/>
            <a:ext cx="742950" cy="307975"/>
          </a:xfrm>
          <a:prstGeom prst="rect">
            <a:avLst/>
          </a:prstGeom>
          <a:noFill/>
          <a:ln w="9525">
            <a:noFill/>
            <a:miter lim="800000"/>
            <a:headEnd/>
            <a:tailEnd/>
          </a:ln>
        </p:spPr>
        <p:txBody>
          <a:bodyPr wrap="none">
            <a:spAutoFit/>
          </a:bodyPr>
          <a:lstStyle/>
          <a:p>
            <a:r>
              <a:rPr lang="zh-CN" altLang="en-US" sz="1400" b="1">
                <a:solidFill>
                  <a:schemeClr val="tx1"/>
                </a:solidFill>
                <a:latin typeface="Arial" pitchFamily="34" charset="0"/>
                <a:ea typeface="宋体" pitchFamily="2" charset="-122"/>
              </a:rPr>
              <a:t>工序</a:t>
            </a:r>
            <a:r>
              <a:rPr lang="en-US" altLang="zh-CN" sz="1400" b="1">
                <a:solidFill>
                  <a:schemeClr val="tx1"/>
                </a:solidFill>
                <a:latin typeface="Arial" pitchFamily="34" charset="0"/>
                <a:ea typeface="宋体" pitchFamily="2" charset="-122"/>
              </a:rPr>
              <a:t>30</a:t>
            </a:r>
          </a:p>
        </p:txBody>
      </p:sp>
      <p:sp>
        <p:nvSpPr>
          <p:cNvPr id="34836" name="Text Box 66"/>
          <p:cNvSpPr txBox="1">
            <a:spLocks noChangeArrowheads="1"/>
          </p:cNvSpPr>
          <p:nvPr/>
        </p:nvSpPr>
        <p:spPr bwMode="auto">
          <a:xfrm>
            <a:off x="6556375" y="3992563"/>
            <a:ext cx="742950" cy="307975"/>
          </a:xfrm>
          <a:prstGeom prst="rect">
            <a:avLst/>
          </a:prstGeom>
          <a:noFill/>
          <a:ln w="9525">
            <a:noFill/>
            <a:miter lim="800000"/>
            <a:headEnd/>
            <a:tailEnd/>
          </a:ln>
        </p:spPr>
        <p:txBody>
          <a:bodyPr wrap="none">
            <a:spAutoFit/>
          </a:bodyPr>
          <a:lstStyle/>
          <a:p>
            <a:r>
              <a:rPr lang="zh-CN" altLang="en-US" sz="1400" b="1">
                <a:solidFill>
                  <a:schemeClr val="tx1"/>
                </a:solidFill>
                <a:latin typeface="Arial" pitchFamily="34" charset="0"/>
                <a:ea typeface="宋体" pitchFamily="2" charset="-122"/>
              </a:rPr>
              <a:t>工序</a:t>
            </a:r>
            <a:r>
              <a:rPr lang="en-US" altLang="zh-CN" sz="1400" b="1">
                <a:solidFill>
                  <a:schemeClr val="tx1"/>
                </a:solidFill>
                <a:latin typeface="Arial" pitchFamily="34" charset="0"/>
                <a:ea typeface="宋体" pitchFamily="2" charset="-122"/>
              </a:rPr>
              <a:t>20</a:t>
            </a:r>
          </a:p>
        </p:txBody>
      </p:sp>
      <p:sp>
        <p:nvSpPr>
          <p:cNvPr id="34837" name="Line 67"/>
          <p:cNvSpPr>
            <a:spLocks noChangeShapeType="1"/>
          </p:cNvSpPr>
          <p:nvPr/>
        </p:nvSpPr>
        <p:spPr bwMode="auto">
          <a:xfrm flipH="1">
            <a:off x="5257800" y="3810000"/>
            <a:ext cx="2000250" cy="1238250"/>
          </a:xfrm>
          <a:prstGeom prst="line">
            <a:avLst/>
          </a:prstGeom>
          <a:noFill/>
          <a:ln w="9525">
            <a:solidFill>
              <a:schemeClr val="tx1"/>
            </a:solidFill>
            <a:round/>
            <a:headEnd/>
            <a:tailEnd/>
          </a:ln>
        </p:spPr>
        <p:txBody>
          <a:bodyPr wrap="none" anchor="ctr"/>
          <a:lstStyle/>
          <a:p>
            <a:endParaRPr lang="zh-CN" alt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870"/>
                                        </p:tgtEl>
                                        <p:attrNameLst>
                                          <p:attrName>style.visibility</p:attrName>
                                        </p:attrNameLst>
                                      </p:cBhvr>
                                      <p:to>
                                        <p:strVal val="visible"/>
                                      </p:to>
                                    </p:set>
                                    <p:animEffect transition="in" filter="wipe(down)">
                                      <p:cBhvr>
                                        <p:cTn id="7" dur="500"/>
                                        <p:tgtEl>
                                          <p:spTgt spid="348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865"/>
                                        </p:tgtEl>
                                        <p:attrNameLst>
                                          <p:attrName>style.visibility</p:attrName>
                                        </p:attrNameLst>
                                      </p:cBhvr>
                                      <p:to>
                                        <p:strVal val="visible"/>
                                      </p:to>
                                    </p:set>
                                    <p:animEffect transition="in" filter="wipe(down)">
                                      <p:cBhvr>
                                        <p:cTn id="10" dur="500"/>
                                        <p:tgtEl>
                                          <p:spTgt spid="3486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4860"/>
                                        </p:tgtEl>
                                        <p:attrNameLst>
                                          <p:attrName>style.visibility</p:attrName>
                                        </p:attrNameLst>
                                      </p:cBhvr>
                                      <p:to>
                                        <p:strVal val="visible"/>
                                      </p:to>
                                    </p:set>
                                    <p:animEffect transition="in" filter="wipe(down)">
                                      <p:cBhvr>
                                        <p:cTn id="13" dur="500"/>
                                        <p:tgtEl>
                                          <p:spTgt spid="34860"/>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487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486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486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4853"/>
                                        </p:tgtEl>
                                        <p:attrNameLst>
                                          <p:attrName>style.visibility</p:attrName>
                                        </p:attrNameLst>
                                      </p:cBhvr>
                                      <p:to>
                                        <p:strVal val="visible"/>
                                      </p:to>
                                    </p:set>
                                    <p:animEffect transition="in" filter="wipe(down)">
                                      <p:cBhvr>
                                        <p:cTn id="24" dur="500"/>
                                        <p:tgtEl>
                                          <p:spTgt spid="3485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4851"/>
                                        </p:tgtEl>
                                        <p:attrNameLst>
                                          <p:attrName>style.visibility</p:attrName>
                                        </p:attrNameLst>
                                      </p:cBhvr>
                                      <p:to>
                                        <p:strVal val="visible"/>
                                      </p:to>
                                    </p:set>
                                    <p:animEffect transition="in" filter="wipe(down)">
                                      <p:cBhvr>
                                        <p:cTn id="27" dur="500"/>
                                        <p:tgtEl>
                                          <p:spTgt spid="34851"/>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3485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485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484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483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483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484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484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483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484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4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70" grpId="0" animBg="1"/>
      <p:bldP spid="34871" grpId="0"/>
      <p:bldP spid="34865" grpId="0" animBg="1"/>
      <p:bldP spid="34866" grpId="0"/>
      <p:bldP spid="34860" grpId="0" animBg="1"/>
      <p:bldP spid="34861" grpId="0"/>
      <p:bldP spid="34853" grpId="0" animBg="1"/>
      <p:bldP spid="34854" grpId="0"/>
      <p:bldP spid="34851" grpId="0" animBg="1"/>
      <p:bldP spid="34852" grpId="0"/>
      <p:bldP spid="34845" grpId="0"/>
      <p:bldP spid="34846" grpId="0" animBg="1"/>
      <p:bldP spid="34843" grpId="0"/>
      <p:bldP spid="34844" grpId="0" animBg="1"/>
      <p:bldP spid="34839" grpId="0" animBg="1"/>
      <p:bldP spid="34840" grpId="0"/>
      <p:bldP spid="34836" grpId="0"/>
      <p:bldP spid="348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p:cNvSpPr>
            <a:spLocks noChangeArrowheads="1"/>
          </p:cNvSpPr>
          <p:nvPr/>
        </p:nvSpPr>
        <p:spPr bwMode="auto">
          <a:xfrm>
            <a:off x="539750" y="1052513"/>
            <a:ext cx="720725" cy="574675"/>
          </a:xfrm>
          <a:prstGeom prst="star5">
            <a:avLst/>
          </a:prstGeom>
          <a:solidFill>
            <a:srgbClr val="FF0000">
              <a:alpha val="27000"/>
            </a:srgbClr>
          </a:solidFill>
          <a:ln w="9525">
            <a:solidFill>
              <a:schemeClr val="tx1"/>
            </a:solidFill>
            <a:miter lim="800000"/>
            <a:headEnd/>
            <a:tailEnd/>
          </a:ln>
          <a:effectLst/>
        </p:spPr>
        <p:txBody>
          <a:bodyPr wrap="none" anchor="ctr"/>
          <a:lstStyle/>
          <a:p>
            <a:pPr>
              <a:defRPr/>
            </a:pPr>
            <a:endParaRPr lang="zh-CN" altLang="en-US">
              <a:latin typeface="Arial" charset="0"/>
            </a:endParaRPr>
          </a:p>
        </p:txBody>
      </p:sp>
      <p:sp>
        <p:nvSpPr>
          <p:cNvPr id="33795" name="Text Box 3"/>
          <p:cNvSpPr txBox="1">
            <a:spLocks noChangeArrowheads="1"/>
          </p:cNvSpPr>
          <p:nvPr/>
        </p:nvSpPr>
        <p:spPr bwMode="auto">
          <a:xfrm>
            <a:off x="762000" y="1371600"/>
            <a:ext cx="8001000" cy="4094163"/>
          </a:xfrm>
          <a:prstGeom prst="rect">
            <a:avLst/>
          </a:prstGeom>
          <a:noFill/>
          <a:ln w="9525">
            <a:noFill/>
            <a:miter lim="800000"/>
            <a:headEnd/>
            <a:tailEnd/>
          </a:ln>
          <a:effectLst/>
        </p:spPr>
        <p:txBody>
          <a:bodyPr>
            <a:spAutoFit/>
          </a:bodyPr>
          <a:lstStyle/>
          <a:p>
            <a:pPr>
              <a:lnSpc>
                <a:spcPct val="200000"/>
              </a:lnSpc>
              <a:defRPr/>
            </a:pPr>
            <a:r>
              <a:rPr lang="en-US" altLang="zh-CN" dirty="0">
                <a:latin typeface="Arial" charset="0"/>
              </a:rPr>
              <a:t>           </a:t>
            </a:r>
            <a:r>
              <a:rPr lang="en-US" altLang="zh-CN" sz="2600" dirty="0">
                <a:latin typeface="+mn-lt"/>
                <a:ea typeface="+mn-ea"/>
              </a:rPr>
              <a:t>MRP</a:t>
            </a:r>
            <a:r>
              <a:rPr lang="zh-CN" altLang="en-US" sz="2600" dirty="0">
                <a:latin typeface="+mn-lt"/>
                <a:ea typeface="+mn-ea"/>
              </a:rPr>
              <a:t>按反工艺顺序来确定零部件、毛坯直至原材料需要的数量和时间，并不是什么新思想，一般的管理人员都可以想得到。</a:t>
            </a:r>
          </a:p>
          <a:p>
            <a:pPr>
              <a:lnSpc>
                <a:spcPct val="200000"/>
              </a:lnSpc>
              <a:defRPr/>
            </a:pPr>
            <a:r>
              <a:rPr lang="zh-CN" altLang="en-US" sz="2600" dirty="0">
                <a:latin typeface="+mn-lt"/>
                <a:ea typeface="+mn-ea"/>
              </a:rPr>
              <a:t>       那么为什么</a:t>
            </a:r>
            <a:r>
              <a:rPr lang="en-US" altLang="zh-CN" sz="2600" dirty="0">
                <a:latin typeface="+mn-lt"/>
                <a:ea typeface="+mn-ea"/>
              </a:rPr>
              <a:t>MRP</a:t>
            </a:r>
            <a:r>
              <a:rPr lang="zh-CN" altLang="en-US" sz="2600" dirty="0">
                <a:latin typeface="+mn-lt"/>
                <a:ea typeface="+mn-ea"/>
              </a:rPr>
              <a:t>作为一种新的生产方式，只是近三四十年才发展起来呢？</a:t>
            </a:r>
          </a:p>
        </p:txBody>
      </p:sp>
      <p:sp>
        <p:nvSpPr>
          <p:cNvPr id="36868" name="Rectangle 4"/>
          <p:cNvSpPr>
            <a:spLocks noChangeArrowheads="1"/>
          </p:cNvSpPr>
          <p:nvPr/>
        </p:nvSpPr>
        <p:spPr bwMode="auto">
          <a:xfrm>
            <a:off x="5791200" y="6883400"/>
            <a:ext cx="4572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Tree>
    <p:extLst>
      <p:ext uri="{BB962C8B-B14F-4D97-AF65-F5344CB8AC3E}">
        <p14:creationId xmlns="" xmlns:p14="http://schemas.microsoft.com/office/powerpoint/2010/main" val="2677681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500034" y="1071546"/>
            <a:ext cx="8229600" cy="703263"/>
          </a:xfrm>
          <a:prstGeom prst="rect">
            <a:avLst/>
          </a:prstGeom>
          <a:noFill/>
          <a:ln w="9525">
            <a:noFill/>
            <a:miter lim="800000"/>
            <a:headEnd/>
            <a:tailEnd/>
          </a:ln>
          <a:effectLst/>
        </p:spPr>
        <p:txBody>
          <a:bodyPr/>
          <a:lstStyle/>
          <a:p>
            <a:pPr>
              <a:defRPr/>
            </a:pPr>
            <a:r>
              <a:rPr lang="zh-CN" altLang="en-US" sz="2600" b="1" dirty="0">
                <a:latin typeface="+mn-lt"/>
              </a:rPr>
              <a:t>三、闭环</a:t>
            </a:r>
            <a:r>
              <a:rPr lang="en-US" altLang="zh-CN" sz="2600" b="1" dirty="0">
                <a:latin typeface="+mn-lt"/>
              </a:rPr>
              <a:t>MRP</a:t>
            </a:r>
          </a:p>
        </p:txBody>
      </p:sp>
      <p:sp>
        <p:nvSpPr>
          <p:cNvPr id="51203" name="Text Box 3"/>
          <p:cNvSpPr txBox="1">
            <a:spLocks noChangeArrowheads="1"/>
          </p:cNvSpPr>
          <p:nvPr/>
        </p:nvSpPr>
        <p:spPr bwMode="auto">
          <a:xfrm>
            <a:off x="785786" y="1714488"/>
            <a:ext cx="7620000" cy="4594225"/>
          </a:xfrm>
          <a:prstGeom prst="rect">
            <a:avLst/>
          </a:prstGeom>
          <a:noFill/>
          <a:ln w="9525">
            <a:noFill/>
            <a:miter lim="800000"/>
            <a:headEnd/>
            <a:tailEnd/>
          </a:ln>
          <a:effectLst/>
        </p:spPr>
        <p:txBody>
          <a:bodyPr>
            <a:spAutoFit/>
          </a:bodyPr>
          <a:lstStyle/>
          <a:p>
            <a:pPr>
              <a:lnSpc>
                <a:spcPct val="225000"/>
              </a:lnSpc>
              <a:defRPr/>
            </a:pPr>
            <a:r>
              <a:rPr lang="en-US" altLang="zh-CN" dirty="0">
                <a:latin typeface="Arial" charset="0"/>
              </a:rPr>
              <a:t>        </a:t>
            </a:r>
            <a:r>
              <a:rPr lang="en-US" altLang="zh-CN" sz="2600" dirty="0">
                <a:latin typeface="+mn-lt"/>
                <a:ea typeface="+mn-ea"/>
              </a:rPr>
              <a:t>MRP</a:t>
            </a:r>
            <a:r>
              <a:rPr lang="zh-CN" altLang="en-US" sz="2600" dirty="0">
                <a:latin typeface="+mn-lt"/>
                <a:ea typeface="+mn-ea"/>
              </a:rPr>
              <a:t>可以将主生产计划变换成零部件投入出产计划和外购件、原材料的需求计划。它的进步之处在于在</a:t>
            </a:r>
            <a:r>
              <a:rPr lang="en-US" altLang="zh-CN" sz="2600" dirty="0">
                <a:latin typeface="+mn-lt"/>
                <a:ea typeface="+mn-ea"/>
              </a:rPr>
              <a:t>MRP</a:t>
            </a:r>
            <a:r>
              <a:rPr lang="zh-CN" altLang="en-US" sz="2600" dirty="0">
                <a:latin typeface="+mn-lt"/>
                <a:ea typeface="+mn-ea"/>
              </a:rPr>
              <a:t>的制定过程中，考虑了产品的结构信息和库存相关信息。但是仅仅知道各种物料的需求量和需求时间是远远不够的。</a:t>
            </a:r>
          </a:p>
        </p:txBody>
      </p:sp>
    </p:spTree>
    <p:extLst>
      <p:ext uri="{BB962C8B-B14F-4D97-AF65-F5344CB8AC3E}">
        <p14:creationId xmlns="" xmlns:p14="http://schemas.microsoft.com/office/powerpoint/2010/main" val="8338973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857224" y="1142984"/>
            <a:ext cx="7561262" cy="5296450"/>
          </a:xfrm>
          <a:prstGeom prst="rect">
            <a:avLst/>
          </a:prstGeom>
          <a:noFill/>
          <a:ln w="9525">
            <a:noFill/>
            <a:miter lim="800000"/>
            <a:headEnd/>
            <a:tailEnd/>
          </a:ln>
          <a:effectLst/>
        </p:spPr>
        <p:txBody>
          <a:bodyPr>
            <a:spAutoFit/>
          </a:bodyPr>
          <a:lstStyle/>
          <a:p>
            <a:pPr>
              <a:lnSpc>
                <a:spcPct val="140000"/>
              </a:lnSpc>
              <a:defRPr/>
            </a:pPr>
            <a:r>
              <a:rPr lang="en-US" altLang="zh-CN" sz="20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a:t>
            </a:r>
            <a:r>
              <a:rPr lang="en-US" altLang="zh-CN" sz="2400" dirty="0">
                <a:latin typeface="+mn-lt"/>
                <a:ea typeface="+mn-ea"/>
              </a:rPr>
              <a:t>1</a:t>
            </a:r>
            <a:r>
              <a:rPr lang="zh-CN" altLang="en-US" sz="2400" dirty="0">
                <a:latin typeface="+mn-lt"/>
                <a:ea typeface="+mn-ea"/>
              </a:rPr>
              <a:t>）实际的生产条件是变化的，如企业的制造工艺、生产设备及生产规模都是发展变化的；甚至受到社会环境的影响，如能源的供应、社会福利待遇的影响。基本</a:t>
            </a:r>
            <a:r>
              <a:rPr lang="en-US" altLang="zh-CN" sz="2400" dirty="0">
                <a:latin typeface="+mn-lt"/>
                <a:ea typeface="+mn-ea"/>
              </a:rPr>
              <a:t>MRP</a:t>
            </a:r>
            <a:r>
              <a:rPr lang="zh-CN" altLang="en-US" sz="2400" dirty="0">
                <a:latin typeface="+mn-lt"/>
                <a:ea typeface="+mn-ea"/>
              </a:rPr>
              <a:t>制定的采购计划可能受供货能力或运输能力的限制而无法保证物料的即使供应。</a:t>
            </a:r>
          </a:p>
          <a:p>
            <a:pPr>
              <a:lnSpc>
                <a:spcPct val="140000"/>
              </a:lnSpc>
              <a:defRPr/>
            </a:pPr>
            <a:r>
              <a:rPr lang="zh-CN" altLang="en-US" sz="2400" dirty="0">
                <a:latin typeface="+mn-lt"/>
                <a:ea typeface="+mn-ea"/>
              </a:rPr>
              <a:t>  （</a:t>
            </a:r>
            <a:r>
              <a:rPr lang="en-US" altLang="zh-CN" sz="2400" dirty="0">
                <a:latin typeface="+mn-lt"/>
                <a:ea typeface="+mn-ea"/>
              </a:rPr>
              <a:t>2</a:t>
            </a:r>
            <a:r>
              <a:rPr lang="zh-CN" altLang="en-US" sz="2400" dirty="0">
                <a:latin typeface="+mn-lt"/>
                <a:ea typeface="+mn-ea"/>
              </a:rPr>
              <a:t>）如果不具备足够的生产能力，计划将落空。考虑生产能力，从内部涉及车间层的管理，从外部涉及采购。</a:t>
            </a:r>
          </a:p>
          <a:p>
            <a:pPr>
              <a:lnSpc>
                <a:spcPct val="140000"/>
              </a:lnSpc>
              <a:defRPr/>
            </a:pPr>
            <a:r>
              <a:rPr lang="zh-CN" altLang="en-US" sz="2400" dirty="0">
                <a:latin typeface="+mn-lt"/>
                <a:ea typeface="+mn-ea"/>
              </a:rPr>
              <a:t>      利用</a:t>
            </a:r>
            <a:r>
              <a:rPr lang="en-US" altLang="zh-CN" sz="2400" dirty="0">
                <a:latin typeface="+mn-lt"/>
                <a:ea typeface="+mn-ea"/>
              </a:rPr>
              <a:t>MRP</a:t>
            </a:r>
            <a:r>
              <a:rPr lang="zh-CN" altLang="en-US" sz="2400" dirty="0">
                <a:latin typeface="+mn-lt"/>
                <a:ea typeface="+mn-ea"/>
              </a:rPr>
              <a:t>原理制定的生产计划与采购计划往往造成实际不可行。</a:t>
            </a:r>
          </a:p>
          <a:p>
            <a:pPr>
              <a:lnSpc>
                <a:spcPct val="180000"/>
              </a:lnSpc>
              <a:defRPr/>
            </a:pPr>
            <a:endParaRPr lang="en-US" altLang="zh-CN" sz="2400" b="1" dirty="0">
              <a:latin typeface="楷体_GB2312" pitchFamily="49" charset="-122"/>
              <a:ea typeface="楷体_GB2312" pitchFamily="49" charset="-122"/>
            </a:endParaRPr>
          </a:p>
        </p:txBody>
      </p:sp>
    </p:spTree>
    <p:extLst>
      <p:ext uri="{BB962C8B-B14F-4D97-AF65-F5344CB8AC3E}">
        <p14:creationId xmlns="" xmlns:p14="http://schemas.microsoft.com/office/powerpoint/2010/main" val="3826837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684213" y="1187450"/>
            <a:ext cx="7632700" cy="3994150"/>
          </a:xfrm>
          <a:prstGeom prst="rect">
            <a:avLst/>
          </a:prstGeom>
          <a:noFill/>
          <a:ln w="12700" algn="ctr">
            <a:noFill/>
            <a:miter lim="800000"/>
            <a:headEnd/>
            <a:tailEnd/>
          </a:ln>
          <a:effectLst/>
        </p:spPr>
        <p:txBody>
          <a:bodyPr>
            <a:spAutoFit/>
          </a:bodyPr>
          <a:lstStyle/>
          <a:p>
            <a:pPr>
              <a:lnSpc>
                <a:spcPct val="200000"/>
              </a:lnSpc>
              <a:defRPr/>
            </a:pPr>
            <a:r>
              <a:rPr lang="en-US" altLang="zh-CN" sz="2400" b="1" dirty="0">
                <a:latin typeface="Times New Roman" pitchFamily="18" charset="0"/>
                <a:ea typeface="楷体_GB2312" pitchFamily="49" charset="-122"/>
              </a:rPr>
              <a:t>      </a:t>
            </a:r>
            <a:r>
              <a:rPr lang="zh-CN" altLang="en-US" sz="2600" dirty="0">
                <a:latin typeface="+mn-lt"/>
                <a:ea typeface="+mn-ea"/>
              </a:rPr>
              <a:t>正是为了解决以上问题，</a:t>
            </a:r>
            <a:r>
              <a:rPr lang="en-US" altLang="zh-CN" sz="2600" dirty="0">
                <a:latin typeface="+mn-lt"/>
                <a:ea typeface="+mn-ea"/>
              </a:rPr>
              <a:t>MRP</a:t>
            </a:r>
            <a:r>
              <a:rPr lang="zh-CN" altLang="en-US" sz="2600" dirty="0">
                <a:latin typeface="+mn-lt"/>
                <a:ea typeface="+mn-ea"/>
              </a:rPr>
              <a:t>系统在八十年代初发展为闭环</a:t>
            </a:r>
            <a:r>
              <a:rPr lang="en-US" altLang="zh-CN" sz="2600" dirty="0">
                <a:latin typeface="+mn-lt"/>
                <a:ea typeface="+mn-ea"/>
              </a:rPr>
              <a:t>MRP</a:t>
            </a:r>
            <a:r>
              <a:rPr lang="zh-CN" altLang="en-US" sz="2600" dirty="0">
                <a:latin typeface="+mn-lt"/>
                <a:ea typeface="+mn-ea"/>
              </a:rPr>
              <a:t>系统。闭环</a:t>
            </a:r>
            <a:r>
              <a:rPr lang="en-US" altLang="zh-CN" sz="2600" dirty="0">
                <a:latin typeface="+mn-lt"/>
                <a:ea typeface="+mn-ea"/>
              </a:rPr>
              <a:t>MRP</a:t>
            </a:r>
            <a:r>
              <a:rPr lang="zh-CN" altLang="en-US" sz="2600" dirty="0">
                <a:latin typeface="+mn-lt"/>
                <a:ea typeface="+mn-ea"/>
              </a:rPr>
              <a:t>系统除了物料需求计划外，还将生产能力需求计划、车间作业计划和采购作业计划也全部纳入</a:t>
            </a:r>
            <a:r>
              <a:rPr lang="en-US" altLang="zh-CN" sz="2600" dirty="0">
                <a:latin typeface="+mn-lt"/>
                <a:ea typeface="+mn-ea"/>
              </a:rPr>
              <a:t>MRP</a:t>
            </a:r>
            <a:r>
              <a:rPr lang="zh-CN" altLang="en-US" sz="2600" dirty="0">
                <a:latin typeface="+mn-lt"/>
                <a:ea typeface="+mn-ea"/>
              </a:rPr>
              <a:t>，形成一个封闭的系统。</a:t>
            </a:r>
          </a:p>
        </p:txBody>
      </p:sp>
    </p:spTree>
    <p:extLst>
      <p:ext uri="{BB962C8B-B14F-4D97-AF65-F5344CB8AC3E}">
        <p14:creationId xmlns="" xmlns:p14="http://schemas.microsoft.com/office/powerpoint/2010/main" val="66585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4294967295"/>
          </p:nvPr>
        </p:nvSpPr>
        <p:spPr>
          <a:xfrm>
            <a:off x="0" y="533400"/>
            <a:ext cx="3352800" cy="3886200"/>
          </a:xfrm>
        </p:spPr>
        <p:txBody>
          <a:bodyPr/>
          <a:lstStyle/>
          <a:p>
            <a:pPr eaLnBrk="1" hangingPunct="1"/>
            <a:r>
              <a:rPr lang="zh-CN" altLang="en-US" sz="2800" b="1" dirty="0" smtClean="0">
                <a:solidFill>
                  <a:schemeClr val="bg1"/>
                </a:solidFill>
                <a:latin typeface="黑体" pitchFamily="49" charset="-122"/>
                <a:ea typeface="黑体" pitchFamily="49" charset="-122"/>
              </a:rPr>
              <a:t>闭环 </a:t>
            </a:r>
            <a:r>
              <a:rPr lang="en-US" altLang="zh-CN" sz="2800" b="1" dirty="0" smtClean="0">
                <a:solidFill>
                  <a:schemeClr val="bg1"/>
                </a:solidFill>
                <a:latin typeface="黑体" pitchFamily="49" charset="-122"/>
                <a:ea typeface="黑体" pitchFamily="49" charset="-122"/>
              </a:rPr>
              <a:t>MRP</a:t>
            </a:r>
          </a:p>
          <a:p>
            <a:pPr lvl="1" eaLnBrk="1" hangingPunct="1">
              <a:buFontTx/>
              <a:buNone/>
            </a:pPr>
            <a:r>
              <a:rPr lang="zh-CN" altLang="en-US" sz="2400" b="1" dirty="0" smtClean="0">
                <a:latin typeface="黑体" pitchFamily="49" charset="-122"/>
                <a:ea typeface="黑体" pitchFamily="49" charset="-122"/>
              </a:rPr>
              <a:t>主要特点就是把能力计划加进去</a:t>
            </a:r>
            <a:endParaRPr lang="en-US" altLang="zh-CN" sz="2400" b="1" dirty="0" smtClean="0">
              <a:latin typeface="黑体" pitchFamily="49" charset="-122"/>
              <a:ea typeface="黑体" pitchFamily="49" charset="-122"/>
            </a:endParaRPr>
          </a:p>
          <a:p>
            <a:pPr lvl="1" eaLnBrk="1" hangingPunct="1">
              <a:buFontTx/>
              <a:buNone/>
            </a:pPr>
            <a:r>
              <a:rPr lang="zh-CN" altLang="en-US" sz="2400" b="1" dirty="0" smtClean="0">
                <a:latin typeface="黑体" pitchFamily="49" charset="-122"/>
                <a:ea typeface="黑体" pitchFamily="49" charset="-122"/>
              </a:rPr>
              <a:t>能力计划：</a:t>
            </a:r>
            <a:endParaRPr lang="en-US" altLang="zh-CN" sz="2400" b="1" dirty="0" smtClean="0">
              <a:latin typeface="黑体" pitchFamily="49" charset="-122"/>
              <a:ea typeface="黑体" pitchFamily="49" charset="-122"/>
            </a:endParaRPr>
          </a:p>
          <a:p>
            <a:pPr lvl="2" eaLnBrk="1" hangingPunct="1"/>
            <a:r>
              <a:rPr lang="zh-CN" altLang="en-US" sz="2000" b="1" dirty="0" smtClean="0">
                <a:latin typeface="黑体" pitchFamily="49" charset="-122"/>
                <a:ea typeface="黑体" pitchFamily="49" charset="-122"/>
              </a:rPr>
              <a:t>在主生产计划之后：粗能力计划</a:t>
            </a:r>
            <a:endParaRPr lang="en-US" altLang="zh-CN" sz="2000" b="1" dirty="0" smtClean="0">
              <a:latin typeface="黑体" pitchFamily="49" charset="-122"/>
              <a:ea typeface="黑体" pitchFamily="49" charset="-122"/>
            </a:endParaRPr>
          </a:p>
          <a:p>
            <a:pPr lvl="2" eaLnBrk="1" hangingPunct="1"/>
            <a:r>
              <a:rPr lang="zh-CN" altLang="en-US" sz="2000" b="1" dirty="0" smtClean="0">
                <a:latin typeface="黑体" pitchFamily="49" charset="-122"/>
                <a:ea typeface="黑体" pitchFamily="49" charset="-122"/>
              </a:rPr>
              <a:t>物料需求计划之后：能力需求计划</a:t>
            </a:r>
          </a:p>
          <a:p>
            <a:pPr lvl="2" eaLnBrk="1" hangingPunct="1"/>
            <a:r>
              <a:rPr lang="zh-CN" altLang="en-US" sz="2000" b="1" dirty="0" smtClean="0">
                <a:latin typeface="黑体" pitchFamily="49" charset="-122"/>
                <a:ea typeface="黑体" pitchFamily="49" charset="-122"/>
              </a:rPr>
              <a:t>执行的情况下：对能力进行分析</a:t>
            </a:r>
          </a:p>
        </p:txBody>
      </p:sp>
      <p:sp>
        <p:nvSpPr>
          <p:cNvPr id="12291" name="Line 8"/>
          <p:cNvSpPr>
            <a:spLocks noChangeShapeType="1"/>
          </p:cNvSpPr>
          <p:nvPr/>
        </p:nvSpPr>
        <p:spPr bwMode="auto">
          <a:xfrm>
            <a:off x="5926138" y="508000"/>
            <a:ext cx="0" cy="84138"/>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292" name="Text Box 9"/>
          <p:cNvSpPr txBox="1">
            <a:spLocks noChangeArrowheads="1"/>
          </p:cNvSpPr>
          <p:nvPr/>
        </p:nvSpPr>
        <p:spPr bwMode="auto">
          <a:xfrm>
            <a:off x="5665788" y="0"/>
            <a:ext cx="644525" cy="641350"/>
          </a:xfrm>
          <a:prstGeom prst="rect">
            <a:avLst/>
          </a:prstGeom>
          <a:noFill/>
          <a:ln w="9525">
            <a:noFill/>
            <a:miter lim="800000"/>
            <a:headEnd/>
            <a:tailEnd/>
          </a:ln>
        </p:spPr>
        <p:txBody>
          <a:bodyPr wrap="none">
            <a:spAutoFit/>
          </a:bodyPr>
          <a:lstStyle/>
          <a:p>
            <a:pPr eaLnBrk="0" hangingPunct="0"/>
            <a:r>
              <a:rPr lang="zh-CN" altLang="en-US" sz="1800" b="1">
                <a:solidFill>
                  <a:schemeClr val="tx1"/>
                </a:solidFill>
                <a:latin typeface="Arial" pitchFamily="34" charset="0"/>
                <a:ea typeface="宋体" pitchFamily="2" charset="-122"/>
              </a:rPr>
              <a:t>潜在</a:t>
            </a:r>
          </a:p>
          <a:p>
            <a:pPr eaLnBrk="0" hangingPunct="0"/>
            <a:r>
              <a:rPr lang="zh-CN" altLang="en-US" sz="1800" b="1">
                <a:solidFill>
                  <a:schemeClr val="tx1"/>
                </a:solidFill>
                <a:latin typeface="Arial" pitchFamily="34" charset="0"/>
                <a:ea typeface="宋体" pitchFamily="2" charset="-122"/>
              </a:rPr>
              <a:t>客户</a:t>
            </a:r>
          </a:p>
        </p:txBody>
      </p:sp>
      <p:grpSp>
        <p:nvGrpSpPr>
          <p:cNvPr id="2" name="Group 10"/>
          <p:cNvGrpSpPr>
            <a:grpSpLocks/>
          </p:cNvGrpSpPr>
          <p:nvPr/>
        </p:nvGrpSpPr>
        <p:grpSpPr bwMode="auto">
          <a:xfrm>
            <a:off x="5029200" y="588963"/>
            <a:ext cx="1892300" cy="641350"/>
            <a:chOff x="1536" y="1204"/>
            <a:chExt cx="1192" cy="404"/>
          </a:xfrm>
        </p:grpSpPr>
        <p:sp>
          <p:nvSpPr>
            <p:cNvPr id="12365" name="Rectangle 11"/>
            <p:cNvSpPr>
              <a:spLocks noChangeArrowheads="1"/>
            </p:cNvSpPr>
            <p:nvPr/>
          </p:nvSpPr>
          <p:spPr bwMode="auto">
            <a:xfrm>
              <a:off x="1536" y="1204"/>
              <a:ext cx="1192" cy="384"/>
            </a:xfrm>
            <a:prstGeom prst="rect">
              <a:avLst/>
            </a:prstGeom>
            <a:solidFill>
              <a:schemeClr val="bg1"/>
            </a:solidFill>
            <a:ln w="12700">
              <a:solidFill>
                <a:schemeClr val="tx1"/>
              </a:solidFill>
              <a:miter lim="800000"/>
              <a:headEnd/>
              <a:tailEnd/>
            </a:ln>
          </p:spPr>
          <p:txBody>
            <a:bodyPr wrap="none" anchor="ctr"/>
            <a:lstStyle/>
            <a:p>
              <a:endParaRPr lang="zh-CN" altLang="en-US" sz="2000" b="1">
                <a:solidFill>
                  <a:schemeClr val="tx1"/>
                </a:solidFill>
                <a:latin typeface="Arial" pitchFamily="34" charset="0"/>
                <a:ea typeface="宋体" pitchFamily="2" charset="-122"/>
              </a:endParaRPr>
            </a:p>
          </p:txBody>
        </p:sp>
        <p:sp>
          <p:nvSpPr>
            <p:cNvPr id="12366" name="Rectangle 12"/>
            <p:cNvSpPr>
              <a:spLocks noChangeArrowheads="1"/>
            </p:cNvSpPr>
            <p:nvPr/>
          </p:nvSpPr>
          <p:spPr bwMode="auto">
            <a:xfrm>
              <a:off x="1674" y="1204"/>
              <a:ext cx="921" cy="404"/>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Arial" pitchFamily="34" charset="0"/>
                  <a:ea typeface="宋体" pitchFamily="2" charset="-122"/>
                </a:rPr>
                <a:t>主生产计划</a:t>
              </a:r>
            </a:p>
            <a:p>
              <a:pPr eaLnBrk="0" hangingPunct="0">
                <a:lnSpc>
                  <a:spcPct val="90000"/>
                </a:lnSpc>
              </a:pPr>
              <a:r>
                <a:rPr lang="zh-CN" altLang="en-US" sz="2000" b="1">
                  <a:solidFill>
                    <a:schemeClr val="tx1"/>
                  </a:solidFill>
                  <a:latin typeface="Arial" pitchFamily="34" charset="0"/>
                  <a:ea typeface="宋体" pitchFamily="2" charset="-122"/>
                </a:rPr>
                <a:t>    </a:t>
              </a:r>
              <a:r>
                <a:rPr lang="en-US" altLang="zh-CN" sz="2000" b="1">
                  <a:solidFill>
                    <a:schemeClr val="tx1"/>
                  </a:solidFill>
                  <a:latin typeface="Arial" pitchFamily="34" charset="0"/>
                  <a:ea typeface="宋体" pitchFamily="2" charset="-122"/>
                </a:rPr>
                <a:t>( MPS ) </a:t>
              </a:r>
            </a:p>
          </p:txBody>
        </p:sp>
      </p:grpSp>
      <p:grpSp>
        <p:nvGrpSpPr>
          <p:cNvPr id="3" name="Group 13"/>
          <p:cNvGrpSpPr>
            <a:grpSpLocks/>
          </p:cNvGrpSpPr>
          <p:nvPr/>
        </p:nvGrpSpPr>
        <p:grpSpPr bwMode="auto">
          <a:xfrm>
            <a:off x="5029200" y="2968625"/>
            <a:ext cx="1892300" cy="641350"/>
            <a:chOff x="1546" y="2703"/>
            <a:chExt cx="1192" cy="404"/>
          </a:xfrm>
        </p:grpSpPr>
        <p:sp>
          <p:nvSpPr>
            <p:cNvPr id="12363" name="Rectangle 14"/>
            <p:cNvSpPr>
              <a:spLocks noChangeArrowheads="1"/>
            </p:cNvSpPr>
            <p:nvPr/>
          </p:nvSpPr>
          <p:spPr bwMode="auto">
            <a:xfrm>
              <a:off x="1546" y="2703"/>
              <a:ext cx="1192" cy="380"/>
            </a:xfrm>
            <a:prstGeom prst="rect">
              <a:avLst/>
            </a:prstGeom>
            <a:solidFill>
              <a:schemeClr val="bg1"/>
            </a:solidFill>
            <a:ln w="12700">
              <a:solidFill>
                <a:schemeClr val="tx1"/>
              </a:solidFill>
              <a:miter lim="800000"/>
              <a:headEnd/>
              <a:tailEnd/>
            </a:ln>
          </p:spPr>
          <p:txBody>
            <a:bodyPr wrap="none" anchor="ctr"/>
            <a:lstStyle/>
            <a:p>
              <a:endParaRPr lang="zh-CN" altLang="en-US" sz="2000" b="1">
                <a:solidFill>
                  <a:schemeClr val="tx1"/>
                </a:solidFill>
                <a:latin typeface="Arial" pitchFamily="34" charset="0"/>
                <a:ea typeface="宋体" pitchFamily="2" charset="-122"/>
              </a:endParaRPr>
            </a:p>
          </p:txBody>
        </p:sp>
        <p:sp>
          <p:nvSpPr>
            <p:cNvPr id="12364" name="Rectangle 15"/>
            <p:cNvSpPr>
              <a:spLocks noChangeArrowheads="1"/>
            </p:cNvSpPr>
            <p:nvPr/>
          </p:nvSpPr>
          <p:spPr bwMode="auto">
            <a:xfrm>
              <a:off x="1604" y="2703"/>
              <a:ext cx="1082" cy="404"/>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Arial" pitchFamily="34" charset="0"/>
                  <a:ea typeface="宋体" pitchFamily="2" charset="-122"/>
                </a:rPr>
                <a:t>物料需求计划</a:t>
              </a:r>
            </a:p>
            <a:p>
              <a:pPr eaLnBrk="0" hangingPunct="0">
                <a:lnSpc>
                  <a:spcPct val="90000"/>
                </a:lnSpc>
              </a:pPr>
              <a:r>
                <a:rPr lang="zh-CN" altLang="en-US" sz="2000" b="1">
                  <a:solidFill>
                    <a:schemeClr val="tx1"/>
                  </a:solidFill>
                  <a:latin typeface="Arial" pitchFamily="34" charset="0"/>
                  <a:ea typeface="宋体" pitchFamily="2" charset="-122"/>
                </a:rPr>
                <a:t>      </a:t>
              </a:r>
              <a:r>
                <a:rPr lang="en-US" altLang="zh-CN" sz="2000" b="1">
                  <a:solidFill>
                    <a:schemeClr val="tx1"/>
                  </a:solidFill>
                  <a:latin typeface="Arial" pitchFamily="34" charset="0"/>
                  <a:ea typeface="宋体" pitchFamily="2" charset="-122"/>
                </a:rPr>
                <a:t>( MRP )</a:t>
              </a:r>
            </a:p>
          </p:txBody>
        </p:sp>
      </p:grpSp>
      <p:grpSp>
        <p:nvGrpSpPr>
          <p:cNvPr id="4" name="Group 16"/>
          <p:cNvGrpSpPr>
            <a:grpSpLocks/>
          </p:cNvGrpSpPr>
          <p:nvPr/>
        </p:nvGrpSpPr>
        <p:grpSpPr bwMode="auto">
          <a:xfrm>
            <a:off x="5029200" y="3783013"/>
            <a:ext cx="1892300" cy="641350"/>
            <a:chOff x="1541" y="3216"/>
            <a:chExt cx="1192" cy="404"/>
          </a:xfrm>
        </p:grpSpPr>
        <p:sp>
          <p:nvSpPr>
            <p:cNvPr id="12361" name="Rectangle 17"/>
            <p:cNvSpPr>
              <a:spLocks noChangeArrowheads="1"/>
            </p:cNvSpPr>
            <p:nvPr/>
          </p:nvSpPr>
          <p:spPr bwMode="auto">
            <a:xfrm>
              <a:off x="1541" y="3231"/>
              <a:ext cx="1192" cy="380"/>
            </a:xfrm>
            <a:prstGeom prst="rect">
              <a:avLst/>
            </a:prstGeom>
            <a:solidFill>
              <a:schemeClr val="bg1"/>
            </a:solidFill>
            <a:ln w="12700">
              <a:solidFill>
                <a:schemeClr val="tx1"/>
              </a:solidFill>
              <a:miter lim="800000"/>
              <a:headEnd/>
              <a:tailEnd/>
            </a:ln>
          </p:spPr>
          <p:txBody>
            <a:bodyPr wrap="none" anchor="ctr"/>
            <a:lstStyle/>
            <a:p>
              <a:endParaRPr lang="zh-CN" altLang="en-US" sz="2000" b="1">
                <a:solidFill>
                  <a:schemeClr val="tx1"/>
                </a:solidFill>
                <a:latin typeface="Arial" pitchFamily="34" charset="0"/>
                <a:ea typeface="宋体" pitchFamily="2" charset="-122"/>
              </a:endParaRPr>
            </a:p>
          </p:txBody>
        </p:sp>
        <p:sp>
          <p:nvSpPr>
            <p:cNvPr id="12362" name="Rectangle 18"/>
            <p:cNvSpPr>
              <a:spLocks noChangeArrowheads="1"/>
            </p:cNvSpPr>
            <p:nvPr/>
          </p:nvSpPr>
          <p:spPr bwMode="auto">
            <a:xfrm>
              <a:off x="1599" y="3216"/>
              <a:ext cx="1082" cy="404"/>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rgbClr val="C00000"/>
                  </a:solidFill>
                  <a:latin typeface="Arial" pitchFamily="34" charset="0"/>
                  <a:ea typeface="宋体" pitchFamily="2" charset="-122"/>
                </a:rPr>
                <a:t>能力需求计划</a:t>
              </a:r>
            </a:p>
            <a:p>
              <a:pPr eaLnBrk="0" hangingPunct="0">
                <a:lnSpc>
                  <a:spcPct val="90000"/>
                </a:lnSpc>
              </a:pPr>
              <a:r>
                <a:rPr lang="zh-CN" altLang="en-US" sz="2000" b="1">
                  <a:solidFill>
                    <a:srgbClr val="C00000"/>
                  </a:solidFill>
                  <a:latin typeface="Arial" pitchFamily="34" charset="0"/>
                  <a:ea typeface="宋体" pitchFamily="2" charset="-122"/>
                </a:rPr>
                <a:t>      </a:t>
              </a:r>
              <a:r>
                <a:rPr lang="en-US" altLang="zh-CN" sz="2000" b="1">
                  <a:solidFill>
                    <a:srgbClr val="C00000"/>
                  </a:solidFill>
                  <a:latin typeface="Arial" pitchFamily="34" charset="0"/>
                  <a:ea typeface="宋体" pitchFamily="2" charset="-122"/>
                </a:rPr>
                <a:t>( CRP )</a:t>
              </a:r>
            </a:p>
          </p:txBody>
        </p:sp>
      </p:grpSp>
      <p:grpSp>
        <p:nvGrpSpPr>
          <p:cNvPr id="5" name="Group 19"/>
          <p:cNvGrpSpPr>
            <a:grpSpLocks/>
          </p:cNvGrpSpPr>
          <p:nvPr/>
        </p:nvGrpSpPr>
        <p:grpSpPr bwMode="auto">
          <a:xfrm>
            <a:off x="4900613" y="5383213"/>
            <a:ext cx="2149475" cy="641350"/>
            <a:chOff x="1488" y="4224"/>
            <a:chExt cx="1354" cy="404"/>
          </a:xfrm>
        </p:grpSpPr>
        <p:sp>
          <p:nvSpPr>
            <p:cNvPr id="12359" name="Rectangle 20"/>
            <p:cNvSpPr>
              <a:spLocks noChangeArrowheads="1"/>
            </p:cNvSpPr>
            <p:nvPr/>
          </p:nvSpPr>
          <p:spPr bwMode="auto">
            <a:xfrm>
              <a:off x="1564" y="4228"/>
              <a:ext cx="1192" cy="380"/>
            </a:xfrm>
            <a:prstGeom prst="rect">
              <a:avLst/>
            </a:prstGeom>
            <a:solidFill>
              <a:schemeClr val="bg1"/>
            </a:solidFill>
            <a:ln w="12700">
              <a:solidFill>
                <a:schemeClr val="tx1"/>
              </a:solidFill>
              <a:miter lim="800000"/>
              <a:headEnd/>
              <a:tailEnd/>
            </a:ln>
          </p:spPr>
          <p:txBody>
            <a:bodyPr wrap="none" anchor="ctr"/>
            <a:lstStyle/>
            <a:p>
              <a:endParaRPr lang="zh-CN" altLang="en-US" sz="2000" b="1">
                <a:solidFill>
                  <a:schemeClr val="tx1"/>
                </a:solidFill>
                <a:latin typeface="Arial" pitchFamily="34" charset="0"/>
                <a:ea typeface="宋体" pitchFamily="2" charset="-122"/>
              </a:endParaRPr>
            </a:p>
          </p:txBody>
        </p:sp>
        <p:sp>
          <p:nvSpPr>
            <p:cNvPr id="12360" name="Rectangle 21"/>
            <p:cNvSpPr>
              <a:spLocks noChangeArrowheads="1"/>
            </p:cNvSpPr>
            <p:nvPr/>
          </p:nvSpPr>
          <p:spPr bwMode="auto">
            <a:xfrm>
              <a:off x="1488" y="4224"/>
              <a:ext cx="1354" cy="404"/>
            </a:xfrm>
            <a:prstGeom prst="rect">
              <a:avLst/>
            </a:prstGeom>
            <a:noFill/>
            <a:ln w="9525">
              <a:noFill/>
              <a:miter lim="800000"/>
              <a:headEnd/>
              <a:tailEnd/>
            </a:ln>
          </p:spPr>
          <p:txBody>
            <a:bodyPr lIns="92075" tIns="46038" rIns="92075" bIns="46038">
              <a:spAutoFit/>
            </a:bodyPr>
            <a:lstStyle/>
            <a:p>
              <a:pPr eaLnBrk="0" hangingPunct="0">
                <a:lnSpc>
                  <a:spcPct val="90000"/>
                </a:lnSpc>
              </a:pPr>
              <a:r>
                <a:rPr lang="en-US" altLang="zh-CN" sz="2000" b="1">
                  <a:solidFill>
                    <a:schemeClr val="tx1"/>
                  </a:solidFill>
                  <a:latin typeface="Arial" pitchFamily="34" charset="0"/>
                  <a:ea typeface="宋体" pitchFamily="2" charset="-122"/>
                </a:rPr>
                <a:t>   </a:t>
              </a:r>
              <a:r>
                <a:rPr lang="zh-CN" altLang="en-US" sz="2000" b="1">
                  <a:solidFill>
                    <a:schemeClr val="tx1"/>
                  </a:solidFill>
                  <a:latin typeface="Arial" pitchFamily="34" charset="0"/>
                  <a:ea typeface="宋体" pitchFamily="2" charset="-122"/>
                </a:rPr>
                <a:t>执行物料计划</a:t>
              </a:r>
            </a:p>
            <a:p>
              <a:pPr eaLnBrk="0" hangingPunct="0">
                <a:lnSpc>
                  <a:spcPct val="90000"/>
                </a:lnSpc>
              </a:pPr>
              <a:r>
                <a:rPr lang="zh-CN" altLang="en-US" sz="2000" b="1">
                  <a:solidFill>
                    <a:schemeClr val="tx1"/>
                  </a:solidFill>
                  <a:latin typeface="Arial" pitchFamily="34" charset="0"/>
                  <a:ea typeface="宋体" pitchFamily="2" charset="-122"/>
                </a:rPr>
                <a:t>     </a:t>
              </a:r>
              <a:r>
                <a:rPr lang="en-US" altLang="zh-CN" sz="2000" b="1">
                  <a:solidFill>
                    <a:schemeClr val="tx1"/>
                  </a:solidFill>
                  <a:latin typeface="Arial" pitchFamily="34" charset="0"/>
                  <a:ea typeface="宋体" pitchFamily="2" charset="-122"/>
                </a:rPr>
                <a:t>( </a:t>
              </a:r>
              <a:r>
                <a:rPr lang="zh-CN" altLang="en-US" sz="2000" b="1">
                  <a:solidFill>
                    <a:schemeClr val="tx1"/>
                  </a:solidFill>
                  <a:latin typeface="Arial" pitchFamily="34" charset="0"/>
                  <a:ea typeface="宋体" pitchFamily="2" charset="-122"/>
                </a:rPr>
                <a:t>加工、采购 </a:t>
              </a:r>
              <a:r>
                <a:rPr lang="en-US" altLang="zh-CN" sz="2000" b="1">
                  <a:solidFill>
                    <a:schemeClr val="tx1"/>
                  </a:solidFill>
                  <a:latin typeface="Arial" pitchFamily="34" charset="0"/>
                  <a:ea typeface="宋体" pitchFamily="2" charset="-122"/>
                </a:rPr>
                <a:t>)</a:t>
              </a:r>
            </a:p>
          </p:txBody>
        </p:sp>
      </p:grpSp>
      <p:grpSp>
        <p:nvGrpSpPr>
          <p:cNvPr id="6" name="Group 22"/>
          <p:cNvGrpSpPr>
            <a:grpSpLocks/>
          </p:cNvGrpSpPr>
          <p:nvPr/>
        </p:nvGrpSpPr>
        <p:grpSpPr bwMode="auto">
          <a:xfrm>
            <a:off x="5029200" y="6243638"/>
            <a:ext cx="1892300" cy="619125"/>
            <a:chOff x="1564" y="4766"/>
            <a:chExt cx="1192" cy="390"/>
          </a:xfrm>
        </p:grpSpPr>
        <p:sp>
          <p:nvSpPr>
            <p:cNvPr id="12357" name="Rectangle 23"/>
            <p:cNvSpPr>
              <a:spLocks noChangeArrowheads="1"/>
            </p:cNvSpPr>
            <p:nvPr/>
          </p:nvSpPr>
          <p:spPr bwMode="auto">
            <a:xfrm>
              <a:off x="1564" y="4769"/>
              <a:ext cx="1192" cy="373"/>
            </a:xfrm>
            <a:prstGeom prst="rect">
              <a:avLst/>
            </a:prstGeom>
            <a:solidFill>
              <a:schemeClr val="bg1"/>
            </a:solidFill>
            <a:ln w="12700">
              <a:solidFill>
                <a:schemeClr val="tx1"/>
              </a:solidFill>
              <a:miter lim="800000"/>
              <a:headEnd/>
              <a:tailEnd/>
            </a:ln>
          </p:spPr>
          <p:txBody>
            <a:bodyPr wrap="none" anchor="ctr"/>
            <a:lstStyle/>
            <a:p>
              <a:endParaRPr lang="zh-CN" altLang="en-US" sz="1800">
                <a:solidFill>
                  <a:schemeClr val="tx1"/>
                </a:solidFill>
                <a:latin typeface="Arial" pitchFamily="34" charset="0"/>
                <a:ea typeface="宋体" pitchFamily="2" charset="-122"/>
              </a:endParaRPr>
            </a:p>
          </p:txBody>
        </p:sp>
        <p:sp>
          <p:nvSpPr>
            <p:cNvPr id="12358" name="Rectangle 24"/>
            <p:cNvSpPr>
              <a:spLocks noChangeArrowheads="1"/>
            </p:cNvSpPr>
            <p:nvPr/>
          </p:nvSpPr>
          <p:spPr bwMode="auto">
            <a:xfrm>
              <a:off x="1602" y="4766"/>
              <a:ext cx="1133" cy="390"/>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1800">
                  <a:solidFill>
                    <a:schemeClr val="tx1"/>
                  </a:solidFill>
                  <a:latin typeface="Arial" pitchFamily="34" charset="0"/>
                  <a:ea typeface="宋体" pitchFamily="2" charset="-122"/>
                </a:rPr>
                <a:t> </a:t>
              </a:r>
              <a:r>
                <a:rPr lang="zh-CN" altLang="en-US" sz="2000" b="1">
                  <a:solidFill>
                    <a:srgbClr val="C00000"/>
                  </a:solidFill>
                  <a:latin typeface="Arial" pitchFamily="34" charset="0"/>
                  <a:ea typeface="宋体" pitchFamily="2" charset="-122"/>
                </a:rPr>
                <a:t>执行能力计划</a:t>
              </a:r>
              <a:endParaRPr lang="zh-CN" altLang="en-US" sz="1800" b="1">
                <a:solidFill>
                  <a:srgbClr val="C00000"/>
                </a:solidFill>
                <a:latin typeface="Arial" pitchFamily="34" charset="0"/>
                <a:ea typeface="宋体" pitchFamily="2" charset="-122"/>
              </a:endParaRPr>
            </a:p>
            <a:p>
              <a:pPr eaLnBrk="0" hangingPunct="0">
                <a:lnSpc>
                  <a:spcPct val="90000"/>
                </a:lnSpc>
              </a:pPr>
              <a:r>
                <a:rPr lang="en-US" altLang="zh-CN" sz="1800">
                  <a:solidFill>
                    <a:srgbClr val="C00000"/>
                  </a:solidFill>
                  <a:latin typeface="Arial" pitchFamily="34" charset="0"/>
                  <a:ea typeface="宋体" pitchFamily="2" charset="-122"/>
                </a:rPr>
                <a:t>(</a:t>
              </a:r>
              <a:r>
                <a:rPr lang="zh-CN" altLang="en-US" sz="1800">
                  <a:solidFill>
                    <a:srgbClr val="C00000"/>
                  </a:solidFill>
                  <a:latin typeface="Arial" pitchFamily="34" charset="0"/>
                  <a:ea typeface="宋体" pitchFamily="2" charset="-122"/>
                </a:rPr>
                <a:t>投入</a:t>
              </a:r>
              <a:r>
                <a:rPr lang="en-US" altLang="zh-CN" sz="1800">
                  <a:solidFill>
                    <a:srgbClr val="C00000"/>
                  </a:solidFill>
                  <a:latin typeface="Arial" pitchFamily="34" charset="0"/>
                  <a:ea typeface="宋体" pitchFamily="2" charset="-122"/>
                </a:rPr>
                <a:t>/</a:t>
              </a:r>
              <a:r>
                <a:rPr lang="zh-CN" altLang="en-US" sz="1800">
                  <a:solidFill>
                    <a:srgbClr val="C00000"/>
                  </a:solidFill>
                  <a:latin typeface="Arial" pitchFamily="34" charset="0"/>
                  <a:ea typeface="宋体" pitchFamily="2" charset="-122"/>
                </a:rPr>
                <a:t>产出控制</a:t>
              </a:r>
              <a:r>
                <a:rPr lang="en-US" altLang="zh-CN" sz="1800">
                  <a:solidFill>
                    <a:srgbClr val="C00000"/>
                  </a:solidFill>
                  <a:latin typeface="Arial" pitchFamily="34" charset="0"/>
                  <a:ea typeface="宋体" pitchFamily="2" charset="-122"/>
                </a:rPr>
                <a:t>)</a:t>
              </a:r>
            </a:p>
          </p:txBody>
        </p:sp>
      </p:grpSp>
      <p:sp>
        <p:nvSpPr>
          <p:cNvPr id="12298" name="Rectangle 25"/>
          <p:cNvSpPr>
            <a:spLocks noChangeArrowheads="1"/>
          </p:cNvSpPr>
          <p:nvPr/>
        </p:nvSpPr>
        <p:spPr bwMode="auto">
          <a:xfrm>
            <a:off x="3581400" y="2667000"/>
            <a:ext cx="1206500" cy="366713"/>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Arial" pitchFamily="34" charset="0"/>
                <a:ea typeface="黑体" pitchFamily="49" charset="-122"/>
              </a:rPr>
              <a:t>物料清单</a:t>
            </a:r>
          </a:p>
        </p:txBody>
      </p:sp>
      <p:sp>
        <p:nvSpPr>
          <p:cNvPr id="12299" name="Rectangle 26"/>
          <p:cNvSpPr>
            <a:spLocks noChangeArrowheads="1"/>
          </p:cNvSpPr>
          <p:nvPr/>
        </p:nvSpPr>
        <p:spPr bwMode="auto">
          <a:xfrm>
            <a:off x="7491413" y="3071813"/>
            <a:ext cx="1206500" cy="366712"/>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Arial" pitchFamily="34" charset="0"/>
                <a:ea typeface="宋体" pitchFamily="2" charset="-122"/>
              </a:rPr>
              <a:t>库存记录</a:t>
            </a:r>
          </a:p>
        </p:txBody>
      </p:sp>
      <p:sp>
        <p:nvSpPr>
          <p:cNvPr id="12300" name="Rectangle 27"/>
          <p:cNvSpPr>
            <a:spLocks noChangeArrowheads="1"/>
          </p:cNvSpPr>
          <p:nvPr/>
        </p:nvSpPr>
        <p:spPr bwMode="auto">
          <a:xfrm>
            <a:off x="7491413" y="3775075"/>
            <a:ext cx="1206500" cy="366713"/>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Arial" pitchFamily="34" charset="0"/>
                <a:ea typeface="宋体" pitchFamily="2" charset="-122"/>
              </a:rPr>
              <a:t>工作中心</a:t>
            </a:r>
          </a:p>
        </p:txBody>
      </p:sp>
      <p:sp>
        <p:nvSpPr>
          <p:cNvPr id="12301" name="Rectangle 28"/>
          <p:cNvSpPr>
            <a:spLocks noChangeArrowheads="1"/>
          </p:cNvSpPr>
          <p:nvPr/>
        </p:nvSpPr>
        <p:spPr bwMode="auto">
          <a:xfrm>
            <a:off x="3232150" y="3773488"/>
            <a:ext cx="1206500" cy="366712"/>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Arial" pitchFamily="34" charset="0"/>
                <a:ea typeface="宋体" pitchFamily="2" charset="-122"/>
              </a:rPr>
              <a:t>工艺路线</a:t>
            </a:r>
          </a:p>
        </p:txBody>
      </p:sp>
      <p:grpSp>
        <p:nvGrpSpPr>
          <p:cNvPr id="7" name="Group 29"/>
          <p:cNvGrpSpPr>
            <a:grpSpLocks/>
          </p:cNvGrpSpPr>
          <p:nvPr/>
        </p:nvGrpSpPr>
        <p:grpSpPr bwMode="auto">
          <a:xfrm>
            <a:off x="5029200" y="4621213"/>
            <a:ext cx="1892300" cy="450850"/>
            <a:chOff x="1564" y="3744"/>
            <a:chExt cx="1192" cy="284"/>
          </a:xfrm>
        </p:grpSpPr>
        <p:sp>
          <p:nvSpPr>
            <p:cNvPr id="12355" name="AutoShape 30"/>
            <p:cNvSpPr>
              <a:spLocks noChangeArrowheads="1"/>
            </p:cNvSpPr>
            <p:nvPr/>
          </p:nvSpPr>
          <p:spPr bwMode="auto">
            <a:xfrm>
              <a:off x="1564" y="3744"/>
              <a:ext cx="1192" cy="284"/>
            </a:xfrm>
            <a:prstGeom prst="diamond">
              <a:avLst/>
            </a:prstGeom>
            <a:solidFill>
              <a:schemeClr val="bg1"/>
            </a:solidFill>
            <a:ln w="12700">
              <a:solidFill>
                <a:schemeClr val="tx1"/>
              </a:solidFill>
              <a:miter lim="800000"/>
              <a:headEnd/>
              <a:tailEnd/>
            </a:ln>
          </p:spPr>
          <p:txBody>
            <a:bodyPr wrap="none" anchor="ctr"/>
            <a:lstStyle/>
            <a:p>
              <a:endParaRPr lang="zh-CN" altLang="en-US" sz="2000" b="1">
                <a:solidFill>
                  <a:schemeClr val="tx1"/>
                </a:solidFill>
                <a:latin typeface="Arial" pitchFamily="34" charset="0"/>
                <a:ea typeface="宋体" pitchFamily="2" charset="-122"/>
              </a:endParaRPr>
            </a:p>
          </p:txBody>
        </p:sp>
        <p:sp>
          <p:nvSpPr>
            <p:cNvPr id="12356" name="Rectangle 31"/>
            <p:cNvSpPr>
              <a:spLocks noChangeArrowheads="1"/>
            </p:cNvSpPr>
            <p:nvPr/>
          </p:nvSpPr>
          <p:spPr bwMode="auto">
            <a:xfrm>
              <a:off x="1920" y="3792"/>
              <a:ext cx="599" cy="231"/>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Arial" pitchFamily="34" charset="0"/>
                  <a:ea typeface="宋体" pitchFamily="2" charset="-122"/>
                </a:rPr>
                <a:t>可行？</a:t>
              </a:r>
            </a:p>
          </p:txBody>
        </p:sp>
      </p:grpSp>
      <p:sp>
        <p:nvSpPr>
          <p:cNvPr id="12303" name="Line 32"/>
          <p:cNvSpPr>
            <a:spLocks noChangeShapeType="1"/>
          </p:cNvSpPr>
          <p:nvPr/>
        </p:nvSpPr>
        <p:spPr bwMode="auto">
          <a:xfrm>
            <a:off x="5975350" y="2716213"/>
            <a:ext cx="0" cy="2286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04" name="Line 33"/>
          <p:cNvSpPr>
            <a:spLocks noChangeShapeType="1"/>
          </p:cNvSpPr>
          <p:nvPr/>
        </p:nvSpPr>
        <p:spPr bwMode="auto">
          <a:xfrm>
            <a:off x="5975350" y="4416425"/>
            <a:ext cx="0" cy="2286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05" name="Line 34"/>
          <p:cNvSpPr>
            <a:spLocks noChangeShapeType="1"/>
          </p:cNvSpPr>
          <p:nvPr/>
        </p:nvSpPr>
        <p:spPr bwMode="auto">
          <a:xfrm>
            <a:off x="5975350" y="5078413"/>
            <a:ext cx="0" cy="3048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06" name="Line 35"/>
          <p:cNvSpPr>
            <a:spLocks noChangeShapeType="1"/>
          </p:cNvSpPr>
          <p:nvPr/>
        </p:nvSpPr>
        <p:spPr bwMode="auto">
          <a:xfrm>
            <a:off x="5975350" y="6015038"/>
            <a:ext cx="0" cy="2286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07" name="Line 36"/>
          <p:cNvSpPr>
            <a:spLocks noChangeShapeType="1"/>
          </p:cNvSpPr>
          <p:nvPr/>
        </p:nvSpPr>
        <p:spPr bwMode="auto">
          <a:xfrm>
            <a:off x="6894513" y="3389313"/>
            <a:ext cx="314325" cy="0"/>
          </a:xfrm>
          <a:prstGeom prst="line">
            <a:avLst/>
          </a:prstGeom>
          <a:noFill/>
          <a:ln w="12700">
            <a:solidFill>
              <a:schemeClr val="tx1"/>
            </a:solidFill>
            <a:round/>
            <a:headEnd type="stealth" w="med" len="lg"/>
            <a:tailEnd type="none" w="sm" len="sm"/>
          </a:ln>
        </p:spPr>
        <p:txBody>
          <a:bodyPr wrap="none" anchor="ctr"/>
          <a:lstStyle/>
          <a:p>
            <a:endParaRPr lang="zh-CN" altLang="en-US"/>
          </a:p>
        </p:txBody>
      </p:sp>
      <p:sp>
        <p:nvSpPr>
          <p:cNvPr id="12308" name="Line 37"/>
          <p:cNvSpPr>
            <a:spLocks noChangeShapeType="1"/>
          </p:cNvSpPr>
          <p:nvPr/>
        </p:nvSpPr>
        <p:spPr bwMode="auto">
          <a:xfrm>
            <a:off x="7229475" y="3402013"/>
            <a:ext cx="0" cy="22860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2309" name="Line 38"/>
          <p:cNvSpPr>
            <a:spLocks noChangeShapeType="1"/>
          </p:cNvSpPr>
          <p:nvPr/>
        </p:nvSpPr>
        <p:spPr bwMode="auto">
          <a:xfrm>
            <a:off x="6926263" y="5659438"/>
            <a:ext cx="314325"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2310" name="Line 39"/>
          <p:cNvSpPr>
            <a:spLocks noChangeShapeType="1"/>
          </p:cNvSpPr>
          <p:nvPr/>
        </p:nvSpPr>
        <p:spPr bwMode="auto">
          <a:xfrm>
            <a:off x="6907213" y="4227513"/>
            <a:ext cx="212725" cy="12700"/>
          </a:xfrm>
          <a:prstGeom prst="line">
            <a:avLst/>
          </a:prstGeom>
          <a:noFill/>
          <a:ln w="12700">
            <a:solidFill>
              <a:schemeClr val="tx1"/>
            </a:solidFill>
            <a:round/>
            <a:headEnd type="stealth" w="med" len="lg"/>
            <a:tailEnd type="none" w="sm" len="sm"/>
          </a:ln>
        </p:spPr>
        <p:txBody>
          <a:bodyPr wrap="none" anchor="ctr"/>
          <a:lstStyle/>
          <a:p>
            <a:endParaRPr lang="zh-CN" altLang="en-US"/>
          </a:p>
        </p:txBody>
      </p:sp>
      <p:sp>
        <p:nvSpPr>
          <p:cNvPr id="12311" name="Line 40"/>
          <p:cNvSpPr>
            <a:spLocks noChangeShapeType="1"/>
          </p:cNvSpPr>
          <p:nvPr/>
        </p:nvSpPr>
        <p:spPr bwMode="auto">
          <a:xfrm>
            <a:off x="7124700" y="4225925"/>
            <a:ext cx="0" cy="233045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2312" name="Line 41"/>
          <p:cNvSpPr>
            <a:spLocks noChangeShapeType="1"/>
          </p:cNvSpPr>
          <p:nvPr/>
        </p:nvSpPr>
        <p:spPr bwMode="auto">
          <a:xfrm>
            <a:off x="6926263" y="6556375"/>
            <a:ext cx="19050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2313" name="Line 42"/>
          <p:cNvSpPr>
            <a:spLocks noChangeShapeType="1"/>
          </p:cNvSpPr>
          <p:nvPr/>
        </p:nvSpPr>
        <p:spPr bwMode="auto">
          <a:xfrm>
            <a:off x="4799013" y="3402013"/>
            <a:ext cx="222250" cy="254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14" name="Line 43"/>
          <p:cNvSpPr>
            <a:spLocks noChangeShapeType="1"/>
          </p:cNvSpPr>
          <p:nvPr/>
        </p:nvSpPr>
        <p:spPr bwMode="auto">
          <a:xfrm>
            <a:off x="4789488" y="3402013"/>
            <a:ext cx="0" cy="144780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2315" name="Line 44"/>
          <p:cNvSpPr>
            <a:spLocks noChangeShapeType="1"/>
          </p:cNvSpPr>
          <p:nvPr/>
        </p:nvSpPr>
        <p:spPr bwMode="auto">
          <a:xfrm flipV="1">
            <a:off x="4799013" y="4214813"/>
            <a:ext cx="211137" cy="254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16" name="Line 45"/>
          <p:cNvSpPr>
            <a:spLocks noChangeShapeType="1"/>
          </p:cNvSpPr>
          <p:nvPr/>
        </p:nvSpPr>
        <p:spPr bwMode="auto">
          <a:xfrm>
            <a:off x="4802188" y="4849813"/>
            <a:ext cx="227012"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2317" name="Line 46"/>
          <p:cNvSpPr>
            <a:spLocks noChangeShapeType="1"/>
          </p:cNvSpPr>
          <p:nvPr/>
        </p:nvSpPr>
        <p:spPr bwMode="auto">
          <a:xfrm>
            <a:off x="6864350" y="788988"/>
            <a:ext cx="317500" cy="0"/>
          </a:xfrm>
          <a:prstGeom prst="line">
            <a:avLst/>
          </a:prstGeom>
          <a:noFill/>
          <a:ln w="12700">
            <a:solidFill>
              <a:schemeClr val="tx1"/>
            </a:solidFill>
            <a:round/>
            <a:headEnd type="stealth" w="med" len="lg"/>
            <a:tailEnd type="none" w="sm" len="sm"/>
          </a:ln>
        </p:spPr>
        <p:txBody>
          <a:bodyPr wrap="none" anchor="ctr"/>
          <a:lstStyle/>
          <a:p>
            <a:endParaRPr lang="zh-CN" altLang="en-US"/>
          </a:p>
        </p:txBody>
      </p:sp>
      <p:sp>
        <p:nvSpPr>
          <p:cNvPr id="12318" name="Line 47"/>
          <p:cNvSpPr>
            <a:spLocks noChangeShapeType="1"/>
          </p:cNvSpPr>
          <p:nvPr/>
        </p:nvSpPr>
        <p:spPr bwMode="auto">
          <a:xfrm>
            <a:off x="7229475" y="771525"/>
            <a:ext cx="0" cy="2295525"/>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2319" name="Line 48"/>
          <p:cNvSpPr>
            <a:spLocks noChangeShapeType="1"/>
          </p:cNvSpPr>
          <p:nvPr/>
        </p:nvSpPr>
        <p:spPr bwMode="auto">
          <a:xfrm>
            <a:off x="6918325" y="3048000"/>
            <a:ext cx="271463" cy="0"/>
          </a:xfrm>
          <a:prstGeom prst="line">
            <a:avLst/>
          </a:prstGeom>
          <a:noFill/>
          <a:ln w="12700">
            <a:solidFill>
              <a:schemeClr val="tx1"/>
            </a:solidFill>
            <a:round/>
            <a:headEnd type="triangle" w="med" len="med"/>
            <a:tailEnd type="none" w="sm" len="sm"/>
          </a:ln>
        </p:spPr>
        <p:txBody>
          <a:bodyPr wrap="none" anchor="ctr"/>
          <a:lstStyle/>
          <a:p>
            <a:endParaRPr lang="zh-CN" altLang="en-US"/>
          </a:p>
        </p:txBody>
      </p:sp>
      <p:sp>
        <p:nvSpPr>
          <p:cNvPr id="12320" name="Line 49"/>
          <p:cNvSpPr>
            <a:spLocks noChangeShapeType="1"/>
          </p:cNvSpPr>
          <p:nvPr/>
        </p:nvSpPr>
        <p:spPr bwMode="auto">
          <a:xfrm>
            <a:off x="4419600" y="3048000"/>
            <a:ext cx="609600"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21" name="Line 50"/>
          <p:cNvSpPr>
            <a:spLocks noChangeShapeType="1"/>
          </p:cNvSpPr>
          <p:nvPr/>
        </p:nvSpPr>
        <p:spPr bwMode="auto">
          <a:xfrm>
            <a:off x="4367213" y="3943350"/>
            <a:ext cx="596900"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22" name="Line 51"/>
          <p:cNvSpPr>
            <a:spLocks noChangeShapeType="1"/>
          </p:cNvSpPr>
          <p:nvPr/>
        </p:nvSpPr>
        <p:spPr bwMode="auto">
          <a:xfrm>
            <a:off x="6961188" y="3252788"/>
            <a:ext cx="609600" cy="0"/>
          </a:xfrm>
          <a:prstGeom prst="line">
            <a:avLst/>
          </a:prstGeom>
          <a:noFill/>
          <a:ln w="12700">
            <a:solidFill>
              <a:schemeClr val="tx1"/>
            </a:solidFill>
            <a:round/>
            <a:headEnd type="stealth" w="med" len="lg"/>
            <a:tailEnd type="none" w="sm" len="sm"/>
          </a:ln>
        </p:spPr>
        <p:txBody>
          <a:bodyPr wrap="none" anchor="ctr"/>
          <a:lstStyle/>
          <a:p>
            <a:endParaRPr lang="zh-CN" altLang="en-US"/>
          </a:p>
        </p:txBody>
      </p:sp>
      <p:sp>
        <p:nvSpPr>
          <p:cNvPr id="12323" name="Line 52"/>
          <p:cNvSpPr>
            <a:spLocks noChangeShapeType="1"/>
          </p:cNvSpPr>
          <p:nvPr/>
        </p:nvSpPr>
        <p:spPr bwMode="auto">
          <a:xfrm>
            <a:off x="6927850" y="3944938"/>
            <a:ext cx="609600" cy="0"/>
          </a:xfrm>
          <a:prstGeom prst="line">
            <a:avLst/>
          </a:prstGeom>
          <a:noFill/>
          <a:ln w="12700">
            <a:solidFill>
              <a:schemeClr val="tx1"/>
            </a:solidFill>
            <a:round/>
            <a:headEnd type="stealth" w="med" len="lg"/>
            <a:tailEnd type="none" w="sm" len="sm"/>
          </a:ln>
        </p:spPr>
        <p:txBody>
          <a:bodyPr wrap="none" anchor="ctr"/>
          <a:lstStyle/>
          <a:p>
            <a:endParaRPr lang="zh-CN" altLang="en-US"/>
          </a:p>
        </p:txBody>
      </p:sp>
      <p:grpSp>
        <p:nvGrpSpPr>
          <p:cNvPr id="8" name="Group 53"/>
          <p:cNvGrpSpPr>
            <a:grpSpLocks/>
          </p:cNvGrpSpPr>
          <p:nvPr/>
        </p:nvGrpSpPr>
        <p:grpSpPr bwMode="auto">
          <a:xfrm>
            <a:off x="4910138" y="44450"/>
            <a:ext cx="835025" cy="536575"/>
            <a:chOff x="3093" y="0"/>
            <a:chExt cx="526" cy="338"/>
          </a:xfrm>
        </p:grpSpPr>
        <p:sp>
          <p:nvSpPr>
            <p:cNvPr id="12353" name="Rectangle 54"/>
            <p:cNvSpPr>
              <a:spLocks noChangeArrowheads="1"/>
            </p:cNvSpPr>
            <p:nvPr/>
          </p:nvSpPr>
          <p:spPr bwMode="auto">
            <a:xfrm>
              <a:off x="3093" y="0"/>
              <a:ext cx="526" cy="231"/>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Arial" pitchFamily="34" charset="0"/>
                  <a:ea typeface="宋体" pitchFamily="2" charset="-122"/>
                </a:rPr>
                <a:t>预  测</a:t>
              </a:r>
            </a:p>
          </p:txBody>
        </p:sp>
        <p:sp>
          <p:nvSpPr>
            <p:cNvPr id="12354" name="Line 55"/>
            <p:cNvSpPr>
              <a:spLocks noChangeShapeType="1"/>
            </p:cNvSpPr>
            <p:nvPr/>
          </p:nvSpPr>
          <p:spPr bwMode="auto">
            <a:xfrm>
              <a:off x="3343" y="194"/>
              <a:ext cx="0" cy="144"/>
            </a:xfrm>
            <a:prstGeom prst="line">
              <a:avLst/>
            </a:prstGeom>
            <a:noFill/>
            <a:ln w="12700">
              <a:solidFill>
                <a:schemeClr val="tx1"/>
              </a:solidFill>
              <a:round/>
              <a:headEnd type="none" w="sm" len="sm"/>
              <a:tailEnd type="stealth" w="med" len="lg"/>
            </a:ln>
          </p:spPr>
          <p:txBody>
            <a:bodyPr wrap="none" anchor="ctr"/>
            <a:lstStyle/>
            <a:p>
              <a:endParaRPr lang="zh-CN" altLang="en-US"/>
            </a:p>
          </p:txBody>
        </p:sp>
      </p:grpSp>
      <p:grpSp>
        <p:nvGrpSpPr>
          <p:cNvPr id="9" name="Group 56"/>
          <p:cNvGrpSpPr>
            <a:grpSpLocks/>
          </p:cNvGrpSpPr>
          <p:nvPr/>
        </p:nvGrpSpPr>
        <p:grpSpPr bwMode="auto">
          <a:xfrm>
            <a:off x="6248400" y="44450"/>
            <a:ext cx="771525" cy="536575"/>
            <a:chOff x="3936" y="28"/>
            <a:chExt cx="486" cy="338"/>
          </a:xfrm>
        </p:grpSpPr>
        <p:sp>
          <p:nvSpPr>
            <p:cNvPr id="12351" name="Rectangle 57"/>
            <p:cNvSpPr>
              <a:spLocks noChangeArrowheads="1"/>
            </p:cNvSpPr>
            <p:nvPr/>
          </p:nvSpPr>
          <p:spPr bwMode="auto">
            <a:xfrm>
              <a:off x="3936" y="28"/>
              <a:ext cx="486" cy="214"/>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800" b="1">
                  <a:solidFill>
                    <a:schemeClr val="tx1"/>
                  </a:solidFill>
                  <a:latin typeface="Arial" pitchFamily="34" charset="0"/>
                  <a:ea typeface="宋体" pitchFamily="2" charset="-122"/>
                </a:rPr>
                <a:t>合  同</a:t>
              </a:r>
            </a:p>
          </p:txBody>
        </p:sp>
        <p:sp>
          <p:nvSpPr>
            <p:cNvPr id="12352" name="Line 58"/>
            <p:cNvSpPr>
              <a:spLocks noChangeShapeType="1"/>
            </p:cNvSpPr>
            <p:nvPr/>
          </p:nvSpPr>
          <p:spPr bwMode="auto">
            <a:xfrm>
              <a:off x="4176" y="222"/>
              <a:ext cx="0" cy="144"/>
            </a:xfrm>
            <a:prstGeom prst="line">
              <a:avLst/>
            </a:prstGeom>
            <a:noFill/>
            <a:ln w="12700">
              <a:solidFill>
                <a:schemeClr val="tx1"/>
              </a:solidFill>
              <a:round/>
              <a:headEnd type="none" w="sm" len="sm"/>
              <a:tailEnd type="stealth" w="med" len="lg"/>
            </a:ln>
          </p:spPr>
          <p:txBody>
            <a:bodyPr wrap="none" anchor="ctr"/>
            <a:lstStyle/>
            <a:p>
              <a:endParaRPr lang="zh-CN" altLang="en-US"/>
            </a:p>
          </p:txBody>
        </p:sp>
      </p:grpSp>
      <p:grpSp>
        <p:nvGrpSpPr>
          <p:cNvPr id="10" name="Group 59"/>
          <p:cNvGrpSpPr>
            <a:grpSpLocks/>
          </p:cNvGrpSpPr>
          <p:nvPr/>
        </p:nvGrpSpPr>
        <p:grpSpPr bwMode="auto">
          <a:xfrm>
            <a:off x="5029200" y="2259013"/>
            <a:ext cx="1892300" cy="450850"/>
            <a:chOff x="1564" y="3744"/>
            <a:chExt cx="1192" cy="284"/>
          </a:xfrm>
        </p:grpSpPr>
        <p:sp>
          <p:nvSpPr>
            <p:cNvPr id="12349" name="AutoShape 60"/>
            <p:cNvSpPr>
              <a:spLocks noChangeArrowheads="1"/>
            </p:cNvSpPr>
            <p:nvPr/>
          </p:nvSpPr>
          <p:spPr bwMode="auto">
            <a:xfrm>
              <a:off x="1564" y="3744"/>
              <a:ext cx="1192" cy="284"/>
            </a:xfrm>
            <a:prstGeom prst="diamond">
              <a:avLst/>
            </a:prstGeom>
            <a:solidFill>
              <a:schemeClr val="bg1"/>
            </a:solidFill>
            <a:ln w="12700">
              <a:solidFill>
                <a:schemeClr val="tx1"/>
              </a:solidFill>
              <a:miter lim="800000"/>
              <a:headEnd/>
              <a:tailEnd/>
            </a:ln>
          </p:spPr>
          <p:txBody>
            <a:bodyPr wrap="none" anchor="ctr"/>
            <a:lstStyle/>
            <a:p>
              <a:endParaRPr lang="zh-CN" altLang="en-US" sz="2000" b="1">
                <a:solidFill>
                  <a:schemeClr val="tx1"/>
                </a:solidFill>
                <a:latin typeface="Arial" pitchFamily="34" charset="0"/>
                <a:ea typeface="宋体" pitchFamily="2" charset="-122"/>
              </a:endParaRPr>
            </a:p>
          </p:txBody>
        </p:sp>
        <p:sp>
          <p:nvSpPr>
            <p:cNvPr id="12350" name="Rectangle 61"/>
            <p:cNvSpPr>
              <a:spLocks noChangeArrowheads="1"/>
            </p:cNvSpPr>
            <p:nvPr/>
          </p:nvSpPr>
          <p:spPr bwMode="auto">
            <a:xfrm>
              <a:off x="1920" y="3792"/>
              <a:ext cx="599" cy="231"/>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chemeClr val="tx1"/>
                  </a:solidFill>
                  <a:latin typeface="Arial" pitchFamily="34" charset="0"/>
                  <a:ea typeface="宋体" pitchFamily="2" charset="-122"/>
                </a:rPr>
                <a:t>可行？</a:t>
              </a:r>
            </a:p>
          </p:txBody>
        </p:sp>
      </p:grpSp>
      <p:grpSp>
        <p:nvGrpSpPr>
          <p:cNvPr id="11" name="Group 62"/>
          <p:cNvGrpSpPr>
            <a:grpSpLocks/>
          </p:cNvGrpSpPr>
          <p:nvPr/>
        </p:nvGrpSpPr>
        <p:grpSpPr bwMode="auto">
          <a:xfrm>
            <a:off x="5029200" y="1411288"/>
            <a:ext cx="1892300" cy="641350"/>
            <a:chOff x="1537" y="1722"/>
            <a:chExt cx="1192" cy="404"/>
          </a:xfrm>
        </p:grpSpPr>
        <p:sp>
          <p:nvSpPr>
            <p:cNvPr id="12347" name="Rectangle 63"/>
            <p:cNvSpPr>
              <a:spLocks noChangeArrowheads="1"/>
            </p:cNvSpPr>
            <p:nvPr/>
          </p:nvSpPr>
          <p:spPr bwMode="auto">
            <a:xfrm>
              <a:off x="1537" y="1737"/>
              <a:ext cx="1192" cy="380"/>
            </a:xfrm>
            <a:prstGeom prst="rect">
              <a:avLst/>
            </a:prstGeom>
            <a:solidFill>
              <a:schemeClr val="bg1"/>
            </a:solidFill>
            <a:ln w="12700">
              <a:solidFill>
                <a:schemeClr val="tx1"/>
              </a:solidFill>
              <a:miter lim="800000"/>
              <a:headEnd/>
              <a:tailEnd/>
            </a:ln>
          </p:spPr>
          <p:txBody>
            <a:bodyPr wrap="none" anchor="ctr"/>
            <a:lstStyle/>
            <a:p>
              <a:endParaRPr lang="zh-CN" altLang="en-US" sz="2000" b="1">
                <a:solidFill>
                  <a:schemeClr val="tx1"/>
                </a:solidFill>
                <a:latin typeface="Arial" pitchFamily="34" charset="0"/>
                <a:ea typeface="宋体" pitchFamily="2" charset="-122"/>
              </a:endParaRPr>
            </a:p>
          </p:txBody>
        </p:sp>
        <p:sp>
          <p:nvSpPr>
            <p:cNvPr id="12348" name="Rectangle 64"/>
            <p:cNvSpPr>
              <a:spLocks noChangeArrowheads="1"/>
            </p:cNvSpPr>
            <p:nvPr/>
          </p:nvSpPr>
          <p:spPr bwMode="auto">
            <a:xfrm>
              <a:off x="1675" y="1722"/>
              <a:ext cx="921" cy="404"/>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a:solidFill>
                    <a:srgbClr val="C00000"/>
                  </a:solidFill>
                  <a:latin typeface="Arial" pitchFamily="34" charset="0"/>
                  <a:ea typeface="宋体" pitchFamily="2" charset="-122"/>
                </a:rPr>
                <a:t>粗能力计划</a:t>
              </a:r>
            </a:p>
            <a:p>
              <a:pPr eaLnBrk="0" hangingPunct="0">
                <a:lnSpc>
                  <a:spcPct val="90000"/>
                </a:lnSpc>
              </a:pPr>
              <a:r>
                <a:rPr lang="zh-CN" altLang="en-US" sz="2000" b="1">
                  <a:solidFill>
                    <a:srgbClr val="C00000"/>
                  </a:solidFill>
                  <a:latin typeface="Arial" pitchFamily="34" charset="0"/>
                  <a:ea typeface="宋体" pitchFamily="2" charset="-122"/>
                </a:rPr>
                <a:t>   </a:t>
              </a:r>
              <a:r>
                <a:rPr lang="en-US" altLang="zh-CN" sz="2000" b="1">
                  <a:solidFill>
                    <a:srgbClr val="C00000"/>
                  </a:solidFill>
                  <a:latin typeface="Arial" pitchFamily="34" charset="0"/>
                  <a:ea typeface="宋体" pitchFamily="2" charset="-122"/>
                </a:rPr>
                <a:t>( RCCP )</a:t>
              </a:r>
            </a:p>
          </p:txBody>
        </p:sp>
      </p:grpSp>
      <p:sp>
        <p:nvSpPr>
          <p:cNvPr id="12328" name="Line 65"/>
          <p:cNvSpPr>
            <a:spLocks noChangeShapeType="1"/>
          </p:cNvSpPr>
          <p:nvPr/>
        </p:nvSpPr>
        <p:spPr bwMode="auto">
          <a:xfrm>
            <a:off x="5975350" y="2032000"/>
            <a:ext cx="0" cy="2286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29" name="Line 66"/>
          <p:cNvSpPr>
            <a:spLocks noChangeShapeType="1"/>
          </p:cNvSpPr>
          <p:nvPr/>
        </p:nvSpPr>
        <p:spPr bwMode="auto">
          <a:xfrm>
            <a:off x="5975350" y="1246188"/>
            <a:ext cx="0" cy="22860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30" name="Line 67"/>
          <p:cNvSpPr>
            <a:spLocks noChangeShapeType="1"/>
          </p:cNvSpPr>
          <p:nvPr/>
        </p:nvSpPr>
        <p:spPr bwMode="auto">
          <a:xfrm>
            <a:off x="6880225" y="2489200"/>
            <a:ext cx="174625" cy="0"/>
          </a:xfrm>
          <a:prstGeom prst="line">
            <a:avLst/>
          </a:prstGeom>
          <a:noFill/>
          <a:ln w="12700">
            <a:solidFill>
              <a:schemeClr val="tx1"/>
            </a:solidFill>
            <a:round/>
            <a:headEnd type="none" w="sm" len="sm"/>
            <a:tailEnd type="none" w="med" len="lg"/>
          </a:ln>
        </p:spPr>
        <p:txBody>
          <a:bodyPr wrap="none" anchor="ctr"/>
          <a:lstStyle/>
          <a:p>
            <a:endParaRPr lang="zh-CN" altLang="en-US"/>
          </a:p>
        </p:txBody>
      </p:sp>
      <p:sp>
        <p:nvSpPr>
          <p:cNvPr id="12331" name="Line 68"/>
          <p:cNvSpPr>
            <a:spLocks noChangeShapeType="1"/>
          </p:cNvSpPr>
          <p:nvPr/>
        </p:nvSpPr>
        <p:spPr bwMode="auto">
          <a:xfrm flipH="1">
            <a:off x="6867525" y="1016000"/>
            <a:ext cx="174625"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32" name="Line 69"/>
          <p:cNvSpPr>
            <a:spLocks noChangeShapeType="1"/>
          </p:cNvSpPr>
          <p:nvPr/>
        </p:nvSpPr>
        <p:spPr bwMode="auto">
          <a:xfrm>
            <a:off x="7085013" y="1014413"/>
            <a:ext cx="0" cy="1485900"/>
          </a:xfrm>
          <a:prstGeom prst="line">
            <a:avLst/>
          </a:prstGeom>
          <a:noFill/>
          <a:ln w="12700">
            <a:solidFill>
              <a:schemeClr val="tx1"/>
            </a:solidFill>
            <a:round/>
            <a:headEnd type="none" w="sm" len="sm"/>
            <a:tailEnd type="none" w="med" len="lg"/>
          </a:ln>
        </p:spPr>
        <p:txBody>
          <a:bodyPr wrap="none" anchor="ctr"/>
          <a:lstStyle/>
          <a:p>
            <a:endParaRPr lang="zh-CN" altLang="en-US"/>
          </a:p>
        </p:txBody>
      </p:sp>
      <p:sp>
        <p:nvSpPr>
          <p:cNvPr id="12333" name="Line 70"/>
          <p:cNvSpPr>
            <a:spLocks noChangeShapeType="1"/>
          </p:cNvSpPr>
          <p:nvPr/>
        </p:nvSpPr>
        <p:spPr bwMode="auto">
          <a:xfrm>
            <a:off x="5975350" y="3567113"/>
            <a:ext cx="0" cy="241300"/>
          </a:xfrm>
          <a:prstGeom prst="line">
            <a:avLst/>
          </a:prstGeom>
          <a:noFill/>
          <a:ln w="12700">
            <a:solidFill>
              <a:schemeClr val="tx1"/>
            </a:solidFill>
            <a:round/>
            <a:headEnd type="none" w="sm" len="sm"/>
            <a:tailEnd type="stealth" w="med" len="lg"/>
          </a:ln>
        </p:spPr>
        <p:txBody>
          <a:bodyPr wrap="none" anchor="ctr"/>
          <a:lstStyle/>
          <a:p>
            <a:endParaRPr lang="zh-CN" altLang="en-US"/>
          </a:p>
        </p:txBody>
      </p:sp>
      <p:grpSp>
        <p:nvGrpSpPr>
          <p:cNvPr id="12" name="Group 71"/>
          <p:cNvGrpSpPr>
            <a:grpSpLocks/>
          </p:cNvGrpSpPr>
          <p:nvPr/>
        </p:nvGrpSpPr>
        <p:grpSpPr bwMode="auto">
          <a:xfrm>
            <a:off x="7631113" y="4716463"/>
            <a:ext cx="1062037" cy="671512"/>
            <a:chOff x="3216" y="3988"/>
            <a:chExt cx="669" cy="423"/>
          </a:xfrm>
        </p:grpSpPr>
        <p:sp>
          <p:nvSpPr>
            <p:cNvPr id="12343" name="Line 72"/>
            <p:cNvSpPr>
              <a:spLocks noChangeShapeType="1"/>
            </p:cNvSpPr>
            <p:nvPr/>
          </p:nvSpPr>
          <p:spPr bwMode="auto">
            <a:xfrm>
              <a:off x="3216" y="4176"/>
              <a:ext cx="568" cy="0"/>
            </a:xfrm>
            <a:prstGeom prst="line">
              <a:avLst/>
            </a:prstGeom>
            <a:noFill/>
            <a:ln w="12700">
              <a:solidFill>
                <a:schemeClr val="tx1"/>
              </a:solidFill>
              <a:round/>
              <a:headEnd type="none" w="sm" len="sm"/>
              <a:tailEnd type="none" w="med" len="lg"/>
            </a:ln>
          </p:spPr>
          <p:txBody>
            <a:bodyPr wrap="none" anchor="ctr"/>
            <a:lstStyle/>
            <a:p>
              <a:endParaRPr lang="zh-CN" altLang="en-US"/>
            </a:p>
          </p:txBody>
        </p:sp>
        <p:sp>
          <p:nvSpPr>
            <p:cNvPr id="12344" name="Line 73"/>
            <p:cNvSpPr>
              <a:spLocks noChangeShapeType="1"/>
            </p:cNvSpPr>
            <p:nvPr/>
          </p:nvSpPr>
          <p:spPr bwMode="auto">
            <a:xfrm>
              <a:off x="3216" y="4000"/>
              <a:ext cx="0" cy="328"/>
            </a:xfrm>
            <a:prstGeom prst="line">
              <a:avLst/>
            </a:prstGeom>
            <a:noFill/>
            <a:ln w="12700">
              <a:solidFill>
                <a:schemeClr val="tx1"/>
              </a:solidFill>
              <a:round/>
              <a:headEnd type="triangle" w="med" len="med"/>
              <a:tailEnd type="triangle" w="med" len="med"/>
            </a:ln>
          </p:spPr>
          <p:txBody>
            <a:bodyPr wrap="none" anchor="ctr"/>
            <a:lstStyle/>
            <a:p>
              <a:endParaRPr lang="zh-CN" altLang="en-US"/>
            </a:p>
          </p:txBody>
        </p:sp>
        <p:sp>
          <p:nvSpPr>
            <p:cNvPr id="12345" name="Text Box 74"/>
            <p:cNvSpPr txBox="1">
              <a:spLocks noChangeArrowheads="1"/>
            </p:cNvSpPr>
            <p:nvPr/>
          </p:nvSpPr>
          <p:spPr bwMode="auto">
            <a:xfrm>
              <a:off x="3286" y="4180"/>
              <a:ext cx="599" cy="231"/>
            </a:xfrm>
            <a:prstGeom prst="rect">
              <a:avLst/>
            </a:prstGeom>
            <a:noFill/>
            <a:ln w="12700">
              <a:noFill/>
              <a:miter lim="800000"/>
              <a:headEnd type="none" w="sm" len="sm"/>
              <a:tailEnd type="none" w="med" len="lg"/>
            </a:ln>
          </p:spPr>
          <p:txBody>
            <a:bodyPr wrap="none">
              <a:spAutoFit/>
            </a:bodyPr>
            <a:lstStyle/>
            <a:p>
              <a:pPr eaLnBrk="0" hangingPunct="0">
                <a:lnSpc>
                  <a:spcPct val="90000"/>
                </a:lnSpc>
              </a:pPr>
              <a:r>
                <a:rPr lang="zh-CN" altLang="en-US" sz="2000" b="1">
                  <a:solidFill>
                    <a:schemeClr val="tx1"/>
                  </a:solidFill>
                  <a:latin typeface="Arial" pitchFamily="34" charset="0"/>
                  <a:ea typeface="宋体" pitchFamily="2" charset="-122"/>
                </a:rPr>
                <a:t>执行层</a:t>
              </a:r>
            </a:p>
          </p:txBody>
        </p:sp>
        <p:sp>
          <p:nvSpPr>
            <p:cNvPr id="12346" name="Text Box 75"/>
            <p:cNvSpPr txBox="1">
              <a:spLocks noChangeArrowheads="1"/>
            </p:cNvSpPr>
            <p:nvPr/>
          </p:nvSpPr>
          <p:spPr bwMode="auto">
            <a:xfrm>
              <a:off x="3286" y="3988"/>
              <a:ext cx="599" cy="231"/>
            </a:xfrm>
            <a:prstGeom prst="rect">
              <a:avLst/>
            </a:prstGeom>
            <a:noFill/>
            <a:ln w="12700">
              <a:noFill/>
              <a:miter lim="800000"/>
              <a:headEnd type="none" w="sm" len="sm"/>
              <a:tailEnd type="none" w="med" len="lg"/>
            </a:ln>
          </p:spPr>
          <p:txBody>
            <a:bodyPr wrap="none">
              <a:spAutoFit/>
            </a:bodyPr>
            <a:lstStyle/>
            <a:p>
              <a:pPr eaLnBrk="0" hangingPunct="0">
                <a:lnSpc>
                  <a:spcPct val="90000"/>
                </a:lnSpc>
              </a:pPr>
              <a:r>
                <a:rPr lang="zh-CN" altLang="en-US" sz="2000" b="1">
                  <a:solidFill>
                    <a:schemeClr val="tx1"/>
                  </a:solidFill>
                  <a:latin typeface="Arial" pitchFamily="34" charset="0"/>
                  <a:ea typeface="宋体" pitchFamily="2" charset="-122"/>
                </a:rPr>
                <a:t>计划层</a:t>
              </a:r>
            </a:p>
          </p:txBody>
        </p:sp>
      </p:grpSp>
      <p:sp>
        <p:nvSpPr>
          <p:cNvPr id="12335" name="Line 76"/>
          <p:cNvSpPr>
            <a:spLocks noChangeShapeType="1"/>
          </p:cNvSpPr>
          <p:nvPr/>
        </p:nvSpPr>
        <p:spPr bwMode="auto">
          <a:xfrm>
            <a:off x="6934200" y="1752600"/>
            <a:ext cx="609600" cy="0"/>
          </a:xfrm>
          <a:prstGeom prst="line">
            <a:avLst/>
          </a:prstGeom>
          <a:noFill/>
          <a:ln w="12700">
            <a:solidFill>
              <a:schemeClr val="tx1"/>
            </a:solidFill>
            <a:round/>
            <a:headEnd type="stealth" w="med" len="lg"/>
            <a:tailEnd type="none" w="sm" len="sm"/>
          </a:ln>
        </p:spPr>
        <p:txBody>
          <a:bodyPr wrap="none" anchor="ctr"/>
          <a:lstStyle/>
          <a:p>
            <a:endParaRPr lang="zh-CN" altLang="en-US"/>
          </a:p>
        </p:txBody>
      </p:sp>
      <p:sp>
        <p:nvSpPr>
          <p:cNvPr id="12336" name="Line 77"/>
          <p:cNvSpPr>
            <a:spLocks noChangeShapeType="1"/>
          </p:cNvSpPr>
          <p:nvPr/>
        </p:nvSpPr>
        <p:spPr bwMode="auto">
          <a:xfrm>
            <a:off x="4419600" y="1752600"/>
            <a:ext cx="609600"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12337" name="Text Box 78"/>
          <p:cNvSpPr txBox="1">
            <a:spLocks noChangeArrowheads="1"/>
          </p:cNvSpPr>
          <p:nvPr/>
        </p:nvSpPr>
        <p:spPr bwMode="auto">
          <a:xfrm>
            <a:off x="7473950" y="1562100"/>
            <a:ext cx="1974850" cy="701675"/>
          </a:xfrm>
          <a:prstGeom prst="rect">
            <a:avLst/>
          </a:prstGeom>
          <a:noFill/>
          <a:ln w="9525">
            <a:noFill/>
            <a:miter lim="800000"/>
            <a:headEnd/>
            <a:tailEnd/>
          </a:ln>
        </p:spPr>
        <p:txBody>
          <a:bodyPr wrap="none">
            <a:spAutoFit/>
          </a:bodyPr>
          <a:lstStyle/>
          <a:p>
            <a:r>
              <a:rPr lang="zh-CN" altLang="en-US" sz="2000" b="1">
                <a:solidFill>
                  <a:schemeClr val="tx1"/>
                </a:solidFill>
                <a:latin typeface="黑体" pitchFamily="49" charset="-122"/>
                <a:ea typeface="黑体" pitchFamily="49" charset="-122"/>
              </a:rPr>
              <a:t>关键工作中心</a:t>
            </a:r>
          </a:p>
          <a:p>
            <a:r>
              <a:rPr lang="zh-CN" altLang="en-US" sz="2000" b="1">
                <a:solidFill>
                  <a:schemeClr val="tx1"/>
                </a:solidFill>
                <a:latin typeface="黑体" pitchFamily="49" charset="-122"/>
                <a:ea typeface="黑体" pitchFamily="49" charset="-122"/>
              </a:rPr>
              <a:t>  （瓶颈工序）</a:t>
            </a:r>
          </a:p>
        </p:txBody>
      </p:sp>
      <p:sp>
        <p:nvSpPr>
          <p:cNvPr id="12338" name="Text Box 79"/>
          <p:cNvSpPr txBox="1">
            <a:spLocks noChangeArrowheads="1"/>
          </p:cNvSpPr>
          <p:nvPr/>
        </p:nvSpPr>
        <p:spPr bwMode="auto">
          <a:xfrm>
            <a:off x="3232150" y="1562100"/>
            <a:ext cx="1206500" cy="396875"/>
          </a:xfrm>
          <a:prstGeom prst="rect">
            <a:avLst/>
          </a:prstGeom>
          <a:noFill/>
          <a:ln w="9525">
            <a:noFill/>
            <a:miter lim="800000"/>
            <a:headEnd/>
            <a:tailEnd/>
          </a:ln>
        </p:spPr>
        <p:txBody>
          <a:bodyPr wrap="none">
            <a:spAutoFit/>
          </a:bodyPr>
          <a:lstStyle/>
          <a:p>
            <a:r>
              <a:rPr lang="zh-CN" altLang="en-US" sz="2000" b="1">
                <a:solidFill>
                  <a:schemeClr val="tx1"/>
                </a:solidFill>
                <a:latin typeface="Arial" pitchFamily="34" charset="0"/>
                <a:ea typeface="宋体" pitchFamily="2" charset="-122"/>
              </a:rPr>
              <a:t>资源清单</a:t>
            </a:r>
          </a:p>
        </p:txBody>
      </p:sp>
      <p:sp>
        <p:nvSpPr>
          <p:cNvPr id="12339" name="Rectangle 84"/>
          <p:cNvSpPr>
            <a:spLocks noChangeArrowheads="1"/>
          </p:cNvSpPr>
          <p:nvPr/>
        </p:nvSpPr>
        <p:spPr bwMode="auto">
          <a:xfrm>
            <a:off x="7540625" y="628650"/>
            <a:ext cx="1206500" cy="366713"/>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2000" b="1" dirty="0">
                <a:solidFill>
                  <a:schemeClr val="bg1"/>
                </a:solidFill>
                <a:latin typeface="Arial" pitchFamily="34" charset="0"/>
                <a:ea typeface="宋体" pitchFamily="2" charset="-122"/>
              </a:rPr>
              <a:t>库存记录</a:t>
            </a:r>
          </a:p>
        </p:txBody>
      </p:sp>
      <p:sp>
        <p:nvSpPr>
          <p:cNvPr id="12340" name="Line 85"/>
          <p:cNvSpPr>
            <a:spLocks noChangeShapeType="1"/>
          </p:cNvSpPr>
          <p:nvPr/>
        </p:nvSpPr>
        <p:spPr bwMode="auto">
          <a:xfrm>
            <a:off x="4419600" y="781050"/>
            <a:ext cx="6096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341" name="Text Box 86"/>
          <p:cNvSpPr txBox="1">
            <a:spLocks noChangeArrowheads="1"/>
          </p:cNvSpPr>
          <p:nvPr/>
        </p:nvSpPr>
        <p:spPr bwMode="auto">
          <a:xfrm>
            <a:off x="3276600" y="628650"/>
            <a:ext cx="1104900" cy="366713"/>
          </a:xfrm>
          <a:prstGeom prst="rect">
            <a:avLst/>
          </a:prstGeom>
          <a:noFill/>
          <a:ln w="9525">
            <a:noFill/>
            <a:miter lim="800000"/>
            <a:headEnd/>
            <a:tailEnd/>
          </a:ln>
        </p:spPr>
        <p:txBody>
          <a:bodyPr wrap="none">
            <a:spAutoFit/>
          </a:bodyPr>
          <a:lstStyle/>
          <a:p>
            <a:r>
              <a:rPr lang="zh-CN" altLang="en-US" sz="1800" b="1" dirty="0">
                <a:solidFill>
                  <a:schemeClr val="bg1"/>
                </a:solidFill>
                <a:latin typeface="Arial" pitchFamily="34" charset="0"/>
                <a:ea typeface="黑体" pitchFamily="49" charset="-122"/>
              </a:rPr>
              <a:t>产品配置</a:t>
            </a:r>
          </a:p>
        </p:txBody>
      </p:sp>
      <p:sp>
        <p:nvSpPr>
          <p:cNvPr id="12342" name="Line 87"/>
          <p:cNvSpPr>
            <a:spLocks noChangeShapeType="1"/>
          </p:cNvSpPr>
          <p:nvPr/>
        </p:nvSpPr>
        <p:spPr bwMode="auto">
          <a:xfrm flipH="1">
            <a:off x="6858000" y="781050"/>
            <a:ext cx="609600" cy="0"/>
          </a:xfrm>
          <a:prstGeom prst="line">
            <a:avLst/>
          </a:prstGeom>
          <a:noFill/>
          <a:ln w="9525">
            <a:solidFill>
              <a:schemeClr val="tx1"/>
            </a:solidFill>
            <a:round/>
            <a:headEnd/>
            <a:tailEnd type="triangle" w="med" len="med"/>
          </a:ln>
        </p:spPr>
        <p:txBody>
          <a:bodyPr wrap="none" anchor="ct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762000" y="1334889"/>
            <a:ext cx="2535238" cy="492125"/>
          </a:xfrm>
          <a:prstGeom prst="rect">
            <a:avLst/>
          </a:prstGeom>
          <a:noFill/>
          <a:ln w="9525">
            <a:noFill/>
            <a:miter lim="800000"/>
            <a:headEnd/>
            <a:tailEnd/>
          </a:ln>
          <a:effectLst/>
        </p:spPr>
        <p:txBody>
          <a:bodyPr wrap="none">
            <a:spAutoFit/>
          </a:bodyPr>
          <a:lstStyle/>
          <a:p>
            <a:pPr>
              <a:defRPr/>
            </a:pPr>
            <a:r>
              <a:rPr lang="zh-CN" altLang="en-US" sz="2600" dirty="0">
                <a:latin typeface="+mn-lt"/>
                <a:ea typeface="+mn-ea"/>
              </a:rPr>
              <a:t>闭环</a:t>
            </a:r>
            <a:r>
              <a:rPr lang="en-US" altLang="zh-CN" sz="2600" dirty="0">
                <a:latin typeface="+mn-lt"/>
                <a:ea typeface="+mn-ea"/>
              </a:rPr>
              <a:t>MRP</a:t>
            </a:r>
            <a:r>
              <a:rPr lang="zh-CN" altLang="en-US" sz="2600" dirty="0">
                <a:latin typeface="+mn-lt"/>
                <a:ea typeface="+mn-ea"/>
              </a:rPr>
              <a:t>的含义</a:t>
            </a:r>
          </a:p>
        </p:txBody>
      </p:sp>
      <p:sp>
        <p:nvSpPr>
          <p:cNvPr id="56323" name="Text Box 3"/>
          <p:cNvSpPr txBox="1">
            <a:spLocks noChangeArrowheads="1"/>
          </p:cNvSpPr>
          <p:nvPr/>
        </p:nvSpPr>
        <p:spPr bwMode="auto">
          <a:xfrm>
            <a:off x="735013" y="2158802"/>
            <a:ext cx="7292975" cy="1846262"/>
          </a:xfrm>
          <a:prstGeom prst="rect">
            <a:avLst/>
          </a:prstGeom>
          <a:noFill/>
          <a:ln w="9525">
            <a:noFill/>
            <a:miter lim="800000"/>
            <a:headEnd/>
            <a:tailEnd/>
          </a:ln>
          <a:effectLst/>
        </p:spPr>
        <p:txBody>
          <a:bodyPr>
            <a:spAutoFit/>
          </a:bodyPr>
          <a:lstStyle/>
          <a:p>
            <a:pPr>
              <a:lnSpc>
                <a:spcPct val="150000"/>
              </a:lnSpc>
              <a:defRPr/>
            </a:pPr>
            <a:r>
              <a:rPr lang="en-US" altLang="zh-CN" sz="2600" dirty="0">
                <a:latin typeface="+mn-lt"/>
                <a:ea typeface="+mn-ea"/>
              </a:rPr>
              <a:t>1</a:t>
            </a:r>
            <a:r>
              <a:rPr lang="zh-CN" altLang="en-US" sz="2600" dirty="0">
                <a:latin typeface="+mn-lt"/>
                <a:ea typeface="+mn-ea"/>
              </a:rPr>
              <a:t>、它不仅单纯考虑物料需求计划，还将与之相关的能力需求、车间生产作业计划和采购等方面的因素考虑进去，使整个问题形成了闭环。</a:t>
            </a:r>
          </a:p>
        </p:txBody>
      </p:sp>
      <p:sp>
        <p:nvSpPr>
          <p:cNvPr id="41988" name="Rectangle 4"/>
          <p:cNvSpPr>
            <a:spLocks noChangeArrowheads="1"/>
          </p:cNvSpPr>
          <p:nvPr/>
        </p:nvSpPr>
        <p:spPr bwMode="auto">
          <a:xfrm>
            <a:off x="2770188" y="5085804"/>
            <a:ext cx="1649412" cy="3762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物料需求计划</a:t>
            </a:r>
          </a:p>
        </p:txBody>
      </p:sp>
      <p:sp>
        <p:nvSpPr>
          <p:cNvPr id="41989" name="Rectangle 5"/>
          <p:cNvSpPr>
            <a:spLocks noChangeArrowheads="1"/>
          </p:cNvSpPr>
          <p:nvPr/>
        </p:nvSpPr>
        <p:spPr bwMode="auto">
          <a:xfrm>
            <a:off x="4876800" y="5068341"/>
            <a:ext cx="1169988" cy="3762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能力需求</a:t>
            </a:r>
          </a:p>
        </p:txBody>
      </p:sp>
      <p:sp>
        <p:nvSpPr>
          <p:cNvPr id="41990" name="Rectangle 6"/>
          <p:cNvSpPr>
            <a:spLocks noChangeArrowheads="1"/>
          </p:cNvSpPr>
          <p:nvPr/>
        </p:nvSpPr>
        <p:spPr bwMode="auto">
          <a:xfrm>
            <a:off x="2770188" y="5733504"/>
            <a:ext cx="2106612" cy="3762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车间生产作业计划</a:t>
            </a:r>
          </a:p>
        </p:txBody>
      </p:sp>
      <p:sp>
        <p:nvSpPr>
          <p:cNvPr id="41991" name="Rectangle 7"/>
          <p:cNvSpPr>
            <a:spLocks noChangeArrowheads="1"/>
          </p:cNvSpPr>
          <p:nvPr/>
        </p:nvSpPr>
        <p:spPr bwMode="auto">
          <a:xfrm>
            <a:off x="5219700" y="5733504"/>
            <a:ext cx="723900" cy="3762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采购</a:t>
            </a:r>
          </a:p>
        </p:txBody>
      </p:sp>
      <p:sp>
        <p:nvSpPr>
          <p:cNvPr id="41992" name="Oval 8"/>
          <p:cNvSpPr>
            <a:spLocks noChangeArrowheads="1"/>
          </p:cNvSpPr>
          <p:nvPr/>
        </p:nvSpPr>
        <p:spPr bwMode="auto">
          <a:xfrm>
            <a:off x="1979613" y="4652664"/>
            <a:ext cx="4610100" cy="1944688"/>
          </a:xfrm>
          <a:prstGeom prst="ellipse">
            <a:avLst/>
          </a:prstGeom>
          <a:noFill/>
          <a:ln w="9525">
            <a:solidFill>
              <a:srgbClr val="FF0000"/>
            </a:solidFill>
            <a:prstDash val="lgDashDot"/>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 xmlns:p14="http://schemas.microsoft.com/office/powerpoint/2010/main" val="34263942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755650" y="3317875"/>
            <a:ext cx="7488238" cy="1243013"/>
          </a:xfrm>
          <a:prstGeom prst="rect">
            <a:avLst/>
          </a:prstGeom>
          <a:noFill/>
          <a:ln w="9525">
            <a:noFill/>
            <a:miter lim="800000"/>
            <a:headEnd/>
            <a:tailEnd/>
          </a:ln>
          <a:effectLst/>
        </p:spPr>
        <p:txBody>
          <a:bodyPr>
            <a:spAutoFit/>
          </a:bodyPr>
          <a:lstStyle/>
          <a:p>
            <a:pPr>
              <a:lnSpc>
                <a:spcPct val="150000"/>
              </a:lnSpc>
              <a:defRPr/>
            </a:pPr>
            <a:r>
              <a:rPr lang="en-US" altLang="zh-CN" sz="2600" dirty="0">
                <a:latin typeface="+mn-lt"/>
                <a:ea typeface="+mn-ea"/>
              </a:rPr>
              <a:t>3</a:t>
            </a:r>
            <a:r>
              <a:rPr lang="zh-CN" altLang="en-US" sz="2600" dirty="0">
                <a:latin typeface="+mn-lt"/>
                <a:ea typeface="+mn-ea"/>
              </a:rPr>
              <a:t>、主生产计划与物料需求计划的运行伴随着能力与负荷的运行，从而保证计划是可行的。</a:t>
            </a:r>
          </a:p>
        </p:txBody>
      </p:sp>
      <p:sp>
        <p:nvSpPr>
          <p:cNvPr id="57347" name="Text Box 3"/>
          <p:cNvSpPr txBox="1">
            <a:spLocks noChangeArrowheads="1"/>
          </p:cNvSpPr>
          <p:nvPr/>
        </p:nvSpPr>
        <p:spPr bwMode="auto">
          <a:xfrm>
            <a:off x="762000" y="1752600"/>
            <a:ext cx="7416800" cy="1243013"/>
          </a:xfrm>
          <a:prstGeom prst="rect">
            <a:avLst/>
          </a:prstGeom>
          <a:noFill/>
          <a:ln w="9525">
            <a:noFill/>
            <a:miter lim="800000"/>
            <a:headEnd/>
            <a:tailEnd/>
          </a:ln>
          <a:effectLst/>
        </p:spPr>
        <p:txBody>
          <a:bodyPr>
            <a:spAutoFit/>
          </a:bodyPr>
          <a:lstStyle/>
          <a:p>
            <a:pPr>
              <a:lnSpc>
                <a:spcPct val="150000"/>
              </a:lnSpc>
              <a:defRPr/>
            </a:pPr>
            <a:r>
              <a:rPr lang="en-US" altLang="zh-CN" sz="2600" dirty="0">
                <a:latin typeface="+mn-lt"/>
                <a:ea typeface="+mn-ea"/>
              </a:rPr>
              <a:t>2</a:t>
            </a:r>
            <a:r>
              <a:rPr lang="zh-CN" altLang="en-US" sz="2600" dirty="0">
                <a:latin typeface="+mn-lt"/>
                <a:ea typeface="+mn-ea"/>
              </a:rPr>
              <a:t>、从控制的角度看，计划制定与实施之后，取得反馈信息，以便修改计划与实行控制。</a:t>
            </a:r>
          </a:p>
        </p:txBody>
      </p:sp>
    </p:spTree>
    <p:extLst>
      <p:ext uri="{BB962C8B-B14F-4D97-AF65-F5344CB8AC3E}">
        <p14:creationId xmlns="" xmlns:p14="http://schemas.microsoft.com/office/powerpoint/2010/main" val="38455017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428596" y="1142984"/>
            <a:ext cx="8229600" cy="703263"/>
          </a:xfrm>
          <a:prstGeom prst="rect">
            <a:avLst/>
          </a:prstGeom>
          <a:noFill/>
          <a:ln w="9525">
            <a:noFill/>
            <a:miter lim="800000"/>
            <a:headEnd/>
            <a:tailEnd/>
          </a:ln>
          <a:effectLst/>
        </p:spPr>
        <p:txBody>
          <a:bodyPr/>
          <a:lstStyle/>
          <a:p>
            <a:pPr>
              <a:defRPr/>
            </a:pPr>
            <a:r>
              <a:rPr lang="zh-CN" altLang="en-US" sz="2600" b="1" dirty="0">
                <a:latin typeface="+mn-lt"/>
              </a:rPr>
              <a:t>四、</a:t>
            </a:r>
            <a:r>
              <a:rPr lang="en-US" altLang="zh-CN" sz="2600" b="1" dirty="0">
                <a:latin typeface="+mn-lt"/>
              </a:rPr>
              <a:t>MRPII</a:t>
            </a:r>
            <a:r>
              <a:rPr lang="zh-CN" altLang="en-US" sz="2600" b="1" dirty="0">
                <a:latin typeface="+mn-lt"/>
              </a:rPr>
              <a:t>系统</a:t>
            </a:r>
          </a:p>
        </p:txBody>
      </p:sp>
      <p:sp>
        <p:nvSpPr>
          <p:cNvPr id="58371" name="Text Box 3"/>
          <p:cNvSpPr txBox="1">
            <a:spLocks noChangeArrowheads="1"/>
          </p:cNvSpPr>
          <p:nvPr/>
        </p:nvSpPr>
        <p:spPr bwMode="auto">
          <a:xfrm>
            <a:off x="1000100" y="1644265"/>
            <a:ext cx="7762900" cy="5213735"/>
          </a:xfrm>
          <a:prstGeom prst="rect">
            <a:avLst/>
          </a:prstGeom>
          <a:noFill/>
          <a:ln w="9525">
            <a:noFill/>
            <a:miter lim="800000"/>
            <a:headEnd/>
            <a:tailEnd/>
          </a:ln>
          <a:effectLst/>
        </p:spPr>
        <p:txBody>
          <a:bodyPr wrap="square">
            <a:spAutoFit/>
          </a:bodyPr>
          <a:lstStyle/>
          <a:p>
            <a:pPr>
              <a:lnSpc>
                <a:spcPct val="160000"/>
              </a:lnSpc>
              <a:defRPr/>
            </a:pPr>
            <a:r>
              <a:rPr lang="zh-CN" altLang="en-US" sz="2600" dirty="0">
                <a:latin typeface="+mn-lt"/>
                <a:ea typeface="+mn-ea"/>
              </a:rPr>
              <a:t>成功的应用闭环</a:t>
            </a:r>
            <a:r>
              <a:rPr lang="en-US" altLang="zh-CN" sz="2600" dirty="0">
                <a:latin typeface="+mn-lt"/>
                <a:ea typeface="+mn-ea"/>
              </a:rPr>
              <a:t>MRP</a:t>
            </a:r>
            <a:r>
              <a:rPr lang="zh-CN" altLang="en-US" sz="2600" dirty="0">
                <a:latin typeface="+mn-lt"/>
                <a:ea typeface="+mn-ea"/>
              </a:rPr>
              <a:t>，人们不禁思考：</a:t>
            </a:r>
          </a:p>
          <a:p>
            <a:pPr>
              <a:lnSpc>
                <a:spcPct val="160000"/>
              </a:lnSpc>
              <a:buFontTx/>
              <a:buBlip>
                <a:blip r:embed="rId3"/>
              </a:buBlip>
              <a:defRPr/>
            </a:pPr>
            <a:r>
              <a:rPr lang="zh-CN" altLang="en-US" sz="2600" dirty="0">
                <a:latin typeface="+mn-lt"/>
                <a:ea typeface="+mn-ea"/>
              </a:rPr>
              <a:t>    既然库存记录足够精确，为什么不可以根据它计算费用呢？</a:t>
            </a:r>
          </a:p>
          <a:p>
            <a:pPr>
              <a:lnSpc>
                <a:spcPct val="160000"/>
              </a:lnSpc>
              <a:buFontTx/>
              <a:buBlip>
                <a:blip r:embed="rId3"/>
              </a:buBlip>
              <a:defRPr/>
            </a:pPr>
            <a:r>
              <a:rPr lang="zh-CN" altLang="en-US" sz="2600" dirty="0">
                <a:latin typeface="+mn-lt"/>
                <a:ea typeface="+mn-ea"/>
              </a:rPr>
              <a:t>    既然</a:t>
            </a:r>
            <a:r>
              <a:rPr lang="en-US" altLang="zh-CN" sz="2600" dirty="0">
                <a:latin typeface="+mn-lt"/>
                <a:ea typeface="+mn-ea"/>
              </a:rPr>
              <a:t>MRP</a:t>
            </a:r>
            <a:r>
              <a:rPr lang="zh-CN" altLang="en-US" sz="2600" dirty="0">
                <a:latin typeface="+mn-lt"/>
                <a:ea typeface="+mn-ea"/>
              </a:rPr>
              <a:t>得到的要制造和购买的元件，为什么不用它作为采购方面的预算呢？</a:t>
            </a:r>
          </a:p>
          <a:p>
            <a:pPr>
              <a:lnSpc>
                <a:spcPct val="160000"/>
              </a:lnSpc>
              <a:buFontTx/>
              <a:buBlip>
                <a:blip r:embed="rId3"/>
              </a:buBlip>
              <a:defRPr/>
            </a:pPr>
            <a:r>
              <a:rPr lang="zh-CN" altLang="en-US" sz="2600" dirty="0">
                <a:latin typeface="+mn-lt"/>
                <a:ea typeface="+mn-ea"/>
              </a:rPr>
              <a:t>    既然生产计划被分解为确定的零部件投入产出计划，为什么不将它转化为货币单位，使生产计划和经营计划保持一致呢？</a:t>
            </a:r>
          </a:p>
        </p:txBody>
      </p:sp>
    </p:spTree>
    <p:extLst>
      <p:ext uri="{BB962C8B-B14F-4D97-AF65-F5344CB8AC3E}">
        <p14:creationId xmlns="" xmlns:p14="http://schemas.microsoft.com/office/powerpoint/2010/main" val="42587465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971550" y="1125538"/>
            <a:ext cx="7345363" cy="4137025"/>
          </a:xfrm>
          <a:prstGeom prst="rect">
            <a:avLst/>
          </a:prstGeom>
          <a:noFill/>
          <a:ln w="9525">
            <a:noFill/>
            <a:miter lim="800000"/>
            <a:headEnd/>
            <a:tailEnd/>
          </a:ln>
          <a:effectLst/>
        </p:spPr>
        <p:txBody>
          <a:bodyPr>
            <a:spAutoFit/>
          </a:bodyPr>
          <a:lstStyle/>
          <a:p>
            <a:pPr>
              <a:lnSpc>
                <a:spcPct val="120000"/>
              </a:lnSpc>
              <a:defRPr/>
            </a:pPr>
            <a:r>
              <a:rPr lang="en-US" altLang="zh-CN" sz="2400" b="1" dirty="0">
                <a:latin typeface="Times New Roman" pitchFamily="18" charset="0"/>
                <a:ea typeface="楷体_GB2312" pitchFamily="49" charset="-122"/>
              </a:rPr>
              <a:t>         </a:t>
            </a:r>
          </a:p>
          <a:p>
            <a:pPr>
              <a:lnSpc>
                <a:spcPct val="180000"/>
              </a:lnSpc>
              <a:defRPr/>
            </a:pPr>
            <a:r>
              <a:rPr lang="en-US" altLang="zh-CN" sz="2400" b="1" dirty="0">
                <a:latin typeface="Times New Roman" pitchFamily="18" charset="0"/>
                <a:ea typeface="楷体_GB2312" pitchFamily="49" charset="-122"/>
              </a:rPr>
              <a:t>        </a:t>
            </a:r>
            <a:r>
              <a:rPr lang="zh-CN" altLang="en-US" sz="2600" dirty="0">
                <a:latin typeface="+mn-lt"/>
                <a:ea typeface="+mn-ea"/>
              </a:rPr>
              <a:t>于是，</a:t>
            </a:r>
            <a:r>
              <a:rPr lang="en-US" altLang="zh-CN" sz="2600" dirty="0">
                <a:latin typeface="+mn-lt"/>
                <a:ea typeface="+mn-ea"/>
              </a:rPr>
              <a:t>1977</a:t>
            </a:r>
            <a:r>
              <a:rPr lang="zh-CN" altLang="en-US" sz="2600" dirty="0">
                <a:latin typeface="+mn-lt"/>
                <a:ea typeface="+mn-ea"/>
              </a:rPr>
              <a:t>年</a:t>
            </a:r>
            <a:r>
              <a:rPr lang="en-US" altLang="zh-CN" sz="2600" dirty="0">
                <a:latin typeface="+mn-lt"/>
                <a:ea typeface="+mn-ea"/>
              </a:rPr>
              <a:t>9</a:t>
            </a:r>
            <a:r>
              <a:rPr lang="zh-CN" altLang="en-US" sz="2600" dirty="0">
                <a:latin typeface="+mn-lt"/>
                <a:ea typeface="+mn-ea"/>
              </a:rPr>
              <a:t>月，美国著名生产管理学家奥列弗</a:t>
            </a:r>
            <a:r>
              <a:rPr lang="en-US" altLang="zh-CN" sz="2600" dirty="0">
                <a:latin typeface="+mn-lt"/>
                <a:ea typeface="+mn-ea"/>
              </a:rPr>
              <a:t>·</a:t>
            </a:r>
            <a:r>
              <a:rPr lang="zh-CN" altLang="en-US" sz="2600" dirty="0">
                <a:latin typeface="+mn-lt"/>
                <a:ea typeface="+mn-ea"/>
              </a:rPr>
              <a:t>怀特提出了一个新概念</a:t>
            </a:r>
            <a:r>
              <a:rPr lang="en-US" altLang="zh-CN" sz="2600" dirty="0">
                <a:latin typeface="+mn-lt"/>
                <a:ea typeface="+mn-ea"/>
              </a:rPr>
              <a:t>--</a:t>
            </a:r>
            <a:r>
              <a:rPr lang="zh-CN" altLang="en-US" sz="2600" dirty="0">
                <a:latin typeface="+mn-lt"/>
                <a:ea typeface="+mn-ea"/>
              </a:rPr>
              <a:t>制造资源计划（</a:t>
            </a:r>
            <a:r>
              <a:rPr lang="en-US" altLang="zh-CN" sz="2600" dirty="0">
                <a:latin typeface="+mn-lt"/>
                <a:ea typeface="+mn-ea"/>
              </a:rPr>
              <a:t>Manufacturing Resource Planning</a:t>
            </a:r>
            <a:r>
              <a:rPr lang="zh-CN" altLang="en-US" sz="2600" dirty="0">
                <a:latin typeface="+mn-lt"/>
                <a:ea typeface="+mn-ea"/>
              </a:rPr>
              <a:t>） ，英文缩写还是</a:t>
            </a:r>
            <a:r>
              <a:rPr lang="en-US" altLang="zh-CN" sz="2600" dirty="0">
                <a:latin typeface="+mn-lt"/>
                <a:ea typeface="+mn-ea"/>
              </a:rPr>
              <a:t>MRP</a:t>
            </a:r>
            <a:r>
              <a:rPr lang="zh-CN" altLang="en-US" sz="2600" dirty="0">
                <a:latin typeface="+mn-lt"/>
                <a:ea typeface="+mn-ea"/>
              </a:rPr>
              <a:t>，为了区别物流需求计划（亦缩写为</a:t>
            </a:r>
            <a:r>
              <a:rPr lang="en-US" altLang="zh-CN" sz="2600" dirty="0">
                <a:latin typeface="+mn-lt"/>
                <a:ea typeface="+mn-ea"/>
              </a:rPr>
              <a:t>MRP</a:t>
            </a:r>
            <a:r>
              <a:rPr lang="zh-CN" altLang="en-US" sz="2600" dirty="0">
                <a:latin typeface="+mn-lt"/>
                <a:ea typeface="+mn-ea"/>
              </a:rPr>
              <a:t>）而记为</a:t>
            </a:r>
            <a:r>
              <a:rPr lang="en-US" altLang="zh-CN" sz="2600" dirty="0">
                <a:latin typeface="+mn-lt"/>
                <a:ea typeface="+mn-ea"/>
              </a:rPr>
              <a:t>MRP II</a:t>
            </a:r>
            <a:r>
              <a:rPr lang="zh-CN" altLang="en-US" sz="2600" dirty="0">
                <a:latin typeface="+mn-lt"/>
                <a:ea typeface="+mn-ea"/>
              </a:rPr>
              <a:t>。</a:t>
            </a:r>
          </a:p>
        </p:txBody>
      </p:sp>
    </p:spTree>
    <p:extLst>
      <p:ext uri="{BB962C8B-B14F-4D97-AF65-F5344CB8AC3E}">
        <p14:creationId xmlns="" xmlns:p14="http://schemas.microsoft.com/office/powerpoint/2010/main" val="2520694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3"/>
          <p:cNvSpPr>
            <a:spLocks noGrp="1"/>
          </p:cNvSpPr>
          <p:nvPr>
            <p:ph idx="1"/>
          </p:nvPr>
        </p:nvSpPr>
        <p:spPr>
          <a:xfrm>
            <a:off x="457200" y="1143000"/>
            <a:ext cx="8229600" cy="4702826"/>
          </a:xfrm>
        </p:spPr>
        <p:txBody>
          <a:bodyPr>
            <a:spAutoFit/>
          </a:bodyPr>
          <a:lstStyle/>
          <a:p>
            <a:pPr eaLnBrk="1" hangingPunct="1">
              <a:lnSpc>
                <a:spcPct val="150000"/>
              </a:lnSpc>
              <a:buFont typeface="Wingdings 3" panose="05040102010807070707" pitchFamily="18" charset="2"/>
              <a:buNone/>
            </a:pPr>
            <a:r>
              <a:rPr lang="zh-CN" altLang="en-US" sz="2800" b="1" dirty="0" smtClean="0">
                <a:latin typeface="楷体_GB2312" pitchFamily="49" charset="-122"/>
                <a:ea typeface="楷体_GB2312" pitchFamily="49" charset="-122"/>
              </a:rPr>
              <a:t>（</a:t>
            </a:r>
            <a:r>
              <a:rPr lang="en-US" altLang="zh-CN" sz="2800" b="1" dirty="0" smtClean="0">
                <a:latin typeface="楷体_GB2312" pitchFamily="49" charset="-122"/>
                <a:ea typeface="楷体_GB2312" pitchFamily="49" charset="-122"/>
              </a:rPr>
              <a:t>2</a:t>
            </a:r>
            <a:r>
              <a:rPr lang="zh-CN" altLang="en-US" sz="2800" b="1" dirty="0" smtClean="0">
                <a:latin typeface="楷体_GB2312" pitchFamily="49" charset="-122"/>
                <a:ea typeface="楷体_GB2312" pitchFamily="49" charset="-122"/>
              </a:rPr>
              <a:t>）信息化成为企业发展战略的中重要组成部分</a:t>
            </a:r>
            <a:endParaRPr lang="en-US" altLang="zh-CN" sz="2800" b="1" dirty="0" smtClean="0">
              <a:latin typeface="楷体_GB2312" pitchFamily="49" charset="-122"/>
              <a:ea typeface="楷体_GB2312" pitchFamily="49" charset="-122"/>
            </a:endParaRPr>
          </a:p>
          <a:p>
            <a:pPr eaLnBrk="1" hangingPunct="1">
              <a:lnSpc>
                <a:spcPct val="150000"/>
              </a:lnSpc>
            </a:pPr>
            <a:r>
              <a:rPr lang="zh-CN" altLang="en-US" sz="2800" b="1" dirty="0" smtClean="0">
                <a:latin typeface="楷体_GB2312" pitchFamily="49" charset="-122"/>
                <a:ea typeface="楷体_GB2312" pitchFamily="49" charset="-122"/>
              </a:rPr>
              <a:t>所谓</a:t>
            </a:r>
            <a:r>
              <a:rPr lang="zh-CN" altLang="en-US" sz="2800" b="1" dirty="0" smtClean="0">
                <a:solidFill>
                  <a:srgbClr val="FF3300"/>
                </a:solidFill>
                <a:latin typeface="楷体_GB2312" pitchFamily="49" charset="-122"/>
                <a:ea typeface="楷体_GB2312" pitchFamily="49" charset="-122"/>
              </a:rPr>
              <a:t>企业信息化</a:t>
            </a:r>
            <a:r>
              <a:rPr lang="zh-CN" altLang="en-US" sz="2800" b="1" dirty="0" smtClean="0">
                <a:latin typeface="楷体_GB2312" pitchFamily="49" charset="-122"/>
                <a:ea typeface="楷体_GB2312" pitchFamily="49" charset="-122"/>
              </a:rPr>
              <a:t>，就是采用先进的</a:t>
            </a:r>
            <a:r>
              <a:rPr lang="zh-CN" altLang="en-US" sz="2800" b="1" dirty="0" smtClean="0">
                <a:solidFill>
                  <a:srgbClr val="FF3300"/>
                </a:solidFill>
                <a:latin typeface="楷体_GB2312" pitchFamily="49" charset="-122"/>
                <a:ea typeface="楷体_GB2312" pitchFamily="49" charset="-122"/>
              </a:rPr>
              <a:t>管理理念</a:t>
            </a:r>
            <a:r>
              <a:rPr lang="zh-CN" altLang="en-US" sz="2800" b="1" dirty="0" smtClean="0">
                <a:latin typeface="楷体_GB2312" pitchFamily="49" charset="-122"/>
                <a:ea typeface="楷体_GB2312" pitchFamily="49" charset="-122"/>
              </a:rPr>
              <a:t>，应用先进的</a:t>
            </a:r>
            <a:r>
              <a:rPr lang="zh-CN" altLang="en-US" sz="2800" b="1" dirty="0" smtClean="0">
                <a:solidFill>
                  <a:srgbClr val="FF3300"/>
                </a:solidFill>
                <a:latin typeface="楷体_GB2312" pitchFamily="49" charset="-122"/>
                <a:ea typeface="楷体_GB2312" pitchFamily="49" charset="-122"/>
              </a:rPr>
              <a:t>计算机网络技术</a:t>
            </a:r>
            <a:r>
              <a:rPr lang="zh-CN" altLang="en-US" sz="2800" b="1" dirty="0" smtClean="0">
                <a:latin typeface="楷体_GB2312" pitchFamily="49" charset="-122"/>
                <a:ea typeface="楷体_GB2312" pitchFamily="49" charset="-122"/>
              </a:rPr>
              <a:t>去整合企业现有的生产、经营、设计、制造、营销，及时地为企业的</a:t>
            </a:r>
            <a:r>
              <a:rPr lang="zh-CN" altLang="en-US" sz="2800" b="1" dirty="0" smtClean="0">
                <a:latin typeface="Arial" panose="020B0604020202020204" pitchFamily="34" charset="0"/>
                <a:ea typeface="楷体_GB2312" pitchFamily="49" charset="-122"/>
              </a:rPr>
              <a:t>“</a:t>
            </a:r>
            <a:r>
              <a:rPr lang="zh-CN" altLang="en-US" sz="2800" b="1" dirty="0" smtClean="0">
                <a:latin typeface="楷体_GB2312" pitchFamily="49" charset="-122"/>
                <a:ea typeface="楷体_GB2312" pitchFamily="49" charset="-122"/>
              </a:rPr>
              <a:t>三层决策</a:t>
            </a:r>
            <a:r>
              <a:rPr lang="zh-CN" altLang="en-US" sz="2800" b="1" dirty="0" smtClean="0">
                <a:latin typeface="Arial" panose="020B0604020202020204" pitchFamily="34" charset="0"/>
                <a:ea typeface="楷体_GB2312" pitchFamily="49" charset="-122"/>
              </a:rPr>
              <a:t>”</a:t>
            </a:r>
            <a:r>
              <a:rPr lang="zh-CN" altLang="en-US" sz="2800" b="1" dirty="0" smtClean="0">
                <a:latin typeface="楷体_GB2312" pitchFamily="49" charset="-122"/>
                <a:ea typeface="楷体_GB2312" pitchFamily="49" charset="-122"/>
              </a:rPr>
              <a:t>系统（战术层、战略层、决策层）提供准确而有效的数据信息，以便对需求做出迅速的反应，其本质是加强企业的</a:t>
            </a:r>
            <a:r>
              <a:rPr lang="zh-CN" altLang="en-US" sz="2800" b="1" dirty="0" smtClean="0">
                <a:latin typeface="Arial" panose="020B0604020202020204" pitchFamily="34" charset="0"/>
                <a:ea typeface="楷体_GB2312" pitchFamily="49" charset="-122"/>
              </a:rPr>
              <a:t>“</a:t>
            </a:r>
            <a:r>
              <a:rPr lang="zh-CN" altLang="en-US" sz="2800" b="1" dirty="0" smtClean="0">
                <a:latin typeface="楷体_GB2312" pitchFamily="49" charset="-122"/>
                <a:ea typeface="楷体_GB2312" pitchFamily="49" charset="-122"/>
              </a:rPr>
              <a:t>核心竞争力</a:t>
            </a:r>
            <a:r>
              <a:rPr lang="zh-CN" altLang="en-US" sz="2800" b="1" dirty="0" smtClean="0">
                <a:latin typeface="Arial" panose="020B0604020202020204" pitchFamily="34" charset="0"/>
                <a:ea typeface="楷体_GB2312" pitchFamily="49" charset="-122"/>
              </a:rPr>
              <a:t>”</a:t>
            </a:r>
            <a:r>
              <a:rPr lang="zh-CN" altLang="en-US" sz="2800" b="1" dirty="0" smtClean="0">
                <a:latin typeface="楷体_GB2312" pitchFamily="49" charset="-122"/>
                <a:ea typeface="楷体_GB2312" pitchFamily="49" charset="-122"/>
              </a:rPr>
              <a:t>。</a:t>
            </a:r>
            <a:endParaRPr lang="zh-CN" altLang="en-US" sz="2800" dirty="0" smtClean="0"/>
          </a:p>
        </p:txBody>
      </p:sp>
    </p:spTree>
    <p:extLst>
      <p:ext uri="{BB962C8B-B14F-4D97-AF65-F5344CB8AC3E}">
        <p14:creationId xmlns="" xmlns:p14="http://schemas.microsoft.com/office/powerpoint/2010/main" val="10492827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01_10_29_4c"/>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835150" y="33338"/>
            <a:ext cx="5329238" cy="663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81938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idx="4294967295"/>
          </p:nvPr>
        </p:nvSpPr>
        <p:spPr>
          <a:xfrm>
            <a:off x="0" y="0"/>
            <a:ext cx="8005763" cy="1143000"/>
          </a:xfrm>
        </p:spPr>
        <p:txBody>
          <a:bodyPr/>
          <a:lstStyle/>
          <a:p>
            <a:pPr algn="l" eaLnBrk="1" hangingPunct="1"/>
            <a:r>
              <a:rPr lang="en-US" altLang="zh-CN" sz="4000" b="1" dirty="0" smtClean="0"/>
              <a:t>MRPII</a:t>
            </a:r>
            <a:endParaRPr lang="zh-CN" altLang="en-US" dirty="0" smtClean="0"/>
          </a:p>
        </p:txBody>
      </p:sp>
      <p:sp>
        <p:nvSpPr>
          <p:cNvPr id="38915" name="内容占位符 2"/>
          <p:cNvSpPr>
            <a:spLocks noGrp="1"/>
          </p:cNvSpPr>
          <p:nvPr>
            <p:ph idx="4294967295"/>
          </p:nvPr>
        </p:nvSpPr>
        <p:spPr>
          <a:xfrm>
            <a:off x="228600" y="2330475"/>
            <a:ext cx="3352800" cy="3886200"/>
          </a:xfrm>
        </p:spPr>
        <p:txBody>
          <a:bodyPr/>
          <a:lstStyle/>
          <a:p>
            <a:pPr eaLnBrk="1" hangingPunct="1"/>
            <a:r>
              <a:rPr lang="zh-CN" altLang="en-US" sz="2800" b="1" smtClean="0"/>
              <a:t>物料系统</a:t>
            </a:r>
            <a:endParaRPr lang="en-US" altLang="zh-CN" sz="2800" b="1" smtClean="0"/>
          </a:p>
          <a:p>
            <a:pPr lvl="1" eaLnBrk="1" hangingPunct="1"/>
            <a:r>
              <a:rPr lang="zh-CN" altLang="en-US" sz="2400" b="1" smtClean="0"/>
              <a:t>加入了成本，效益等问题，并与企业的目标进行对照，如果有不合适的地方进行改进</a:t>
            </a:r>
            <a:endParaRPr lang="en-US" altLang="zh-CN" sz="2400" b="1" smtClean="0"/>
          </a:p>
          <a:p>
            <a:pPr eaLnBrk="1" hangingPunct="1"/>
            <a:r>
              <a:rPr lang="zh-CN" altLang="en-US" sz="2800" b="1" smtClean="0"/>
              <a:t>基础数据</a:t>
            </a:r>
            <a:endParaRPr lang="en-US" altLang="zh-CN" sz="2800" b="1" smtClean="0"/>
          </a:p>
          <a:p>
            <a:pPr eaLnBrk="1" hangingPunct="1"/>
            <a:r>
              <a:rPr lang="zh-CN" altLang="en-US" sz="2800" b="1" smtClean="0"/>
              <a:t>财务系统</a:t>
            </a:r>
            <a:endParaRPr lang="en-US" altLang="zh-CN" sz="2800" b="1" smtClean="0"/>
          </a:p>
        </p:txBody>
      </p:sp>
      <p:sp>
        <p:nvSpPr>
          <p:cNvPr id="38916" name="Rectangle 6"/>
          <p:cNvSpPr>
            <a:spLocks noChangeArrowheads="1"/>
          </p:cNvSpPr>
          <p:nvPr/>
        </p:nvSpPr>
        <p:spPr bwMode="auto">
          <a:xfrm>
            <a:off x="3643313" y="2011388"/>
            <a:ext cx="361950" cy="750887"/>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17" name="Rectangle 7"/>
          <p:cNvSpPr>
            <a:spLocks noChangeArrowheads="1"/>
          </p:cNvSpPr>
          <p:nvPr/>
        </p:nvSpPr>
        <p:spPr bwMode="auto">
          <a:xfrm>
            <a:off x="3581400" y="3473475"/>
            <a:ext cx="361950" cy="750888"/>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18" name="Rectangle 8"/>
          <p:cNvSpPr>
            <a:spLocks noChangeArrowheads="1"/>
          </p:cNvSpPr>
          <p:nvPr/>
        </p:nvSpPr>
        <p:spPr bwMode="auto">
          <a:xfrm>
            <a:off x="3643313" y="5935688"/>
            <a:ext cx="361950" cy="750887"/>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19" name="Rectangle 9"/>
          <p:cNvSpPr>
            <a:spLocks noChangeArrowheads="1"/>
          </p:cNvSpPr>
          <p:nvPr/>
        </p:nvSpPr>
        <p:spPr bwMode="auto">
          <a:xfrm>
            <a:off x="5959475" y="1000150"/>
            <a:ext cx="1065213" cy="300038"/>
          </a:xfrm>
          <a:prstGeom prst="rect">
            <a:avLst/>
          </a:prstGeom>
          <a:noFill/>
          <a:ln w="25400">
            <a:solidFill>
              <a:schemeClr val="tx1"/>
            </a:solidFill>
            <a:miter lim="800000"/>
            <a:headEnd/>
            <a:tailEnd/>
          </a:ln>
        </p:spPr>
        <p:txBody>
          <a:bodyPr wrap="none" anchor="ctr"/>
          <a:lstStyle/>
          <a:p>
            <a:endParaRPr lang="zh-CN" altLang="en-US" sz="1800">
              <a:solidFill>
                <a:schemeClr val="bg1"/>
              </a:solidFill>
              <a:latin typeface="黑体" pitchFamily="49" charset="-122"/>
              <a:ea typeface="黑体" pitchFamily="49" charset="-122"/>
            </a:endParaRPr>
          </a:p>
        </p:txBody>
      </p:sp>
      <p:sp>
        <p:nvSpPr>
          <p:cNvPr id="38920" name="Rectangle 10"/>
          <p:cNvSpPr>
            <a:spLocks noChangeArrowheads="1"/>
          </p:cNvSpPr>
          <p:nvPr/>
        </p:nvSpPr>
        <p:spPr bwMode="auto">
          <a:xfrm>
            <a:off x="5965825" y="1439888"/>
            <a:ext cx="1112838" cy="557212"/>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21" name="AutoShape 11"/>
          <p:cNvSpPr>
            <a:spLocks noChangeArrowheads="1"/>
          </p:cNvSpPr>
          <p:nvPr/>
        </p:nvSpPr>
        <p:spPr bwMode="auto">
          <a:xfrm>
            <a:off x="5888038" y="2211413"/>
            <a:ext cx="1190625" cy="430212"/>
          </a:xfrm>
          <a:prstGeom prst="diamond">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22" name="Rectangle 12"/>
          <p:cNvSpPr>
            <a:spLocks noChangeArrowheads="1"/>
          </p:cNvSpPr>
          <p:nvPr/>
        </p:nvSpPr>
        <p:spPr bwMode="auto">
          <a:xfrm>
            <a:off x="5537200" y="5546750"/>
            <a:ext cx="873125" cy="300038"/>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23" name="Rectangle 13"/>
          <p:cNvSpPr>
            <a:spLocks noChangeArrowheads="1"/>
          </p:cNvSpPr>
          <p:nvPr/>
        </p:nvSpPr>
        <p:spPr bwMode="auto">
          <a:xfrm>
            <a:off x="6550025" y="5554688"/>
            <a:ext cx="936625" cy="300037"/>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24" name="Rectangle 14"/>
          <p:cNvSpPr>
            <a:spLocks noChangeArrowheads="1"/>
          </p:cNvSpPr>
          <p:nvPr/>
        </p:nvSpPr>
        <p:spPr bwMode="auto">
          <a:xfrm>
            <a:off x="5995988" y="6135713"/>
            <a:ext cx="977900" cy="301625"/>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25" name="Rectangle 15"/>
          <p:cNvSpPr>
            <a:spLocks noChangeArrowheads="1"/>
          </p:cNvSpPr>
          <p:nvPr/>
        </p:nvSpPr>
        <p:spPr bwMode="auto">
          <a:xfrm>
            <a:off x="5995988" y="6586563"/>
            <a:ext cx="977900" cy="300037"/>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26" name="Rectangle 16"/>
          <p:cNvSpPr>
            <a:spLocks noChangeArrowheads="1"/>
          </p:cNvSpPr>
          <p:nvPr/>
        </p:nvSpPr>
        <p:spPr bwMode="auto">
          <a:xfrm>
            <a:off x="5888038" y="1465288"/>
            <a:ext cx="1250950" cy="549275"/>
          </a:xfrm>
          <a:prstGeom prst="rect">
            <a:avLst/>
          </a:prstGeom>
          <a:noFill/>
          <a:ln w="9525">
            <a:noFill/>
            <a:miter lim="800000"/>
            <a:headEnd/>
            <a:tailEnd/>
          </a:ln>
        </p:spPr>
        <p:txBody>
          <a:bodyPr wrap="none" lIns="92075" tIns="46038" rIns="92075" bIns="46038">
            <a:spAutoFit/>
          </a:bodyPr>
          <a:lstStyle/>
          <a:p>
            <a:pPr eaLnBrk="0" hangingPunct="0"/>
            <a:r>
              <a:rPr lang="en-US" altLang="zh-CN" sz="1600">
                <a:solidFill>
                  <a:schemeClr val="tx1"/>
                </a:solidFill>
                <a:latin typeface="黑体" pitchFamily="49" charset="-122"/>
                <a:ea typeface="黑体" pitchFamily="49" charset="-122"/>
              </a:rPr>
              <a:t> </a:t>
            </a:r>
            <a:r>
              <a:rPr lang="zh-CN" altLang="en-US" sz="1600">
                <a:solidFill>
                  <a:schemeClr val="tx1"/>
                </a:solidFill>
                <a:latin typeface="黑体" pitchFamily="49" charset="-122"/>
                <a:ea typeface="黑体" pitchFamily="49" charset="-122"/>
              </a:rPr>
              <a:t>产品规划</a:t>
            </a:r>
          </a:p>
          <a:p>
            <a:pPr eaLnBrk="0" hangingPunct="0"/>
            <a:r>
              <a:rPr lang="zh-CN" altLang="en-US" sz="1400">
                <a:solidFill>
                  <a:schemeClr val="tx1"/>
                </a:solidFill>
                <a:latin typeface="黑体" pitchFamily="49" charset="-122"/>
                <a:ea typeface="黑体" pitchFamily="49" charset="-122"/>
              </a:rPr>
              <a:t>资源需求计划</a:t>
            </a:r>
          </a:p>
        </p:txBody>
      </p:sp>
      <p:sp>
        <p:nvSpPr>
          <p:cNvPr id="38927" name="Rectangle 17"/>
          <p:cNvSpPr>
            <a:spLocks noChangeArrowheads="1"/>
          </p:cNvSpPr>
          <p:nvPr/>
        </p:nvSpPr>
        <p:spPr bwMode="auto">
          <a:xfrm>
            <a:off x="6018213" y="1001738"/>
            <a:ext cx="996950" cy="312737"/>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dirty="0">
                <a:latin typeface="黑体" pitchFamily="49" charset="-122"/>
                <a:ea typeface="黑体" pitchFamily="49" charset="-122"/>
              </a:rPr>
              <a:t>销售规划</a:t>
            </a:r>
          </a:p>
        </p:txBody>
      </p:sp>
      <p:sp>
        <p:nvSpPr>
          <p:cNvPr id="38928" name="Rectangle 18"/>
          <p:cNvSpPr>
            <a:spLocks noChangeArrowheads="1"/>
          </p:cNvSpPr>
          <p:nvPr/>
        </p:nvSpPr>
        <p:spPr bwMode="auto">
          <a:xfrm>
            <a:off x="5951538" y="2805138"/>
            <a:ext cx="1065212" cy="558800"/>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29" name="AutoShape 19"/>
          <p:cNvSpPr>
            <a:spLocks noChangeArrowheads="1"/>
          </p:cNvSpPr>
          <p:nvPr/>
        </p:nvSpPr>
        <p:spPr bwMode="auto">
          <a:xfrm>
            <a:off x="5888038" y="3498875"/>
            <a:ext cx="1190625" cy="428625"/>
          </a:xfrm>
          <a:prstGeom prst="diamond">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30" name="AutoShape 20"/>
          <p:cNvSpPr>
            <a:spLocks noChangeArrowheads="1"/>
          </p:cNvSpPr>
          <p:nvPr/>
        </p:nvSpPr>
        <p:spPr bwMode="auto">
          <a:xfrm>
            <a:off x="5888038" y="4784750"/>
            <a:ext cx="1190625" cy="430213"/>
          </a:xfrm>
          <a:prstGeom prst="diamond">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31" name="Rectangle 21"/>
          <p:cNvSpPr>
            <a:spLocks noChangeArrowheads="1"/>
          </p:cNvSpPr>
          <p:nvPr/>
        </p:nvSpPr>
        <p:spPr bwMode="auto">
          <a:xfrm>
            <a:off x="5857875" y="4084663"/>
            <a:ext cx="1273175" cy="493712"/>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32" name="Rectangle 22"/>
          <p:cNvSpPr>
            <a:spLocks noChangeArrowheads="1"/>
          </p:cNvSpPr>
          <p:nvPr/>
        </p:nvSpPr>
        <p:spPr bwMode="auto">
          <a:xfrm>
            <a:off x="4348163" y="1536725"/>
            <a:ext cx="873125" cy="365125"/>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33" name="Rectangle 23"/>
          <p:cNvSpPr>
            <a:spLocks noChangeArrowheads="1"/>
          </p:cNvSpPr>
          <p:nvPr/>
        </p:nvSpPr>
        <p:spPr bwMode="auto">
          <a:xfrm>
            <a:off x="4351338" y="2127275"/>
            <a:ext cx="873125" cy="863600"/>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34" name="Rectangle 24"/>
          <p:cNvSpPr>
            <a:spLocks noChangeArrowheads="1"/>
          </p:cNvSpPr>
          <p:nvPr/>
        </p:nvSpPr>
        <p:spPr bwMode="auto">
          <a:xfrm>
            <a:off x="4198938" y="5546750"/>
            <a:ext cx="1031875" cy="300038"/>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35" name="Rectangle 25"/>
          <p:cNvSpPr>
            <a:spLocks noChangeArrowheads="1"/>
          </p:cNvSpPr>
          <p:nvPr/>
        </p:nvSpPr>
        <p:spPr bwMode="auto">
          <a:xfrm>
            <a:off x="4335463" y="3225825"/>
            <a:ext cx="873125" cy="1908175"/>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36" name="Rectangle 26"/>
          <p:cNvSpPr>
            <a:spLocks noChangeArrowheads="1"/>
          </p:cNvSpPr>
          <p:nvPr/>
        </p:nvSpPr>
        <p:spPr bwMode="auto">
          <a:xfrm>
            <a:off x="5965825" y="357213"/>
            <a:ext cx="1065213" cy="300037"/>
          </a:xfrm>
          <a:prstGeom prst="rect">
            <a:avLst/>
          </a:prstGeom>
          <a:noFill/>
          <a:ln w="25400">
            <a:solidFill>
              <a:schemeClr val="tx1"/>
            </a:solidFill>
            <a:miter lim="800000"/>
            <a:headEnd/>
            <a:tailEnd/>
          </a:ln>
        </p:spPr>
        <p:txBody>
          <a:bodyPr wrap="none" anchor="ctr"/>
          <a:lstStyle/>
          <a:p>
            <a:endParaRPr lang="zh-CN" altLang="en-US" sz="1800">
              <a:solidFill>
                <a:schemeClr val="bg1"/>
              </a:solidFill>
              <a:latin typeface="Arial" pitchFamily="34" charset="0"/>
              <a:ea typeface="宋体" pitchFamily="2" charset="-122"/>
            </a:endParaRPr>
          </a:p>
        </p:txBody>
      </p:sp>
      <p:sp>
        <p:nvSpPr>
          <p:cNvPr id="38937" name="Rectangle 27"/>
          <p:cNvSpPr>
            <a:spLocks noChangeArrowheads="1"/>
          </p:cNvSpPr>
          <p:nvPr/>
        </p:nvSpPr>
        <p:spPr bwMode="auto">
          <a:xfrm>
            <a:off x="6134100" y="3562375"/>
            <a:ext cx="7937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可行？</a:t>
            </a:r>
          </a:p>
        </p:txBody>
      </p:sp>
      <p:sp>
        <p:nvSpPr>
          <p:cNvPr id="38938" name="Rectangle 28"/>
          <p:cNvSpPr>
            <a:spLocks noChangeArrowheads="1"/>
          </p:cNvSpPr>
          <p:nvPr/>
        </p:nvSpPr>
        <p:spPr bwMode="auto">
          <a:xfrm>
            <a:off x="6162675" y="4837138"/>
            <a:ext cx="793750" cy="312737"/>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可行？</a:t>
            </a:r>
          </a:p>
        </p:txBody>
      </p:sp>
      <p:grpSp>
        <p:nvGrpSpPr>
          <p:cNvPr id="2" name="Group 29"/>
          <p:cNvGrpSpPr>
            <a:grpSpLocks/>
          </p:cNvGrpSpPr>
          <p:nvPr/>
        </p:nvGrpSpPr>
        <p:grpSpPr bwMode="auto">
          <a:xfrm>
            <a:off x="5886450" y="2806725"/>
            <a:ext cx="1200150" cy="539750"/>
            <a:chOff x="2214" y="2338"/>
            <a:chExt cx="931" cy="447"/>
          </a:xfrm>
        </p:grpSpPr>
        <p:sp>
          <p:nvSpPr>
            <p:cNvPr id="13468" name="Rectangle 30"/>
            <p:cNvSpPr>
              <a:spLocks noChangeArrowheads="1"/>
            </p:cNvSpPr>
            <p:nvPr/>
          </p:nvSpPr>
          <p:spPr bwMode="auto">
            <a:xfrm>
              <a:off x="2214" y="2338"/>
              <a:ext cx="931" cy="259"/>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主生产计划</a:t>
              </a:r>
            </a:p>
          </p:txBody>
        </p:sp>
        <p:sp>
          <p:nvSpPr>
            <p:cNvPr id="13469" name="Rectangle 31"/>
            <p:cNvSpPr>
              <a:spLocks noChangeArrowheads="1"/>
            </p:cNvSpPr>
            <p:nvPr/>
          </p:nvSpPr>
          <p:spPr bwMode="auto">
            <a:xfrm>
              <a:off x="2214" y="2526"/>
              <a:ext cx="931" cy="259"/>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粗能力计划</a:t>
              </a:r>
            </a:p>
          </p:txBody>
        </p:sp>
      </p:grpSp>
      <p:sp>
        <p:nvSpPr>
          <p:cNvPr id="38940" name="Rectangle 32"/>
          <p:cNvSpPr>
            <a:spLocks noChangeArrowheads="1"/>
          </p:cNvSpPr>
          <p:nvPr/>
        </p:nvSpPr>
        <p:spPr bwMode="auto">
          <a:xfrm>
            <a:off x="5784850" y="4040213"/>
            <a:ext cx="1403350" cy="581025"/>
          </a:xfrm>
          <a:prstGeom prst="rect">
            <a:avLst/>
          </a:prstGeom>
          <a:noFill/>
          <a:ln w="9525">
            <a:noFill/>
            <a:miter lim="800000"/>
            <a:headEnd/>
            <a:tailEnd/>
          </a:ln>
        </p:spPr>
        <p:txBody>
          <a:bodyPr wrap="none" lIns="92075" tIns="46038" rIns="92075" bIns="46038">
            <a:spAutoFit/>
          </a:bodyPr>
          <a:lstStyle/>
          <a:p>
            <a:pPr eaLnBrk="0" hangingPunct="0"/>
            <a:r>
              <a:rPr lang="zh-CN" altLang="en-US" sz="1600">
                <a:solidFill>
                  <a:schemeClr val="tx1"/>
                </a:solidFill>
                <a:latin typeface="黑体" pitchFamily="49" charset="-122"/>
                <a:ea typeface="黑体" pitchFamily="49" charset="-122"/>
              </a:rPr>
              <a:t>物料需求计划</a:t>
            </a:r>
          </a:p>
          <a:p>
            <a:pPr eaLnBrk="0" hangingPunct="0"/>
            <a:r>
              <a:rPr lang="zh-CN" altLang="en-US" sz="1600">
                <a:solidFill>
                  <a:schemeClr val="tx1"/>
                </a:solidFill>
                <a:latin typeface="黑体" pitchFamily="49" charset="-122"/>
                <a:ea typeface="黑体" pitchFamily="49" charset="-122"/>
              </a:rPr>
              <a:t>能力需求计划</a:t>
            </a:r>
          </a:p>
        </p:txBody>
      </p:sp>
      <p:sp>
        <p:nvSpPr>
          <p:cNvPr id="38941" name="Rectangle 33"/>
          <p:cNvSpPr>
            <a:spLocks noChangeArrowheads="1"/>
          </p:cNvSpPr>
          <p:nvPr/>
        </p:nvSpPr>
        <p:spPr bwMode="auto">
          <a:xfrm>
            <a:off x="6002338" y="34927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bg1"/>
                </a:solidFill>
                <a:latin typeface="楷体_GB2312" pitchFamily="49" charset="-122"/>
                <a:ea typeface="宋体" pitchFamily="2" charset="-122"/>
              </a:rPr>
              <a:t>经营规划</a:t>
            </a:r>
          </a:p>
        </p:txBody>
      </p:sp>
      <p:sp>
        <p:nvSpPr>
          <p:cNvPr id="38942" name="Rectangle 34"/>
          <p:cNvSpPr>
            <a:spLocks noChangeArrowheads="1"/>
          </p:cNvSpPr>
          <p:nvPr/>
        </p:nvSpPr>
        <p:spPr bwMode="auto">
          <a:xfrm>
            <a:off x="6143625" y="2306663"/>
            <a:ext cx="793750" cy="312737"/>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可行？</a:t>
            </a:r>
          </a:p>
        </p:txBody>
      </p:sp>
      <p:sp>
        <p:nvSpPr>
          <p:cNvPr id="38943" name="Rectangle 35"/>
          <p:cNvSpPr>
            <a:spLocks noChangeArrowheads="1"/>
          </p:cNvSpPr>
          <p:nvPr/>
        </p:nvSpPr>
        <p:spPr bwMode="auto">
          <a:xfrm>
            <a:off x="6056313" y="2832125"/>
            <a:ext cx="796925" cy="519113"/>
          </a:xfrm>
          <a:prstGeom prst="rect">
            <a:avLst/>
          </a:prstGeom>
          <a:noFill/>
          <a:ln w="9525">
            <a:no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44" name="Rectangle 36"/>
          <p:cNvSpPr>
            <a:spLocks noChangeArrowheads="1"/>
          </p:cNvSpPr>
          <p:nvPr/>
        </p:nvSpPr>
        <p:spPr bwMode="auto">
          <a:xfrm>
            <a:off x="6124575" y="4129113"/>
            <a:ext cx="184150" cy="587375"/>
          </a:xfrm>
          <a:prstGeom prst="rect">
            <a:avLst/>
          </a:prstGeom>
          <a:noFill/>
          <a:ln w="9525">
            <a:noFill/>
            <a:miter lim="800000"/>
            <a:headEnd/>
            <a:tailEnd/>
          </a:ln>
        </p:spPr>
        <p:txBody>
          <a:bodyPr wrap="none" lIns="92075" tIns="46038" rIns="92075" bIns="46038">
            <a:spAutoFit/>
          </a:bodyPr>
          <a:lstStyle/>
          <a:p>
            <a:pPr eaLnBrk="0" hangingPunct="0">
              <a:lnSpc>
                <a:spcPct val="90000"/>
              </a:lnSpc>
            </a:pPr>
            <a:endParaRPr lang="en-US" altLang="zh-CN" sz="1800" b="1">
              <a:solidFill>
                <a:schemeClr val="tx1"/>
              </a:solidFill>
              <a:latin typeface="黑体" pitchFamily="49" charset="-122"/>
              <a:ea typeface="黑体" pitchFamily="49" charset="-122"/>
            </a:endParaRPr>
          </a:p>
          <a:p>
            <a:pPr eaLnBrk="0" hangingPunct="0">
              <a:lnSpc>
                <a:spcPct val="90000"/>
              </a:lnSpc>
            </a:pPr>
            <a:endParaRPr lang="en-US" altLang="zh-CN" sz="1800" b="1">
              <a:solidFill>
                <a:schemeClr val="tx1"/>
              </a:solidFill>
              <a:latin typeface="黑体" pitchFamily="49" charset="-122"/>
              <a:ea typeface="黑体" pitchFamily="49" charset="-122"/>
            </a:endParaRPr>
          </a:p>
        </p:txBody>
      </p:sp>
      <p:sp>
        <p:nvSpPr>
          <p:cNvPr id="38945" name="Rectangle 37"/>
          <p:cNvSpPr>
            <a:spLocks noChangeArrowheads="1"/>
          </p:cNvSpPr>
          <p:nvPr/>
        </p:nvSpPr>
        <p:spPr bwMode="auto">
          <a:xfrm>
            <a:off x="5476875" y="553087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采购作业</a:t>
            </a:r>
          </a:p>
        </p:txBody>
      </p:sp>
      <p:sp>
        <p:nvSpPr>
          <p:cNvPr id="38946" name="Rectangle 38"/>
          <p:cNvSpPr>
            <a:spLocks noChangeArrowheads="1"/>
          </p:cNvSpPr>
          <p:nvPr/>
        </p:nvSpPr>
        <p:spPr bwMode="auto">
          <a:xfrm>
            <a:off x="6534150" y="553087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车间作业</a:t>
            </a:r>
          </a:p>
        </p:txBody>
      </p:sp>
      <p:sp>
        <p:nvSpPr>
          <p:cNvPr id="38947" name="Line 39"/>
          <p:cNvSpPr>
            <a:spLocks noChangeShapeType="1"/>
          </p:cNvSpPr>
          <p:nvPr/>
        </p:nvSpPr>
        <p:spPr bwMode="auto">
          <a:xfrm>
            <a:off x="6483350" y="657250"/>
            <a:ext cx="0" cy="322263"/>
          </a:xfrm>
          <a:prstGeom prst="line">
            <a:avLst/>
          </a:prstGeom>
          <a:noFill/>
          <a:ln w="76200">
            <a:solidFill>
              <a:schemeClr val="tx1"/>
            </a:solidFill>
            <a:round/>
            <a:headEnd type="none" w="sm" len="sm"/>
            <a:tailEnd type="none" w="sm" len="sm"/>
          </a:ln>
        </p:spPr>
        <p:txBody>
          <a:bodyPr wrap="none" anchor="ctr"/>
          <a:lstStyle/>
          <a:p>
            <a:endParaRPr lang="zh-CN" altLang="en-US">
              <a:solidFill>
                <a:schemeClr val="bg1"/>
              </a:solidFill>
            </a:endParaRPr>
          </a:p>
        </p:txBody>
      </p:sp>
      <p:sp>
        <p:nvSpPr>
          <p:cNvPr id="38948" name="Line 40"/>
          <p:cNvSpPr>
            <a:spLocks noChangeShapeType="1"/>
          </p:cNvSpPr>
          <p:nvPr/>
        </p:nvSpPr>
        <p:spPr bwMode="auto">
          <a:xfrm>
            <a:off x="6489700" y="1316063"/>
            <a:ext cx="0" cy="130175"/>
          </a:xfrm>
          <a:prstGeom prst="line">
            <a:avLst/>
          </a:prstGeom>
          <a:noFill/>
          <a:ln w="76200">
            <a:solidFill>
              <a:schemeClr val="accent2"/>
            </a:solidFill>
            <a:round/>
            <a:headEnd type="none" w="sm" len="sm"/>
            <a:tailEnd type="none" w="sm" len="sm"/>
          </a:ln>
        </p:spPr>
        <p:txBody>
          <a:bodyPr wrap="none" anchor="ctr"/>
          <a:lstStyle/>
          <a:p>
            <a:endParaRPr lang="zh-CN" altLang="en-US">
              <a:solidFill>
                <a:schemeClr val="bg1"/>
              </a:solidFill>
            </a:endParaRPr>
          </a:p>
        </p:txBody>
      </p:sp>
      <p:sp>
        <p:nvSpPr>
          <p:cNvPr id="38949" name="Line 41"/>
          <p:cNvSpPr>
            <a:spLocks noChangeShapeType="1"/>
          </p:cNvSpPr>
          <p:nvPr/>
        </p:nvSpPr>
        <p:spPr bwMode="auto">
          <a:xfrm flipV="1">
            <a:off x="6489700" y="2024088"/>
            <a:ext cx="0" cy="193675"/>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8950" name="Line 42"/>
          <p:cNvSpPr>
            <a:spLocks noChangeShapeType="1"/>
          </p:cNvSpPr>
          <p:nvPr/>
        </p:nvSpPr>
        <p:spPr bwMode="auto">
          <a:xfrm>
            <a:off x="6489700" y="2667025"/>
            <a:ext cx="0" cy="130175"/>
          </a:xfrm>
          <a:prstGeom prst="line">
            <a:avLst/>
          </a:prstGeom>
          <a:noFill/>
          <a:ln w="76200">
            <a:solidFill>
              <a:schemeClr val="accent2"/>
            </a:solidFill>
            <a:round/>
            <a:headEnd type="none" w="sm" len="sm"/>
            <a:tailEnd type="none" w="sm" len="sm"/>
          </a:ln>
        </p:spPr>
        <p:txBody>
          <a:bodyPr wrap="none" anchor="ctr"/>
          <a:lstStyle/>
          <a:p>
            <a:endParaRPr lang="zh-CN" altLang="en-US"/>
          </a:p>
        </p:txBody>
      </p:sp>
      <p:sp>
        <p:nvSpPr>
          <p:cNvPr id="38951" name="Line 43"/>
          <p:cNvSpPr>
            <a:spLocks noChangeShapeType="1"/>
          </p:cNvSpPr>
          <p:nvPr/>
        </p:nvSpPr>
        <p:spPr bwMode="auto">
          <a:xfrm>
            <a:off x="6489700" y="3375050"/>
            <a:ext cx="0" cy="128588"/>
          </a:xfrm>
          <a:prstGeom prst="line">
            <a:avLst/>
          </a:prstGeom>
          <a:noFill/>
          <a:ln w="76200">
            <a:solidFill>
              <a:schemeClr val="accent2"/>
            </a:solidFill>
            <a:round/>
            <a:headEnd type="none" w="sm" len="sm"/>
            <a:tailEnd type="none" w="sm" len="sm"/>
          </a:ln>
        </p:spPr>
        <p:txBody>
          <a:bodyPr wrap="none" anchor="ctr"/>
          <a:lstStyle/>
          <a:p>
            <a:endParaRPr lang="zh-CN" altLang="en-US"/>
          </a:p>
        </p:txBody>
      </p:sp>
      <p:sp>
        <p:nvSpPr>
          <p:cNvPr id="38952" name="Line 44"/>
          <p:cNvSpPr>
            <a:spLocks noChangeShapeType="1"/>
          </p:cNvSpPr>
          <p:nvPr/>
        </p:nvSpPr>
        <p:spPr bwMode="auto">
          <a:xfrm>
            <a:off x="6489700" y="3954488"/>
            <a:ext cx="0" cy="128587"/>
          </a:xfrm>
          <a:prstGeom prst="line">
            <a:avLst/>
          </a:prstGeom>
          <a:noFill/>
          <a:ln w="76200">
            <a:solidFill>
              <a:schemeClr val="accent2"/>
            </a:solidFill>
            <a:round/>
            <a:headEnd type="none" w="sm" len="sm"/>
            <a:tailEnd type="none" w="sm" len="sm"/>
          </a:ln>
        </p:spPr>
        <p:txBody>
          <a:bodyPr wrap="none" anchor="ctr"/>
          <a:lstStyle/>
          <a:p>
            <a:endParaRPr lang="zh-CN" altLang="en-US"/>
          </a:p>
        </p:txBody>
      </p:sp>
      <p:sp>
        <p:nvSpPr>
          <p:cNvPr id="38953" name="Line 45"/>
          <p:cNvSpPr>
            <a:spLocks noChangeShapeType="1"/>
          </p:cNvSpPr>
          <p:nvPr/>
        </p:nvSpPr>
        <p:spPr bwMode="auto">
          <a:xfrm>
            <a:off x="6483350" y="4581550"/>
            <a:ext cx="0" cy="193675"/>
          </a:xfrm>
          <a:prstGeom prst="line">
            <a:avLst/>
          </a:prstGeom>
          <a:noFill/>
          <a:ln w="76200">
            <a:solidFill>
              <a:schemeClr val="accent2"/>
            </a:solidFill>
            <a:round/>
            <a:headEnd type="none" w="sm" len="sm"/>
            <a:tailEnd type="none" w="sm" len="sm"/>
          </a:ln>
        </p:spPr>
        <p:txBody>
          <a:bodyPr wrap="none" anchor="ctr"/>
          <a:lstStyle/>
          <a:p>
            <a:endParaRPr lang="zh-CN" altLang="en-US"/>
          </a:p>
        </p:txBody>
      </p:sp>
      <p:sp>
        <p:nvSpPr>
          <p:cNvPr id="38954" name="Line 46"/>
          <p:cNvSpPr>
            <a:spLocks noChangeShapeType="1"/>
          </p:cNvSpPr>
          <p:nvPr/>
        </p:nvSpPr>
        <p:spPr bwMode="auto">
          <a:xfrm>
            <a:off x="6483350" y="5224488"/>
            <a:ext cx="0" cy="193675"/>
          </a:xfrm>
          <a:prstGeom prst="line">
            <a:avLst/>
          </a:prstGeom>
          <a:noFill/>
          <a:ln w="76200">
            <a:solidFill>
              <a:schemeClr val="accent2"/>
            </a:solidFill>
            <a:round/>
            <a:headEnd type="none" w="sm" len="sm"/>
            <a:tailEnd type="none" w="sm" len="sm"/>
          </a:ln>
        </p:spPr>
        <p:txBody>
          <a:bodyPr wrap="none" anchor="ctr"/>
          <a:lstStyle/>
          <a:p>
            <a:endParaRPr lang="zh-CN" altLang="en-US"/>
          </a:p>
        </p:txBody>
      </p:sp>
      <p:sp>
        <p:nvSpPr>
          <p:cNvPr id="38955" name="Line 47"/>
          <p:cNvSpPr>
            <a:spLocks noChangeShapeType="1"/>
          </p:cNvSpPr>
          <p:nvPr/>
        </p:nvSpPr>
        <p:spPr bwMode="auto">
          <a:xfrm>
            <a:off x="7019925" y="5418163"/>
            <a:ext cx="0" cy="128587"/>
          </a:xfrm>
          <a:prstGeom prst="line">
            <a:avLst/>
          </a:prstGeom>
          <a:noFill/>
          <a:ln w="76200">
            <a:solidFill>
              <a:srgbClr val="3399FF"/>
            </a:solidFill>
            <a:round/>
            <a:headEnd type="none" w="sm" len="sm"/>
            <a:tailEnd type="none" w="sm" len="sm"/>
          </a:ln>
        </p:spPr>
        <p:txBody>
          <a:bodyPr wrap="none" anchor="ctr"/>
          <a:lstStyle/>
          <a:p>
            <a:endParaRPr lang="zh-CN" altLang="en-US"/>
          </a:p>
        </p:txBody>
      </p:sp>
      <p:sp>
        <p:nvSpPr>
          <p:cNvPr id="38956" name="Line 48"/>
          <p:cNvSpPr>
            <a:spLocks noChangeShapeType="1"/>
          </p:cNvSpPr>
          <p:nvPr/>
        </p:nvSpPr>
        <p:spPr bwMode="auto">
          <a:xfrm>
            <a:off x="5972175" y="5410225"/>
            <a:ext cx="0" cy="128588"/>
          </a:xfrm>
          <a:prstGeom prst="line">
            <a:avLst/>
          </a:prstGeom>
          <a:noFill/>
          <a:ln w="76200">
            <a:solidFill>
              <a:schemeClr val="accent2"/>
            </a:solidFill>
            <a:round/>
            <a:headEnd type="none" w="sm" len="sm"/>
            <a:tailEnd type="none" w="sm" len="sm"/>
          </a:ln>
        </p:spPr>
        <p:txBody>
          <a:bodyPr wrap="none" anchor="ctr"/>
          <a:lstStyle/>
          <a:p>
            <a:endParaRPr lang="zh-CN" altLang="en-US"/>
          </a:p>
        </p:txBody>
      </p:sp>
      <p:sp>
        <p:nvSpPr>
          <p:cNvPr id="38957" name="Rectangle 49"/>
          <p:cNvSpPr>
            <a:spLocks noChangeArrowheads="1"/>
          </p:cNvSpPr>
          <p:nvPr/>
        </p:nvSpPr>
        <p:spPr bwMode="auto">
          <a:xfrm>
            <a:off x="6008688" y="612142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成本会计</a:t>
            </a:r>
          </a:p>
        </p:txBody>
      </p:sp>
      <p:sp>
        <p:nvSpPr>
          <p:cNvPr id="38958" name="Rectangle 50"/>
          <p:cNvSpPr>
            <a:spLocks noChangeArrowheads="1"/>
          </p:cNvSpPr>
          <p:nvPr/>
        </p:nvSpPr>
        <p:spPr bwMode="auto">
          <a:xfrm>
            <a:off x="5999163" y="655957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业绩评价</a:t>
            </a:r>
          </a:p>
        </p:txBody>
      </p:sp>
      <p:sp>
        <p:nvSpPr>
          <p:cNvPr id="38959" name="Line 51"/>
          <p:cNvSpPr>
            <a:spLocks noChangeShapeType="1"/>
          </p:cNvSpPr>
          <p:nvPr/>
        </p:nvSpPr>
        <p:spPr bwMode="auto">
          <a:xfrm>
            <a:off x="6483350" y="5730900"/>
            <a:ext cx="0" cy="395288"/>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8960" name="Line 52"/>
          <p:cNvSpPr>
            <a:spLocks noChangeShapeType="1"/>
          </p:cNvSpPr>
          <p:nvPr/>
        </p:nvSpPr>
        <p:spPr bwMode="auto">
          <a:xfrm>
            <a:off x="6483350" y="6446863"/>
            <a:ext cx="0" cy="128587"/>
          </a:xfrm>
          <a:prstGeom prst="line">
            <a:avLst/>
          </a:prstGeom>
          <a:noFill/>
          <a:ln w="50800">
            <a:solidFill>
              <a:schemeClr val="tx1"/>
            </a:solidFill>
            <a:round/>
            <a:headEnd type="none" w="sm" len="sm"/>
            <a:tailEnd type="none" w="sm" len="sm"/>
          </a:ln>
        </p:spPr>
        <p:txBody>
          <a:bodyPr wrap="none" anchor="ctr"/>
          <a:lstStyle/>
          <a:p>
            <a:endParaRPr lang="zh-CN" altLang="en-US"/>
          </a:p>
        </p:txBody>
      </p:sp>
      <p:sp>
        <p:nvSpPr>
          <p:cNvPr id="38961" name="Line 53"/>
          <p:cNvSpPr>
            <a:spLocks noChangeShapeType="1"/>
          </p:cNvSpPr>
          <p:nvPr/>
        </p:nvSpPr>
        <p:spPr bwMode="auto">
          <a:xfrm>
            <a:off x="5965825" y="5426100"/>
            <a:ext cx="1069975" cy="0"/>
          </a:xfrm>
          <a:prstGeom prst="line">
            <a:avLst/>
          </a:prstGeom>
          <a:noFill/>
          <a:ln w="76200">
            <a:solidFill>
              <a:schemeClr val="accent2"/>
            </a:solidFill>
            <a:round/>
            <a:headEnd type="none" w="sm" len="sm"/>
            <a:tailEnd type="none" w="sm" len="sm"/>
          </a:ln>
        </p:spPr>
        <p:txBody>
          <a:bodyPr wrap="none" anchor="ctr"/>
          <a:lstStyle/>
          <a:p>
            <a:endParaRPr lang="zh-CN" altLang="en-US"/>
          </a:p>
        </p:txBody>
      </p:sp>
      <p:sp>
        <p:nvSpPr>
          <p:cNvPr id="38962" name="Line 54"/>
          <p:cNvSpPr>
            <a:spLocks noChangeShapeType="1"/>
          </p:cNvSpPr>
          <p:nvPr/>
        </p:nvSpPr>
        <p:spPr bwMode="auto">
          <a:xfrm>
            <a:off x="5981700" y="5997600"/>
            <a:ext cx="1770063"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63" name="Line 55"/>
          <p:cNvSpPr>
            <a:spLocks noChangeShapeType="1"/>
          </p:cNvSpPr>
          <p:nvPr/>
        </p:nvSpPr>
        <p:spPr bwMode="auto">
          <a:xfrm>
            <a:off x="5972175" y="5876950"/>
            <a:ext cx="0" cy="12858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64" name="Line 56"/>
          <p:cNvSpPr>
            <a:spLocks noChangeShapeType="1"/>
          </p:cNvSpPr>
          <p:nvPr/>
        </p:nvSpPr>
        <p:spPr bwMode="auto">
          <a:xfrm>
            <a:off x="7053263" y="508025"/>
            <a:ext cx="706437" cy="0"/>
          </a:xfrm>
          <a:prstGeom prst="line">
            <a:avLst/>
          </a:prstGeom>
          <a:noFill/>
          <a:ln w="12700">
            <a:solidFill>
              <a:schemeClr val="tx1"/>
            </a:solidFill>
            <a:round/>
            <a:headEnd type="stealth" w="med" len="lg"/>
            <a:tailEnd type="none" w="sm" len="sm"/>
          </a:ln>
        </p:spPr>
        <p:txBody>
          <a:bodyPr wrap="none" anchor="ctr"/>
          <a:lstStyle/>
          <a:p>
            <a:endParaRPr lang="zh-CN" altLang="en-US">
              <a:solidFill>
                <a:schemeClr val="bg1"/>
              </a:solidFill>
            </a:endParaRPr>
          </a:p>
        </p:txBody>
      </p:sp>
      <p:sp>
        <p:nvSpPr>
          <p:cNvPr id="38965" name="Line 57"/>
          <p:cNvSpPr>
            <a:spLocks noChangeShapeType="1"/>
          </p:cNvSpPr>
          <p:nvPr/>
        </p:nvSpPr>
        <p:spPr bwMode="auto">
          <a:xfrm>
            <a:off x="7137400" y="1108100"/>
            <a:ext cx="622300" cy="0"/>
          </a:xfrm>
          <a:prstGeom prst="line">
            <a:avLst/>
          </a:prstGeom>
          <a:noFill/>
          <a:ln w="12700">
            <a:solidFill>
              <a:schemeClr val="tx1"/>
            </a:solidFill>
            <a:round/>
            <a:headEnd type="stealth" w="med" len="lg"/>
            <a:tailEnd type="none" w="sm" len="sm"/>
          </a:ln>
        </p:spPr>
        <p:txBody>
          <a:bodyPr wrap="none" anchor="ctr"/>
          <a:lstStyle/>
          <a:p>
            <a:endParaRPr lang="zh-CN" altLang="en-US">
              <a:solidFill>
                <a:schemeClr val="bg1"/>
              </a:solidFill>
            </a:endParaRPr>
          </a:p>
        </p:txBody>
      </p:sp>
      <p:sp>
        <p:nvSpPr>
          <p:cNvPr id="38966" name="Line 58"/>
          <p:cNvSpPr>
            <a:spLocks noChangeShapeType="1"/>
          </p:cNvSpPr>
          <p:nvPr/>
        </p:nvSpPr>
        <p:spPr bwMode="auto">
          <a:xfrm>
            <a:off x="7018338" y="3167088"/>
            <a:ext cx="741362" cy="0"/>
          </a:xfrm>
          <a:prstGeom prst="line">
            <a:avLst/>
          </a:prstGeom>
          <a:noFill/>
          <a:ln w="12700">
            <a:solidFill>
              <a:schemeClr val="tx1"/>
            </a:solidFill>
            <a:round/>
            <a:headEnd type="stealth" w="med" len="lg"/>
            <a:tailEnd type="none" w="sm" len="sm"/>
          </a:ln>
        </p:spPr>
        <p:txBody>
          <a:bodyPr wrap="none" anchor="ctr"/>
          <a:lstStyle/>
          <a:p>
            <a:endParaRPr lang="zh-CN" altLang="en-US"/>
          </a:p>
        </p:txBody>
      </p:sp>
      <p:sp>
        <p:nvSpPr>
          <p:cNvPr id="38967" name="Line 59"/>
          <p:cNvSpPr>
            <a:spLocks noChangeShapeType="1"/>
          </p:cNvSpPr>
          <p:nvPr/>
        </p:nvSpPr>
        <p:spPr bwMode="auto">
          <a:xfrm>
            <a:off x="7121525" y="4452963"/>
            <a:ext cx="638175" cy="0"/>
          </a:xfrm>
          <a:prstGeom prst="line">
            <a:avLst/>
          </a:prstGeom>
          <a:noFill/>
          <a:ln w="12700">
            <a:solidFill>
              <a:schemeClr val="tx1"/>
            </a:solidFill>
            <a:round/>
            <a:headEnd type="stealth" w="med" len="lg"/>
            <a:tailEnd type="none" w="sm" len="sm"/>
          </a:ln>
        </p:spPr>
        <p:txBody>
          <a:bodyPr wrap="none" anchor="ctr"/>
          <a:lstStyle/>
          <a:p>
            <a:endParaRPr lang="zh-CN" altLang="en-US"/>
          </a:p>
        </p:txBody>
      </p:sp>
      <p:sp>
        <p:nvSpPr>
          <p:cNvPr id="38968" name="Line 60"/>
          <p:cNvSpPr>
            <a:spLocks noChangeShapeType="1"/>
          </p:cNvSpPr>
          <p:nvPr/>
        </p:nvSpPr>
        <p:spPr bwMode="auto">
          <a:xfrm>
            <a:off x="7759700" y="512788"/>
            <a:ext cx="0" cy="6256337"/>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69" name="Line 61"/>
          <p:cNvSpPr>
            <a:spLocks noChangeShapeType="1"/>
          </p:cNvSpPr>
          <p:nvPr/>
        </p:nvSpPr>
        <p:spPr bwMode="auto">
          <a:xfrm>
            <a:off x="6992938" y="6303988"/>
            <a:ext cx="766762"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70" name="Line 62"/>
          <p:cNvSpPr>
            <a:spLocks noChangeShapeType="1"/>
          </p:cNvSpPr>
          <p:nvPr/>
        </p:nvSpPr>
        <p:spPr bwMode="auto">
          <a:xfrm>
            <a:off x="6992938" y="6769125"/>
            <a:ext cx="766762"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71" name="Line 63"/>
          <p:cNvSpPr>
            <a:spLocks noChangeShapeType="1"/>
          </p:cNvSpPr>
          <p:nvPr/>
        </p:nvSpPr>
        <p:spPr bwMode="auto">
          <a:xfrm>
            <a:off x="7504113" y="5695975"/>
            <a:ext cx="255587"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72" name="Line 64"/>
          <p:cNvSpPr>
            <a:spLocks noChangeShapeType="1"/>
          </p:cNvSpPr>
          <p:nvPr/>
        </p:nvSpPr>
        <p:spPr bwMode="auto">
          <a:xfrm>
            <a:off x="7161213" y="1622450"/>
            <a:ext cx="598487"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73" name="Line 65"/>
          <p:cNvSpPr>
            <a:spLocks noChangeShapeType="1"/>
          </p:cNvSpPr>
          <p:nvPr/>
        </p:nvSpPr>
        <p:spPr bwMode="auto">
          <a:xfrm>
            <a:off x="7029450" y="2973413"/>
            <a:ext cx="727075"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74" name="Line 66"/>
          <p:cNvSpPr>
            <a:spLocks noChangeShapeType="1"/>
          </p:cNvSpPr>
          <p:nvPr/>
        </p:nvSpPr>
        <p:spPr bwMode="auto">
          <a:xfrm>
            <a:off x="7121525" y="4259288"/>
            <a:ext cx="638175"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75" name="Rectangle 67"/>
          <p:cNvSpPr>
            <a:spLocks noChangeArrowheads="1"/>
          </p:cNvSpPr>
          <p:nvPr/>
        </p:nvSpPr>
        <p:spPr bwMode="auto">
          <a:xfrm>
            <a:off x="4292600" y="1541488"/>
            <a:ext cx="996950" cy="312737"/>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资源清单</a:t>
            </a:r>
          </a:p>
        </p:txBody>
      </p:sp>
      <p:sp>
        <p:nvSpPr>
          <p:cNvPr id="38976" name="Rectangle 68"/>
          <p:cNvSpPr>
            <a:spLocks noChangeArrowheads="1"/>
          </p:cNvSpPr>
          <p:nvPr/>
        </p:nvSpPr>
        <p:spPr bwMode="auto">
          <a:xfrm>
            <a:off x="4235450" y="4303738"/>
            <a:ext cx="1104900" cy="309562"/>
          </a:xfrm>
          <a:prstGeom prst="rect">
            <a:avLst/>
          </a:prstGeom>
          <a:noFill/>
          <a:ln w="9525">
            <a:no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8977" name="Rectangle 69"/>
          <p:cNvSpPr>
            <a:spLocks noChangeArrowheads="1"/>
          </p:cNvSpPr>
          <p:nvPr/>
        </p:nvSpPr>
        <p:spPr bwMode="auto">
          <a:xfrm>
            <a:off x="4292600" y="2027263"/>
            <a:ext cx="996950" cy="679450"/>
          </a:xfrm>
          <a:prstGeom prst="rect">
            <a:avLst/>
          </a:prstGeom>
          <a:noFill/>
          <a:ln w="9525">
            <a:noFill/>
            <a:miter lim="800000"/>
            <a:headEnd/>
            <a:tailEnd/>
          </a:ln>
        </p:spPr>
        <p:txBody>
          <a:bodyPr wrap="none" lIns="92075" tIns="46038" rIns="92075" bIns="46038">
            <a:spAutoFit/>
          </a:bodyPr>
          <a:lstStyle/>
          <a:p>
            <a:pPr eaLnBrk="0" hangingPunct="0">
              <a:lnSpc>
                <a:spcPct val="120000"/>
              </a:lnSpc>
            </a:pPr>
            <a:r>
              <a:rPr lang="zh-CN" altLang="en-US" sz="1600">
                <a:solidFill>
                  <a:schemeClr val="tx1"/>
                </a:solidFill>
                <a:latin typeface="黑体" pitchFamily="49" charset="-122"/>
                <a:ea typeface="黑体" pitchFamily="49" charset="-122"/>
              </a:rPr>
              <a:t>合同预测</a:t>
            </a:r>
          </a:p>
          <a:p>
            <a:pPr eaLnBrk="0" hangingPunct="0">
              <a:lnSpc>
                <a:spcPct val="120000"/>
              </a:lnSpc>
            </a:pPr>
            <a:r>
              <a:rPr lang="zh-CN" altLang="en-US" sz="1600">
                <a:solidFill>
                  <a:schemeClr val="tx1"/>
                </a:solidFill>
                <a:latin typeface="黑体" pitchFamily="49" charset="-122"/>
                <a:ea typeface="黑体" pitchFamily="49" charset="-122"/>
              </a:rPr>
              <a:t>其它需求</a:t>
            </a:r>
          </a:p>
        </p:txBody>
      </p:sp>
      <p:sp>
        <p:nvSpPr>
          <p:cNvPr id="38978" name="Rectangle 70"/>
          <p:cNvSpPr>
            <a:spLocks noChangeArrowheads="1"/>
          </p:cNvSpPr>
          <p:nvPr/>
        </p:nvSpPr>
        <p:spPr bwMode="auto">
          <a:xfrm>
            <a:off x="4114800" y="5540400"/>
            <a:ext cx="12001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供应商信息</a:t>
            </a:r>
          </a:p>
        </p:txBody>
      </p:sp>
      <p:sp>
        <p:nvSpPr>
          <p:cNvPr id="38979" name="Line 71"/>
          <p:cNvSpPr>
            <a:spLocks noChangeShapeType="1"/>
          </p:cNvSpPr>
          <p:nvPr/>
        </p:nvSpPr>
        <p:spPr bwMode="auto">
          <a:xfrm>
            <a:off x="5222875" y="1751038"/>
            <a:ext cx="174625"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80" name="Line 72"/>
          <p:cNvSpPr>
            <a:spLocks noChangeShapeType="1"/>
          </p:cNvSpPr>
          <p:nvPr/>
        </p:nvSpPr>
        <p:spPr bwMode="auto">
          <a:xfrm>
            <a:off x="5397500" y="4324375"/>
            <a:ext cx="44608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81" name="Line 73"/>
          <p:cNvSpPr>
            <a:spLocks noChangeShapeType="1"/>
          </p:cNvSpPr>
          <p:nvPr/>
        </p:nvSpPr>
        <p:spPr bwMode="auto">
          <a:xfrm>
            <a:off x="5389563" y="3086125"/>
            <a:ext cx="550862"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82" name="Line 74"/>
          <p:cNvSpPr>
            <a:spLocks noChangeShapeType="1"/>
          </p:cNvSpPr>
          <p:nvPr/>
        </p:nvSpPr>
        <p:spPr bwMode="auto">
          <a:xfrm>
            <a:off x="5253038" y="5705500"/>
            <a:ext cx="280987"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83" name="Line 75"/>
          <p:cNvSpPr>
            <a:spLocks noChangeShapeType="1"/>
          </p:cNvSpPr>
          <p:nvPr/>
        </p:nvSpPr>
        <p:spPr bwMode="auto">
          <a:xfrm>
            <a:off x="5222875" y="4052913"/>
            <a:ext cx="15875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84" name="Line 76"/>
          <p:cNvSpPr>
            <a:spLocks noChangeShapeType="1"/>
          </p:cNvSpPr>
          <p:nvPr/>
        </p:nvSpPr>
        <p:spPr bwMode="auto">
          <a:xfrm>
            <a:off x="5389563" y="1481163"/>
            <a:ext cx="0" cy="5240337"/>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85" name="Line 77"/>
          <p:cNvSpPr>
            <a:spLocks noChangeShapeType="1"/>
          </p:cNvSpPr>
          <p:nvPr/>
        </p:nvSpPr>
        <p:spPr bwMode="auto">
          <a:xfrm>
            <a:off x="5397500" y="5289575"/>
            <a:ext cx="1787525"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86" name="Line 78"/>
          <p:cNvSpPr>
            <a:spLocks noChangeShapeType="1"/>
          </p:cNvSpPr>
          <p:nvPr/>
        </p:nvSpPr>
        <p:spPr bwMode="auto">
          <a:xfrm>
            <a:off x="7185025" y="5289575"/>
            <a:ext cx="0" cy="257175"/>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8987" name="Line 79"/>
          <p:cNvSpPr>
            <a:spLocks noChangeShapeType="1"/>
          </p:cNvSpPr>
          <p:nvPr/>
        </p:nvSpPr>
        <p:spPr bwMode="auto">
          <a:xfrm>
            <a:off x="7058025" y="2427313"/>
            <a:ext cx="701675"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88" name="Line 80"/>
          <p:cNvSpPr>
            <a:spLocks noChangeShapeType="1"/>
          </p:cNvSpPr>
          <p:nvPr/>
        </p:nvSpPr>
        <p:spPr bwMode="auto">
          <a:xfrm>
            <a:off x="7058025" y="3713188"/>
            <a:ext cx="701675"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89" name="Line 81"/>
          <p:cNvSpPr>
            <a:spLocks noChangeShapeType="1"/>
          </p:cNvSpPr>
          <p:nvPr/>
        </p:nvSpPr>
        <p:spPr bwMode="auto">
          <a:xfrm>
            <a:off x="7058025" y="4999063"/>
            <a:ext cx="701675"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90" name="Rectangle 82"/>
          <p:cNvSpPr>
            <a:spLocks noChangeArrowheads="1"/>
          </p:cNvSpPr>
          <p:nvPr/>
        </p:nvSpPr>
        <p:spPr bwMode="auto">
          <a:xfrm>
            <a:off x="4343400" y="577875"/>
            <a:ext cx="1428750" cy="284163"/>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400">
                <a:solidFill>
                  <a:schemeClr val="tx1"/>
                </a:solidFill>
                <a:latin typeface="黑体" pitchFamily="49" charset="-122"/>
                <a:ea typeface="黑体" pitchFamily="49" charset="-122"/>
              </a:rPr>
              <a:t>销售与运作计划</a:t>
            </a:r>
          </a:p>
        </p:txBody>
      </p:sp>
      <p:sp>
        <p:nvSpPr>
          <p:cNvPr id="38991" name="Line 83"/>
          <p:cNvSpPr>
            <a:spLocks noChangeShapeType="1"/>
          </p:cNvSpPr>
          <p:nvPr/>
        </p:nvSpPr>
        <p:spPr bwMode="auto">
          <a:xfrm>
            <a:off x="4487863" y="1043013"/>
            <a:ext cx="1339850" cy="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38992" name="Rectangle 84"/>
          <p:cNvSpPr>
            <a:spLocks noChangeArrowheads="1"/>
          </p:cNvSpPr>
          <p:nvPr/>
        </p:nvSpPr>
        <p:spPr bwMode="auto">
          <a:xfrm>
            <a:off x="3638550" y="1957413"/>
            <a:ext cx="387350" cy="825500"/>
          </a:xfrm>
          <a:prstGeom prst="rect">
            <a:avLst/>
          </a:prstGeom>
          <a:noFill/>
          <a:ln w="9525">
            <a:noFill/>
            <a:miter lim="800000"/>
            <a:headEnd/>
            <a:tailEnd/>
          </a:ln>
        </p:spPr>
        <p:txBody>
          <a:bodyPr wrap="none" lIns="92075" tIns="46038" rIns="92075" bIns="46038">
            <a:spAutoFit/>
          </a:bodyPr>
          <a:lstStyle/>
          <a:p>
            <a:pPr eaLnBrk="0" hangingPunct="0"/>
            <a:r>
              <a:rPr lang="zh-CN" altLang="en-US" sz="1600">
                <a:solidFill>
                  <a:schemeClr val="tx1"/>
                </a:solidFill>
                <a:latin typeface="黑体" pitchFamily="49" charset="-122"/>
                <a:ea typeface="黑体" pitchFamily="49" charset="-122"/>
              </a:rPr>
              <a:t>应</a:t>
            </a:r>
          </a:p>
          <a:p>
            <a:pPr eaLnBrk="0" hangingPunct="0"/>
            <a:r>
              <a:rPr lang="zh-CN" altLang="en-US" sz="1600">
                <a:solidFill>
                  <a:schemeClr val="tx1"/>
                </a:solidFill>
                <a:latin typeface="黑体" pitchFamily="49" charset="-122"/>
                <a:ea typeface="黑体" pitchFamily="49" charset="-122"/>
              </a:rPr>
              <a:t>收</a:t>
            </a:r>
          </a:p>
          <a:p>
            <a:pPr eaLnBrk="0" hangingPunct="0"/>
            <a:r>
              <a:rPr lang="zh-CN" altLang="en-US" sz="1600">
                <a:solidFill>
                  <a:schemeClr val="tx1"/>
                </a:solidFill>
                <a:latin typeface="黑体" pitchFamily="49" charset="-122"/>
                <a:ea typeface="黑体" pitchFamily="49" charset="-122"/>
              </a:rPr>
              <a:t>帐</a:t>
            </a:r>
          </a:p>
        </p:txBody>
      </p:sp>
      <p:sp>
        <p:nvSpPr>
          <p:cNvPr id="38993" name="Rectangle 85"/>
          <p:cNvSpPr>
            <a:spLocks noChangeArrowheads="1"/>
          </p:cNvSpPr>
          <p:nvPr/>
        </p:nvSpPr>
        <p:spPr bwMode="auto">
          <a:xfrm>
            <a:off x="3619500" y="3479825"/>
            <a:ext cx="387350" cy="679450"/>
          </a:xfrm>
          <a:prstGeom prst="rect">
            <a:avLst/>
          </a:prstGeom>
          <a:noFill/>
          <a:ln w="9525">
            <a:noFill/>
            <a:miter lim="800000"/>
            <a:headEnd/>
            <a:tailEnd/>
          </a:ln>
        </p:spPr>
        <p:txBody>
          <a:bodyPr wrap="none" lIns="92075" tIns="46038" rIns="92075" bIns="46038">
            <a:spAutoFit/>
          </a:bodyPr>
          <a:lstStyle/>
          <a:p>
            <a:pPr eaLnBrk="0" hangingPunct="0">
              <a:lnSpc>
                <a:spcPct val="120000"/>
              </a:lnSpc>
            </a:pPr>
            <a:r>
              <a:rPr lang="zh-CN" altLang="en-US" sz="1600">
                <a:solidFill>
                  <a:schemeClr val="tx1"/>
                </a:solidFill>
                <a:latin typeface="黑体" pitchFamily="49" charset="-122"/>
                <a:ea typeface="黑体" pitchFamily="49" charset="-122"/>
              </a:rPr>
              <a:t>总</a:t>
            </a:r>
          </a:p>
          <a:p>
            <a:pPr eaLnBrk="0" hangingPunct="0">
              <a:lnSpc>
                <a:spcPct val="120000"/>
              </a:lnSpc>
            </a:pPr>
            <a:r>
              <a:rPr lang="zh-CN" altLang="en-US" sz="1600">
                <a:solidFill>
                  <a:schemeClr val="tx1"/>
                </a:solidFill>
                <a:latin typeface="黑体" pitchFamily="49" charset="-122"/>
                <a:ea typeface="黑体" pitchFamily="49" charset="-122"/>
              </a:rPr>
              <a:t>帐</a:t>
            </a:r>
          </a:p>
        </p:txBody>
      </p:sp>
      <p:sp>
        <p:nvSpPr>
          <p:cNvPr id="38994" name="Rectangle 86"/>
          <p:cNvSpPr>
            <a:spLocks noChangeArrowheads="1"/>
          </p:cNvSpPr>
          <p:nvPr/>
        </p:nvSpPr>
        <p:spPr bwMode="auto">
          <a:xfrm>
            <a:off x="3644900" y="5902350"/>
            <a:ext cx="387350" cy="825500"/>
          </a:xfrm>
          <a:prstGeom prst="rect">
            <a:avLst/>
          </a:prstGeom>
          <a:noFill/>
          <a:ln w="9525">
            <a:noFill/>
            <a:miter lim="800000"/>
            <a:headEnd/>
            <a:tailEnd/>
          </a:ln>
        </p:spPr>
        <p:txBody>
          <a:bodyPr wrap="none" lIns="92075" tIns="46038" rIns="92075" bIns="46038">
            <a:spAutoFit/>
          </a:bodyPr>
          <a:lstStyle/>
          <a:p>
            <a:pPr eaLnBrk="0" hangingPunct="0"/>
            <a:r>
              <a:rPr lang="zh-CN" altLang="en-US" sz="1600">
                <a:solidFill>
                  <a:schemeClr val="tx1"/>
                </a:solidFill>
                <a:latin typeface="黑体" pitchFamily="49" charset="-122"/>
                <a:ea typeface="黑体" pitchFamily="49" charset="-122"/>
              </a:rPr>
              <a:t>应</a:t>
            </a:r>
          </a:p>
          <a:p>
            <a:pPr eaLnBrk="0" hangingPunct="0"/>
            <a:r>
              <a:rPr lang="zh-CN" altLang="en-US" sz="1600">
                <a:solidFill>
                  <a:schemeClr val="tx1"/>
                </a:solidFill>
                <a:latin typeface="黑体" pitchFamily="49" charset="-122"/>
                <a:ea typeface="黑体" pitchFamily="49" charset="-122"/>
              </a:rPr>
              <a:t>付</a:t>
            </a:r>
          </a:p>
          <a:p>
            <a:pPr eaLnBrk="0" hangingPunct="0"/>
            <a:r>
              <a:rPr lang="zh-CN" altLang="en-US" sz="1600">
                <a:solidFill>
                  <a:schemeClr val="tx1"/>
                </a:solidFill>
                <a:latin typeface="黑体" pitchFamily="49" charset="-122"/>
                <a:ea typeface="黑体" pitchFamily="49" charset="-122"/>
              </a:rPr>
              <a:t>帐</a:t>
            </a:r>
          </a:p>
        </p:txBody>
      </p:sp>
      <p:sp>
        <p:nvSpPr>
          <p:cNvPr id="38995" name="Line 87"/>
          <p:cNvSpPr>
            <a:spLocks noChangeShapeType="1"/>
          </p:cNvSpPr>
          <p:nvPr/>
        </p:nvSpPr>
        <p:spPr bwMode="auto">
          <a:xfrm>
            <a:off x="3824288" y="2771800"/>
            <a:ext cx="0" cy="731838"/>
          </a:xfrm>
          <a:prstGeom prst="line">
            <a:avLst/>
          </a:prstGeom>
          <a:noFill/>
          <a:ln w="57150">
            <a:solidFill>
              <a:schemeClr val="tx1"/>
            </a:solidFill>
            <a:round/>
            <a:headEnd type="none" w="sm" len="sm"/>
            <a:tailEnd type="none" w="sm" len="sm"/>
          </a:ln>
        </p:spPr>
        <p:txBody>
          <a:bodyPr wrap="none" anchor="ctr"/>
          <a:lstStyle/>
          <a:p>
            <a:endParaRPr lang="zh-CN" altLang="en-US"/>
          </a:p>
        </p:txBody>
      </p:sp>
      <p:sp>
        <p:nvSpPr>
          <p:cNvPr id="38996" name="Line 88"/>
          <p:cNvSpPr>
            <a:spLocks noChangeShapeType="1"/>
          </p:cNvSpPr>
          <p:nvPr/>
        </p:nvSpPr>
        <p:spPr bwMode="auto">
          <a:xfrm>
            <a:off x="3824288" y="4192613"/>
            <a:ext cx="0" cy="1719262"/>
          </a:xfrm>
          <a:prstGeom prst="line">
            <a:avLst/>
          </a:prstGeom>
          <a:noFill/>
          <a:ln w="57150">
            <a:solidFill>
              <a:schemeClr val="tx1"/>
            </a:solidFill>
            <a:round/>
            <a:headEnd type="none" w="sm" len="sm"/>
            <a:tailEnd type="none" w="sm" len="sm"/>
          </a:ln>
        </p:spPr>
        <p:txBody>
          <a:bodyPr wrap="none" anchor="ctr"/>
          <a:lstStyle/>
          <a:p>
            <a:endParaRPr lang="zh-CN" altLang="en-US"/>
          </a:p>
        </p:txBody>
      </p:sp>
      <p:sp>
        <p:nvSpPr>
          <p:cNvPr id="38997" name="Line 89"/>
          <p:cNvSpPr>
            <a:spLocks noChangeShapeType="1"/>
          </p:cNvSpPr>
          <p:nvPr/>
        </p:nvSpPr>
        <p:spPr bwMode="auto">
          <a:xfrm>
            <a:off x="3994150" y="6303988"/>
            <a:ext cx="1978025" cy="0"/>
          </a:xfrm>
          <a:prstGeom prst="line">
            <a:avLst/>
          </a:prstGeom>
          <a:noFill/>
          <a:ln w="57150">
            <a:solidFill>
              <a:schemeClr val="tx1"/>
            </a:solidFill>
            <a:round/>
            <a:headEnd type="none" w="sm" len="sm"/>
            <a:tailEnd type="none" w="sm" len="sm"/>
          </a:ln>
        </p:spPr>
        <p:txBody>
          <a:bodyPr wrap="none" anchor="ctr"/>
          <a:lstStyle/>
          <a:p>
            <a:endParaRPr lang="zh-CN" altLang="en-US"/>
          </a:p>
        </p:txBody>
      </p:sp>
      <p:sp>
        <p:nvSpPr>
          <p:cNvPr id="38998" name="Line 90"/>
          <p:cNvSpPr>
            <a:spLocks noChangeShapeType="1"/>
          </p:cNvSpPr>
          <p:nvPr/>
        </p:nvSpPr>
        <p:spPr bwMode="auto">
          <a:xfrm>
            <a:off x="3962400" y="4083075"/>
            <a:ext cx="338138" cy="0"/>
          </a:xfrm>
          <a:prstGeom prst="line">
            <a:avLst/>
          </a:prstGeom>
          <a:noFill/>
          <a:ln w="57150">
            <a:solidFill>
              <a:schemeClr val="tx1"/>
            </a:solidFill>
            <a:round/>
            <a:headEnd type="none" w="sm" len="sm"/>
            <a:tailEnd type="none" w="sm" len="sm"/>
          </a:ln>
        </p:spPr>
        <p:txBody>
          <a:bodyPr wrap="none" anchor="ctr"/>
          <a:lstStyle/>
          <a:p>
            <a:endParaRPr lang="zh-CN" altLang="en-US"/>
          </a:p>
        </p:txBody>
      </p:sp>
      <p:sp>
        <p:nvSpPr>
          <p:cNvPr id="38999" name="Line 91"/>
          <p:cNvSpPr>
            <a:spLocks noChangeShapeType="1"/>
          </p:cNvSpPr>
          <p:nvPr/>
        </p:nvSpPr>
        <p:spPr bwMode="auto">
          <a:xfrm>
            <a:off x="4002088" y="2535263"/>
            <a:ext cx="322262" cy="0"/>
          </a:xfrm>
          <a:prstGeom prst="line">
            <a:avLst/>
          </a:prstGeom>
          <a:noFill/>
          <a:ln w="57150">
            <a:solidFill>
              <a:schemeClr val="tx1"/>
            </a:solidFill>
            <a:round/>
            <a:headEnd type="none" w="sm" len="sm"/>
            <a:tailEnd type="none" w="sm" len="sm"/>
          </a:ln>
        </p:spPr>
        <p:txBody>
          <a:bodyPr wrap="none" anchor="ctr"/>
          <a:lstStyle/>
          <a:p>
            <a:endParaRPr lang="zh-CN" altLang="en-US"/>
          </a:p>
        </p:txBody>
      </p:sp>
      <p:sp>
        <p:nvSpPr>
          <p:cNvPr id="39000" name="Line 92"/>
          <p:cNvSpPr>
            <a:spLocks noChangeShapeType="1"/>
          </p:cNvSpPr>
          <p:nvPr/>
        </p:nvSpPr>
        <p:spPr bwMode="auto">
          <a:xfrm>
            <a:off x="7161213" y="1863750"/>
            <a:ext cx="598487" cy="0"/>
          </a:xfrm>
          <a:prstGeom prst="line">
            <a:avLst/>
          </a:prstGeom>
          <a:noFill/>
          <a:ln w="12700">
            <a:solidFill>
              <a:schemeClr val="tx1"/>
            </a:solidFill>
            <a:round/>
            <a:headEnd type="stealth" w="med" len="lg"/>
            <a:tailEnd type="none" w="sm" len="sm"/>
          </a:ln>
        </p:spPr>
        <p:txBody>
          <a:bodyPr wrap="none" anchor="ctr"/>
          <a:lstStyle/>
          <a:p>
            <a:endParaRPr lang="zh-CN" altLang="en-US"/>
          </a:p>
        </p:txBody>
      </p:sp>
      <p:sp>
        <p:nvSpPr>
          <p:cNvPr id="39001" name="Line 93"/>
          <p:cNvSpPr>
            <a:spLocks noChangeShapeType="1"/>
          </p:cNvSpPr>
          <p:nvPr/>
        </p:nvSpPr>
        <p:spPr bwMode="auto">
          <a:xfrm>
            <a:off x="5245100" y="4999063"/>
            <a:ext cx="147638"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02" name="Rectangle 94"/>
          <p:cNvSpPr>
            <a:spLocks noChangeArrowheads="1"/>
          </p:cNvSpPr>
          <p:nvPr/>
        </p:nvSpPr>
        <p:spPr bwMode="auto">
          <a:xfrm>
            <a:off x="4273550" y="387352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库存信息</a:t>
            </a:r>
          </a:p>
        </p:txBody>
      </p:sp>
      <p:sp>
        <p:nvSpPr>
          <p:cNvPr id="39003" name="Rectangle 95"/>
          <p:cNvSpPr>
            <a:spLocks noChangeArrowheads="1"/>
          </p:cNvSpPr>
          <p:nvPr/>
        </p:nvSpPr>
        <p:spPr bwMode="auto">
          <a:xfrm>
            <a:off x="4273550" y="4195788"/>
            <a:ext cx="996950" cy="312737"/>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物料清单</a:t>
            </a:r>
          </a:p>
        </p:txBody>
      </p:sp>
      <p:sp>
        <p:nvSpPr>
          <p:cNvPr id="39004" name="Line 96"/>
          <p:cNvSpPr>
            <a:spLocks noChangeShapeType="1"/>
          </p:cNvSpPr>
          <p:nvPr/>
        </p:nvSpPr>
        <p:spPr bwMode="auto">
          <a:xfrm>
            <a:off x="4324350" y="4500588"/>
            <a:ext cx="893763"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05" name="Rectangle 97"/>
          <p:cNvSpPr>
            <a:spLocks noChangeArrowheads="1"/>
          </p:cNvSpPr>
          <p:nvPr/>
        </p:nvSpPr>
        <p:spPr bwMode="auto">
          <a:xfrm>
            <a:off x="4273550" y="4506938"/>
            <a:ext cx="996950" cy="312737"/>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工作中心</a:t>
            </a:r>
          </a:p>
        </p:txBody>
      </p:sp>
      <p:sp>
        <p:nvSpPr>
          <p:cNvPr id="39006" name="Line 98"/>
          <p:cNvSpPr>
            <a:spLocks noChangeShapeType="1"/>
          </p:cNvSpPr>
          <p:nvPr/>
        </p:nvSpPr>
        <p:spPr bwMode="auto">
          <a:xfrm>
            <a:off x="4324350" y="4822850"/>
            <a:ext cx="893763"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07" name="Rectangle 99"/>
          <p:cNvSpPr>
            <a:spLocks noChangeArrowheads="1"/>
          </p:cNvSpPr>
          <p:nvPr/>
        </p:nvSpPr>
        <p:spPr bwMode="auto">
          <a:xfrm>
            <a:off x="4273550" y="4822850"/>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工艺路线</a:t>
            </a:r>
          </a:p>
        </p:txBody>
      </p:sp>
      <p:sp>
        <p:nvSpPr>
          <p:cNvPr id="39008" name="Line 100"/>
          <p:cNvSpPr>
            <a:spLocks noChangeShapeType="1"/>
          </p:cNvSpPr>
          <p:nvPr/>
        </p:nvSpPr>
        <p:spPr bwMode="auto">
          <a:xfrm>
            <a:off x="4324350" y="4179913"/>
            <a:ext cx="893763"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09" name="Line 101"/>
          <p:cNvSpPr>
            <a:spLocks noChangeShapeType="1"/>
          </p:cNvSpPr>
          <p:nvPr/>
        </p:nvSpPr>
        <p:spPr bwMode="auto">
          <a:xfrm>
            <a:off x="5218113" y="4678388"/>
            <a:ext cx="150812"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10" name="Line 102"/>
          <p:cNvSpPr>
            <a:spLocks noChangeShapeType="1"/>
          </p:cNvSpPr>
          <p:nvPr/>
        </p:nvSpPr>
        <p:spPr bwMode="auto">
          <a:xfrm>
            <a:off x="5260975" y="2406675"/>
            <a:ext cx="112713"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11" name="Line 103"/>
          <p:cNvSpPr>
            <a:spLocks noChangeShapeType="1"/>
          </p:cNvSpPr>
          <p:nvPr/>
        </p:nvSpPr>
        <p:spPr bwMode="auto">
          <a:xfrm>
            <a:off x="5226050" y="4324375"/>
            <a:ext cx="163513"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12" name="Line 104"/>
          <p:cNvSpPr>
            <a:spLocks noChangeShapeType="1"/>
          </p:cNvSpPr>
          <p:nvPr/>
        </p:nvSpPr>
        <p:spPr bwMode="auto">
          <a:xfrm>
            <a:off x="4640263" y="5869013"/>
            <a:ext cx="0" cy="417512"/>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13" name="Line 105"/>
          <p:cNvSpPr>
            <a:spLocks noChangeShapeType="1"/>
          </p:cNvSpPr>
          <p:nvPr/>
        </p:nvSpPr>
        <p:spPr bwMode="auto">
          <a:xfrm>
            <a:off x="6426200" y="5722963"/>
            <a:ext cx="112713" cy="0"/>
          </a:xfrm>
          <a:prstGeom prst="line">
            <a:avLst/>
          </a:prstGeom>
          <a:noFill/>
          <a:ln w="50800">
            <a:solidFill>
              <a:schemeClr val="accent2"/>
            </a:solidFill>
            <a:round/>
            <a:headEnd type="none" w="sm" len="sm"/>
            <a:tailEnd type="none" w="sm" len="sm"/>
          </a:ln>
        </p:spPr>
        <p:txBody>
          <a:bodyPr wrap="none" anchor="ctr"/>
          <a:lstStyle/>
          <a:p>
            <a:endParaRPr lang="zh-CN" altLang="en-US"/>
          </a:p>
        </p:txBody>
      </p:sp>
      <p:sp>
        <p:nvSpPr>
          <p:cNvPr id="39014" name="Line 106"/>
          <p:cNvSpPr>
            <a:spLocks noChangeShapeType="1"/>
          </p:cNvSpPr>
          <p:nvPr/>
        </p:nvSpPr>
        <p:spPr bwMode="auto">
          <a:xfrm>
            <a:off x="5389563" y="6721500"/>
            <a:ext cx="606425"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15" name="Rectangle 107"/>
          <p:cNvSpPr>
            <a:spLocks noChangeArrowheads="1"/>
          </p:cNvSpPr>
          <p:nvPr/>
        </p:nvSpPr>
        <p:spPr bwMode="auto">
          <a:xfrm>
            <a:off x="5861050" y="914425"/>
            <a:ext cx="1276350" cy="1190625"/>
          </a:xfrm>
          <a:prstGeom prst="rect">
            <a:avLst/>
          </a:prstGeom>
          <a:noFill/>
          <a:ln w="38100" cmpd="dbl">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9016" name="Line 108"/>
          <p:cNvSpPr>
            <a:spLocks noChangeShapeType="1"/>
          </p:cNvSpPr>
          <p:nvPr/>
        </p:nvSpPr>
        <p:spPr bwMode="auto">
          <a:xfrm>
            <a:off x="5392738" y="1462113"/>
            <a:ext cx="450850" cy="0"/>
          </a:xfrm>
          <a:prstGeom prst="line">
            <a:avLst/>
          </a:prstGeom>
          <a:noFill/>
          <a:ln w="12700">
            <a:solidFill>
              <a:schemeClr val="tx1"/>
            </a:solidFill>
            <a:round/>
            <a:headEnd type="none" w="sm" len="sm"/>
            <a:tailEnd type="none" w="sm" len="sm"/>
          </a:ln>
        </p:spPr>
        <p:txBody>
          <a:bodyPr wrap="none" anchor="ctr"/>
          <a:lstStyle/>
          <a:p>
            <a:endParaRPr lang="zh-CN" altLang="en-US">
              <a:solidFill>
                <a:schemeClr val="bg1"/>
              </a:solidFill>
            </a:endParaRPr>
          </a:p>
        </p:txBody>
      </p:sp>
      <p:sp>
        <p:nvSpPr>
          <p:cNvPr id="39017" name="Line 109"/>
          <p:cNvSpPr>
            <a:spLocks noChangeShapeType="1"/>
          </p:cNvSpPr>
          <p:nvPr/>
        </p:nvSpPr>
        <p:spPr bwMode="auto">
          <a:xfrm>
            <a:off x="4343400" y="2667025"/>
            <a:ext cx="89535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18" name="Rectangle 110"/>
          <p:cNvSpPr>
            <a:spLocks noChangeArrowheads="1"/>
          </p:cNvSpPr>
          <p:nvPr/>
        </p:nvSpPr>
        <p:spPr bwMode="auto">
          <a:xfrm>
            <a:off x="4310063" y="269242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客户信息</a:t>
            </a:r>
          </a:p>
        </p:txBody>
      </p:sp>
      <p:sp>
        <p:nvSpPr>
          <p:cNvPr id="39019" name="Line 111"/>
          <p:cNvSpPr>
            <a:spLocks noChangeShapeType="1"/>
          </p:cNvSpPr>
          <p:nvPr/>
        </p:nvSpPr>
        <p:spPr bwMode="auto">
          <a:xfrm>
            <a:off x="4329113" y="3841775"/>
            <a:ext cx="893762"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20" name="Line 112"/>
          <p:cNvSpPr>
            <a:spLocks noChangeShapeType="1"/>
          </p:cNvSpPr>
          <p:nvPr/>
        </p:nvSpPr>
        <p:spPr bwMode="auto">
          <a:xfrm>
            <a:off x="4329113" y="3536975"/>
            <a:ext cx="893762"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21" name="Rectangle 113"/>
          <p:cNvSpPr>
            <a:spLocks noChangeArrowheads="1"/>
          </p:cNvSpPr>
          <p:nvPr/>
        </p:nvSpPr>
        <p:spPr bwMode="auto">
          <a:xfrm>
            <a:off x="4281488" y="3214713"/>
            <a:ext cx="996950" cy="312737"/>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成本中心</a:t>
            </a:r>
          </a:p>
        </p:txBody>
      </p:sp>
      <p:sp>
        <p:nvSpPr>
          <p:cNvPr id="39022" name="Rectangle 114"/>
          <p:cNvSpPr>
            <a:spLocks noChangeArrowheads="1"/>
          </p:cNvSpPr>
          <p:nvPr/>
        </p:nvSpPr>
        <p:spPr bwMode="auto">
          <a:xfrm>
            <a:off x="4264025" y="353697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会计科目</a:t>
            </a:r>
          </a:p>
        </p:txBody>
      </p:sp>
      <p:sp>
        <p:nvSpPr>
          <p:cNvPr id="39023" name="Line 115"/>
          <p:cNvSpPr>
            <a:spLocks noChangeShapeType="1"/>
          </p:cNvSpPr>
          <p:nvPr/>
        </p:nvSpPr>
        <p:spPr bwMode="auto">
          <a:xfrm>
            <a:off x="5222875" y="3375050"/>
            <a:ext cx="158750" cy="15875"/>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24" name="Line 116"/>
          <p:cNvSpPr>
            <a:spLocks noChangeShapeType="1"/>
          </p:cNvSpPr>
          <p:nvPr/>
        </p:nvSpPr>
        <p:spPr bwMode="auto">
          <a:xfrm>
            <a:off x="5222875" y="3713188"/>
            <a:ext cx="158750" cy="0"/>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39025" name="Rectangle 117"/>
          <p:cNvSpPr>
            <a:spLocks noChangeArrowheads="1"/>
          </p:cNvSpPr>
          <p:nvPr/>
        </p:nvSpPr>
        <p:spPr bwMode="auto">
          <a:xfrm>
            <a:off x="7777163" y="1100163"/>
            <a:ext cx="395287" cy="5900737"/>
          </a:xfrm>
          <a:prstGeom prst="rect">
            <a:avLst/>
          </a:prstGeom>
          <a:noFill/>
          <a:ln w="9525">
            <a:noFill/>
            <a:miter lim="800000"/>
            <a:headEnd/>
            <a:tailEnd/>
          </a:ln>
        </p:spPr>
        <p:txBody>
          <a:bodyPr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决</a:t>
            </a:r>
          </a:p>
          <a:p>
            <a:pPr eaLnBrk="0" hangingPunct="0">
              <a:lnSpc>
                <a:spcPct val="105000"/>
              </a:lnSpc>
            </a:pPr>
            <a:r>
              <a:rPr lang="zh-CN" altLang="en-US" sz="1600">
                <a:solidFill>
                  <a:schemeClr val="tx1"/>
                </a:solidFill>
                <a:latin typeface="黑体" pitchFamily="49" charset="-122"/>
                <a:ea typeface="黑体" pitchFamily="49" charset="-122"/>
              </a:rPr>
              <a:t>策</a:t>
            </a:r>
          </a:p>
          <a:p>
            <a:pPr eaLnBrk="0" hangingPunct="0">
              <a:lnSpc>
                <a:spcPct val="110000"/>
              </a:lnSpc>
            </a:pPr>
            <a:r>
              <a:rPr lang="zh-CN" altLang="en-US" sz="1600">
                <a:solidFill>
                  <a:schemeClr val="tx1"/>
                </a:solidFill>
                <a:latin typeface="黑体" pitchFamily="49" charset="-122"/>
                <a:ea typeface="黑体" pitchFamily="49" charset="-122"/>
              </a:rPr>
              <a:t>层</a:t>
            </a:r>
          </a:p>
          <a:p>
            <a:pPr eaLnBrk="0" hangingPunct="0">
              <a:lnSpc>
                <a:spcPct val="110000"/>
              </a:lnSpc>
            </a:pPr>
            <a:endParaRPr lang="zh-CN" altLang="en-US" sz="1600">
              <a:solidFill>
                <a:schemeClr val="tx1"/>
              </a:solidFill>
              <a:latin typeface="黑体" pitchFamily="49" charset="-122"/>
              <a:ea typeface="黑体" pitchFamily="49" charset="-122"/>
            </a:endParaRPr>
          </a:p>
          <a:p>
            <a:pPr eaLnBrk="0" hangingPunct="0">
              <a:lnSpc>
                <a:spcPct val="110000"/>
              </a:lnSpc>
            </a:pPr>
            <a:endParaRPr lang="zh-CN" altLang="en-US" sz="1600">
              <a:solidFill>
                <a:schemeClr val="tx1"/>
              </a:solidFill>
              <a:latin typeface="黑体" pitchFamily="49" charset="-122"/>
              <a:ea typeface="黑体" pitchFamily="49" charset="-122"/>
            </a:endParaRPr>
          </a:p>
          <a:p>
            <a:pPr eaLnBrk="0" hangingPunct="0">
              <a:lnSpc>
                <a:spcPct val="110000"/>
              </a:lnSpc>
            </a:pPr>
            <a:endParaRPr lang="zh-CN" altLang="en-US" sz="1600">
              <a:solidFill>
                <a:schemeClr val="tx1"/>
              </a:solidFill>
              <a:latin typeface="黑体" pitchFamily="49" charset="-122"/>
              <a:ea typeface="黑体" pitchFamily="49" charset="-122"/>
            </a:endParaRPr>
          </a:p>
          <a:p>
            <a:pPr eaLnBrk="0" hangingPunct="0">
              <a:lnSpc>
                <a:spcPct val="90000"/>
              </a:lnSpc>
            </a:pPr>
            <a:endParaRPr lang="zh-CN" altLang="en-US" sz="1600">
              <a:solidFill>
                <a:schemeClr val="tx1"/>
              </a:solidFill>
              <a:latin typeface="黑体" pitchFamily="49" charset="-122"/>
              <a:ea typeface="黑体" pitchFamily="49" charset="-122"/>
            </a:endParaRPr>
          </a:p>
          <a:p>
            <a:pPr eaLnBrk="0" hangingPunct="0">
              <a:lnSpc>
                <a:spcPct val="90000"/>
              </a:lnSpc>
            </a:pPr>
            <a:r>
              <a:rPr lang="zh-CN" altLang="en-US" sz="1600">
                <a:solidFill>
                  <a:schemeClr val="tx1"/>
                </a:solidFill>
                <a:latin typeface="黑体" pitchFamily="49" charset="-122"/>
                <a:ea typeface="黑体" pitchFamily="49" charset="-122"/>
              </a:rPr>
              <a:t>     </a:t>
            </a:r>
          </a:p>
          <a:p>
            <a:pPr eaLnBrk="0" hangingPunct="0">
              <a:lnSpc>
                <a:spcPct val="90000"/>
              </a:lnSpc>
            </a:pPr>
            <a:endParaRPr lang="zh-CN" altLang="en-US" sz="1600">
              <a:solidFill>
                <a:schemeClr val="tx1"/>
              </a:solidFill>
              <a:latin typeface="黑体" pitchFamily="49" charset="-122"/>
              <a:ea typeface="黑体" pitchFamily="49" charset="-122"/>
            </a:endParaRPr>
          </a:p>
          <a:p>
            <a:pPr eaLnBrk="0" hangingPunct="0">
              <a:lnSpc>
                <a:spcPct val="90000"/>
              </a:lnSpc>
            </a:pPr>
            <a:r>
              <a:rPr lang="zh-CN" altLang="en-US" sz="1600">
                <a:solidFill>
                  <a:schemeClr val="tx1"/>
                </a:solidFill>
                <a:latin typeface="黑体" pitchFamily="49" charset="-122"/>
                <a:ea typeface="黑体" pitchFamily="49" charset="-122"/>
              </a:rPr>
              <a:t>计</a:t>
            </a:r>
          </a:p>
          <a:p>
            <a:pPr eaLnBrk="0" hangingPunct="0">
              <a:lnSpc>
                <a:spcPct val="110000"/>
              </a:lnSpc>
            </a:pPr>
            <a:r>
              <a:rPr lang="zh-CN" altLang="en-US" sz="1600">
                <a:solidFill>
                  <a:schemeClr val="tx1"/>
                </a:solidFill>
                <a:latin typeface="黑体" pitchFamily="49" charset="-122"/>
                <a:ea typeface="黑体" pitchFamily="49" charset="-122"/>
              </a:rPr>
              <a:t>划</a:t>
            </a:r>
          </a:p>
          <a:p>
            <a:pPr eaLnBrk="0" hangingPunct="0">
              <a:lnSpc>
                <a:spcPct val="110000"/>
              </a:lnSpc>
            </a:pPr>
            <a:r>
              <a:rPr lang="zh-CN" altLang="en-US" sz="1600">
                <a:solidFill>
                  <a:schemeClr val="tx1"/>
                </a:solidFill>
                <a:latin typeface="黑体" pitchFamily="49" charset="-122"/>
                <a:ea typeface="黑体" pitchFamily="49" charset="-122"/>
              </a:rPr>
              <a:t>层</a:t>
            </a:r>
          </a:p>
          <a:p>
            <a:pPr eaLnBrk="0" hangingPunct="0">
              <a:lnSpc>
                <a:spcPct val="90000"/>
              </a:lnSpc>
            </a:pPr>
            <a:endParaRPr lang="zh-CN" altLang="en-US" sz="1600">
              <a:solidFill>
                <a:schemeClr val="tx1"/>
              </a:solidFill>
              <a:latin typeface="黑体" pitchFamily="49" charset="-122"/>
              <a:ea typeface="黑体" pitchFamily="49" charset="-122"/>
            </a:endParaRPr>
          </a:p>
          <a:p>
            <a:pPr eaLnBrk="0" hangingPunct="0">
              <a:lnSpc>
                <a:spcPct val="90000"/>
              </a:lnSpc>
            </a:pPr>
            <a:endParaRPr lang="zh-CN" altLang="en-US" sz="1600">
              <a:solidFill>
                <a:schemeClr val="tx1"/>
              </a:solidFill>
              <a:latin typeface="黑体" pitchFamily="49" charset="-122"/>
              <a:ea typeface="黑体" pitchFamily="49" charset="-122"/>
            </a:endParaRPr>
          </a:p>
          <a:p>
            <a:pPr eaLnBrk="0" hangingPunct="0">
              <a:lnSpc>
                <a:spcPct val="90000"/>
              </a:lnSpc>
            </a:pPr>
            <a:r>
              <a:rPr lang="zh-CN" altLang="en-US" sz="1600">
                <a:solidFill>
                  <a:schemeClr val="tx1"/>
                </a:solidFill>
                <a:latin typeface="黑体" pitchFamily="49" charset="-122"/>
                <a:ea typeface="黑体" pitchFamily="49" charset="-122"/>
              </a:rPr>
              <a:t>     </a:t>
            </a:r>
          </a:p>
          <a:p>
            <a:pPr eaLnBrk="0" hangingPunct="0">
              <a:lnSpc>
                <a:spcPct val="90000"/>
              </a:lnSpc>
            </a:pPr>
            <a:endParaRPr lang="zh-CN" altLang="en-US" sz="1600">
              <a:solidFill>
                <a:schemeClr val="tx1"/>
              </a:solidFill>
              <a:latin typeface="黑体" pitchFamily="49" charset="-122"/>
              <a:ea typeface="黑体" pitchFamily="49" charset="-122"/>
            </a:endParaRPr>
          </a:p>
          <a:p>
            <a:pPr eaLnBrk="0" hangingPunct="0">
              <a:lnSpc>
                <a:spcPct val="90000"/>
              </a:lnSpc>
            </a:pPr>
            <a:endParaRPr lang="zh-CN" altLang="en-US" sz="1600">
              <a:solidFill>
                <a:schemeClr val="tx1"/>
              </a:solidFill>
              <a:latin typeface="黑体" pitchFamily="49" charset="-122"/>
              <a:ea typeface="黑体" pitchFamily="49" charset="-122"/>
            </a:endParaRPr>
          </a:p>
          <a:p>
            <a:pPr eaLnBrk="0" hangingPunct="0">
              <a:lnSpc>
                <a:spcPct val="90000"/>
              </a:lnSpc>
            </a:pPr>
            <a:endParaRPr lang="zh-CN" altLang="en-US" sz="1600">
              <a:solidFill>
                <a:schemeClr val="tx1"/>
              </a:solidFill>
              <a:latin typeface="黑体" pitchFamily="49" charset="-122"/>
              <a:ea typeface="黑体" pitchFamily="49" charset="-122"/>
            </a:endParaRPr>
          </a:p>
          <a:p>
            <a:pPr eaLnBrk="0" hangingPunct="0">
              <a:lnSpc>
                <a:spcPct val="90000"/>
              </a:lnSpc>
            </a:pPr>
            <a:r>
              <a:rPr lang="zh-CN" altLang="en-US" sz="1600">
                <a:solidFill>
                  <a:schemeClr val="tx1"/>
                </a:solidFill>
                <a:latin typeface="黑体" pitchFamily="49" charset="-122"/>
                <a:ea typeface="黑体" pitchFamily="49" charset="-122"/>
              </a:rPr>
              <a:t>执</a:t>
            </a:r>
          </a:p>
          <a:p>
            <a:pPr eaLnBrk="0" hangingPunct="0">
              <a:lnSpc>
                <a:spcPct val="110000"/>
              </a:lnSpc>
            </a:pPr>
            <a:r>
              <a:rPr lang="zh-CN" altLang="en-US" sz="1600">
                <a:solidFill>
                  <a:schemeClr val="tx1"/>
                </a:solidFill>
                <a:latin typeface="黑体" pitchFamily="49" charset="-122"/>
                <a:ea typeface="黑体" pitchFamily="49" charset="-122"/>
              </a:rPr>
              <a:t>行</a:t>
            </a:r>
          </a:p>
          <a:p>
            <a:pPr eaLnBrk="0" hangingPunct="0">
              <a:lnSpc>
                <a:spcPct val="110000"/>
              </a:lnSpc>
            </a:pPr>
            <a:r>
              <a:rPr lang="zh-CN" altLang="en-US" sz="1600">
                <a:solidFill>
                  <a:schemeClr val="tx1"/>
                </a:solidFill>
                <a:latin typeface="黑体" pitchFamily="49" charset="-122"/>
                <a:ea typeface="黑体" pitchFamily="49" charset="-122"/>
              </a:rPr>
              <a:t>控</a:t>
            </a:r>
          </a:p>
          <a:p>
            <a:pPr eaLnBrk="0" hangingPunct="0">
              <a:lnSpc>
                <a:spcPct val="110000"/>
              </a:lnSpc>
            </a:pPr>
            <a:r>
              <a:rPr lang="zh-CN" altLang="en-US" sz="1600">
                <a:solidFill>
                  <a:schemeClr val="tx1"/>
                </a:solidFill>
                <a:latin typeface="黑体" pitchFamily="49" charset="-122"/>
                <a:ea typeface="黑体" pitchFamily="49" charset="-122"/>
              </a:rPr>
              <a:t>制</a:t>
            </a:r>
          </a:p>
          <a:p>
            <a:pPr eaLnBrk="0" hangingPunct="0">
              <a:lnSpc>
                <a:spcPct val="110000"/>
              </a:lnSpc>
            </a:pPr>
            <a:r>
              <a:rPr lang="zh-CN" altLang="en-US" sz="1600">
                <a:solidFill>
                  <a:schemeClr val="tx1"/>
                </a:solidFill>
                <a:latin typeface="黑体" pitchFamily="49" charset="-122"/>
                <a:ea typeface="黑体" pitchFamily="49" charset="-122"/>
              </a:rPr>
              <a:t>层</a:t>
            </a:r>
          </a:p>
          <a:p>
            <a:pPr eaLnBrk="0" hangingPunct="0">
              <a:lnSpc>
                <a:spcPct val="90000"/>
              </a:lnSpc>
            </a:pPr>
            <a:endParaRPr lang="en-US" altLang="zh-CN" sz="1600">
              <a:solidFill>
                <a:schemeClr val="tx1"/>
              </a:solidFill>
              <a:latin typeface="黑体" pitchFamily="49" charset="-122"/>
              <a:ea typeface="黑体" pitchFamily="49" charset="-122"/>
            </a:endParaRPr>
          </a:p>
        </p:txBody>
      </p:sp>
      <p:sp>
        <p:nvSpPr>
          <p:cNvPr id="39026" name="Text Box 118"/>
          <p:cNvSpPr txBox="1">
            <a:spLocks noChangeArrowheads="1"/>
          </p:cNvSpPr>
          <p:nvPr/>
        </p:nvSpPr>
        <p:spPr bwMode="auto">
          <a:xfrm>
            <a:off x="8137525" y="1925663"/>
            <a:ext cx="387350" cy="3025775"/>
          </a:xfrm>
          <a:prstGeom prst="rect">
            <a:avLst/>
          </a:prstGeom>
          <a:noFill/>
          <a:ln w="9525">
            <a:noFill/>
            <a:miter lim="800000"/>
            <a:headEnd/>
            <a:tailEnd/>
          </a:ln>
        </p:spPr>
        <p:txBody>
          <a:bodyPr wrap="none">
            <a:spAutoFit/>
          </a:bodyPr>
          <a:lstStyle/>
          <a:p>
            <a:r>
              <a:rPr lang="zh-CN" altLang="en-US" sz="1600">
                <a:solidFill>
                  <a:schemeClr val="tx1"/>
                </a:solidFill>
                <a:latin typeface="黑体" pitchFamily="49" charset="-122"/>
                <a:ea typeface="黑体" pitchFamily="49" charset="-122"/>
              </a:rPr>
              <a:t>宏</a:t>
            </a:r>
          </a:p>
          <a:p>
            <a:endParaRPr lang="zh-CN" altLang="en-US" sz="1600">
              <a:solidFill>
                <a:schemeClr val="tx1"/>
              </a:solidFill>
              <a:latin typeface="黑体" pitchFamily="49" charset="-122"/>
              <a:ea typeface="黑体" pitchFamily="49" charset="-122"/>
            </a:endParaRPr>
          </a:p>
          <a:p>
            <a:r>
              <a:rPr lang="zh-CN" altLang="en-US" sz="1600">
                <a:solidFill>
                  <a:schemeClr val="tx1"/>
                </a:solidFill>
                <a:latin typeface="黑体" pitchFamily="49" charset="-122"/>
                <a:ea typeface="黑体" pitchFamily="49" charset="-122"/>
              </a:rPr>
              <a:t>观</a:t>
            </a:r>
          </a:p>
          <a:p>
            <a:endParaRPr lang="zh-CN" altLang="en-US" sz="1600">
              <a:solidFill>
                <a:schemeClr val="tx1"/>
              </a:solidFill>
              <a:latin typeface="黑体" pitchFamily="49" charset="-122"/>
              <a:ea typeface="黑体" pitchFamily="49" charset="-122"/>
            </a:endParaRPr>
          </a:p>
          <a:p>
            <a:endParaRPr lang="zh-CN" altLang="en-US" sz="1600">
              <a:solidFill>
                <a:schemeClr val="tx1"/>
              </a:solidFill>
              <a:latin typeface="黑体" pitchFamily="49" charset="-122"/>
              <a:ea typeface="黑体" pitchFamily="49" charset="-122"/>
            </a:endParaRPr>
          </a:p>
          <a:p>
            <a:endParaRPr lang="zh-CN" altLang="en-US" sz="1600">
              <a:solidFill>
                <a:schemeClr val="tx1"/>
              </a:solidFill>
              <a:latin typeface="黑体" pitchFamily="49" charset="-122"/>
              <a:ea typeface="黑体" pitchFamily="49" charset="-122"/>
            </a:endParaRPr>
          </a:p>
          <a:p>
            <a:endParaRPr lang="zh-CN" altLang="en-US" sz="1600">
              <a:solidFill>
                <a:schemeClr val="tx1"/>
              </a:solidFill>
              <a:latin typeface="黑体" pitchFamily="49" charset="-122"/>
              <a:ea typeface="黑体" pitchFamily="49" charset="-122"/>
            </a:endParaRPr>
          </a:p>
          <a:p>
            <a:endParaRPr lang="zh-CN" altLang="en-US" sz="1600">
              <a:solidFill>
                <a:schemeClr val="tx1"/>
              </a:solidFill>
              <a:latin typeface="黑体" pitchFamily="49" charset="-122"/>
              <a:ea typeface="黑体" pitchFamily="49" charset="-122"/>
            </a:endParaRPr>
          </a:p>
          <a:p>
            <a:endParaRPr lang="zh-CN" altLang="en-US" sz="1600">
              <a:solidFill>
                <a:schemeClr val="tx1"/>
              </a:solidFill>
              <a:latin typeface="黑体" pitchFamily="49" charset="-122"/>
              <a:ea typeface="黑体" pitchFamily="49" charset="-122"/>
            </a:endParaRPr>
          </a:p>
          <a:p>
            <a:r>
              <a:rPr lang="zh-CN" altLang="en-US" sz="1600">
                <a:solidFill>
                  <a:schemeClr val="tx1"/>
                </a:solidFill>
                <a:latin typeface="黑体" pitchFamily="49" charset="-122"/>
                <a:ea typeface="黑体" pitchFamily="49" charset="-122"/>
              </a:rPr>
              <a:t>微</a:t>
            </a:r>
          </a:p>
          <a:p>
            <a:endParaRPr lang="zh-CN" altLang="en-US" sz="1600">
              <a:solidFill>
                <a:schemeClr val="tx1"/>
              </a:solidFill>
              <a:latin typeface="黑体" pitchFamily="49" charset="-122"/>
              <a:ea typeface="黑体" pitchFamily="49" charset="-122"/>
            </a:endParaRPr>
          </a:p>
          <a:p>
            <a:r>
              <a:rPr lang="zh-CN" altLang="en-US" sz="1600">
                <a:solidFill>
                  <a:schemeClr val="tx1"/>
                </a:solidFill>
                <a:latin typeface="黑体" pitchFamily="49" charset="-122"/>
                <a:ea typeface="黑体" pitchFamily="49" charset="-122"/>
              </a:rPr>
              <a:t>观</a:t>
            </a:r>
          </a:p>
        </p:txBody>
      </p:sp>
      <p:grpSp>
        <p:nvGrpSpPr>
          <p:cNvPr id="3" name="Group 119"/>
          <p:cNvGrpSpPr>
            <a:grpSpLocks/>
          </p:cNvGrpSpPr>
          <p:nvPr/>
        </p:nvGrpSpPr>
        <p:grpSpPr bwMode="auto">
          <a:xfrm>
            <a:off x="7123113" y="584225"/>
            <a:ext cx="641350" cy="6081713"/>
            <a:chOff x="4559" y="266"/>
            <a:chExt cx="404" cy="3831"/>
          </a:xfrm>
        </p:grpSpPr>
        <p:sp>
          <p:nvSpPr>
            <p:cNvPr id="13462" name="Text Box 120"/>
            <p:cNvSpPr txBox="1">
              <a:spLocks noChangeArrowheads="1"/>
            </p:cNvSpPr>
            <p:nvPr/>
          </p:nvSpPr>
          <p:spPr bwMode="auto">
            <a:xfrm>
              <a:off x="4559" y="266"/>
              <a:ext cx="404" cy="231"/>
            </a:xfrm>
            <a:prstGeom prst="rect">
              <a:avLst/>
            </a:prstGeom>
            <a:noFill/>
            <a:ln w="9525">
              <a:noFill/>
              <a:miter lim="800000"/>
              <a:headEnd/>
              <a:tailEnd/>
            </a:ln>
          </p:spPr>
          <p:txBody>
            <a:bodyPr wrap="none">
              <a:spAutoFit/>
            </a:bodyPr>
            <a:lstStyle/>
            <a:p>
              <a:r>
                <a:rPr lang="zh-CN" altLang="en-US" sz="1800" dirty="0">
                  <a:solidFill>
                    <a:schemeClr val="bg1"/>
                  </a:solidFill>
                  <a:latin typeface="黑体" pitchFamily="49" charset="-122"/>
                  <a:ea typeface="黑体" pitchFamily="49" charset="-122"/>
                </a:rPr>
                <a:t>领导</a:t>
              </a:r>
              <a:endParaRPr lang="zh-CN" altLang="en-US" sz="1600" dirty="0">
                <a:solidFill>
                  <a:schemeClr val="bg1"/>
                </a:solidFill>
                <a:latin typeface="黑体" pitchFamily="49" charset="-122"/>
                <a:ea typeface="黑体" pitchFamily="49" charset="-122"/>
              </a:endParaRPr>
            </a:p>
          </p:txBody>
        </p:sp>
        <p:sp>
          <p:nvSpPr>
            <p:cNvPr id="13463" name="Text Box 121"/>
            <p:cNvSpPr txBox="1">
              <a:spLocks noChangeArrowheads="1"/>
            </p:cNvSpPr>
            <p:nvPr/>
          </p:nvSpPr>
          <p:spPr bwMode="auto">
            <a:xfrm>
              <a:off x="4559" y="1166"/>
              <a:ext cx="404" cy="231"/>
            </a:xfrm>
            <a:prstGeom prst="rect">
              <a:avLst/>
            </a:prstGeom>
            <a:noFill/>
            <a:ln w="9525">
              <a:noFill/>
              <a:miter lim="800000"/>
              <a:headEnd/>
              <a:tailEnd/>
            </a:ln>
          </p:spPr>
          <p:txBody>
            <a:bodyPr wrap="none">
              <a:spAutoFit/>
            </a:bodyPr>
            <a:lstStyle/>
            <a:p>
              <a:r>
                <a:rPr lang="zh-CN" altLang="en-US" sz="1800">
                  <a:solidFill>
                    <a:schemeClr val="tx1"/>
                  </a:solidFill>
                  <a:latin typeface="黑体" pitchFamily="49" charset="-122"/>
                  <a:ea typeface="黑体" pitchFamily="49" charset="-122"/>
                </a:rPr>
                <a:t>市场</a:t>
              </a:r>
            </a:p>
          </p:txBody>
        </p:sp>
        <p:sp>
          <p:nvSpPr>
            <p:cNvPr id="13464" name="Text Box 122"/>
            <p:cNvSpPr txBox="1">
              <a:spLocks noChangeArrowheads="1"/>
            </p:cNvSpPr>
            <p:nvPr/>
          </p:nvSpPr>
          <p:spPr bwMode="auto">
            <a:xfrm>
              <a:off x="4559" y="1922"/>
              <a:ext cx="404" cy="231"/>
            </a:xfrm>
            <a:prstGeom prst="rect">
              <a:avLst/>
            </a:prstGeom>
            <a:noFill/>
            <a:ln w="9525">
              <a:noFill/>
              <a:miter lim="800000"/>
              <a:headEnd/>
              <a:tailEnd/>
            </a:ln>
          </p:spPr>
          <p:txBody>
            <a:bodyPr wrap="none">
              <a:spAutoFit/>
            </a:bodyPr>
            <a:lstStyle/>
            <a:p>
              <a:r>
                <a:rPr lang="zh-CN" altLang="en-US" sz="1800">
                  <a:solidFill>
                    <a:schemeClr val="tx1"/>
                  </a:solidFill>
                  <a:latin typeface="黑体" pitchFamily="49" charset="-122"/>
                  <a:ea typeface="黑体" pitchFamily="49" charset="-122"/>
                </a:rPr>
                <a:t>计划</a:t>
              </a:r>
            </a:p>
          </p:txBody>
        </p:sp>
        <p:sp>
          <p:nvSpPr>
            <p:cNvPr id="13465" name="Text Box 123"/>
            <p:cNvSpPr txBox="1">
              <a:spLocks noChangeArrowheads="1"/>
            </p:cNvSpPr>
            <p:nvPr/>
          </p:nvSpPr>
          <p:spPr bwMode="auto">
            <a:xfrm>
              <a:off x="4559" y="2762"/>
              <a:ext cx="404" cy="231"/>
            </a:xfrm>
            <a:prstGeom prst="rect">
              <a:avLst/>
            </a:prstGeom>
            <a:noFill/>
            <a:ln w="9525">
              <a:noFill/>
              <a:miter lim="800000"/>
              <a:headEnd/>
              <a:tailEnd/>
            </a:ln>
          </p:spPr>
          <p:txBody>
            <a:bodyPr wrap="none">
              <a:spAutoFit/>
            </a:bodyPr>
            <a:lstStyle/>
            <a:p>
              <a:r>
                <a:rPr lang="zh-CN" altLang="en-US" sz="1800">
                  <a:solidFill>
                    <a:schemeClr val="tx1"/>
                  </a:solidFill>
                  <a:latin typeface="黑体" pitchFamily="49" charset="-122"/>
                  <a:ea typeface="黑体" pitchFamily="49" charset="-122"/>
                </a:rPr>
                <a:t>生产</a:t>
              </a:r>
            </a:p>
          </p:txBody>
        </p:sp>
        <p:sp>
          <p:nvSpPr>
            <p:cNvPr id="13466" name="Text Box 124"/>
            <p:cNvSpPr txBox="1">
              <a:spLocks noChangeArrowheads="1"/>
            </p:cNvSpPr>
            <p:nvPr/>
          </p:nvSpPr>
          <p:spPr bwMode="auto">
            <a:xfrm>
              <a:off x="4559" y="3122"/>
              <a:ext cx="404" cy="231"/>
            </a:xfrm>
            <a:prstGeom prst="rect">
              <a:avLst/>
            </a:prstGeom>
            <a:noFill/>
            <a:ln w="9525">
              <a:noFill/>
              <a:miter lim="800000"/>
              <a:headEnd/>
              <a:tailEnd/>
            </a:ln>
          </p:spPr>
          <p:txBody>
            <a:bodyPr wrap="none">
              <a:spAutoFit/>
            </a:bodyPr>
            <a:lstStyle/>
            <a:p>
              <a:r>
                <a:rPr lang="zh-CN" altLang="en-US" sz="1800">
                  <a:solidFill>
                    <a:schemeClr val="tx1"/>
                  </a:solidFill>
                  <a:latin typeface="黑体" pitchFamily="49" charset="-122"/>
                  <a:ea typeface="黑体" pitchFamily="49" charset="-122"/>
                </a:rPr>
                <a:t>车间</a:t>
              </a:r>
            </a:p>
          </p:txBody>
        </p:sp>
        <p:sp>
          <p:nvSpPr>
            <p:cNvPr id="13467" name="Text Box 125"/>
            <p:cNvSpPr txBox="1">
              <a:spLocks noChangeArrowheads="1"/>
            </p:cNvSpPr>
            <p:nvPr/>
          </p:nvSpPr>
          <p:spPr bwMode="auto">
            <a:xfrm>
              <a:off x="4559" y="3866"/>
              <a:ext cx="404" cy="231"/>
            </a:xfrm>
            <a:prstGeom prst="rect">
              <a:avLst/>
            </a:prstGeom>
            <a:noFill/>
            <a:ln w="9525">
              <a:noFill/>
              <a:miter lim="800000"/>
              <a:headEnd/>
              <a:tailEnd/>
            </a:ln>
          </p:spPr>
          <p:txBody>
            <a:bodyPr wrap="none">
              <a:spAutoFit/>
            </a:bodyPr>
            <a:lstStyle/>
            <a:p>
              <a:r>
                <a:rPr lang="zh-CN" altLang="en-US" sz="1800">
                  <a:solidFill>
                    <a:schemeClr val="tx1"/>
                  </a:solidFill>
                  <a:latin typeface="黑体" pitchFamily="49" charset="-122"/>
                  <a:ea typeface="黑体" pitchFamily="49" charset="-122"/>
                </a:rPr>
                <a:t>成本</a:t>
              </a:r>
            </a:p>
          </p:txBody>
        </p:sp>
      </p:grpSp>
      <p:grpSp>
        <p:nvGrpSpPr>
          <p:cNvPr id="4" name="Group 126"/>
          <p:cNvGrpSpPr>
            <a:grpSpLocks/>
          </p:cNvGrpSpPr>
          <p:nvPr/>
        </p:nvGrpSpPr>
        <p:grpSpPr bwMode="auto">
          <a:xfrm>
            <a:off x="5375275" y="2089175"/>
            <a:ext cx="641350" cy="4195763"/>
            <a:chOff x="3458" y="1214"/>
            <a:chExt cx="404" cy="2643"/>
          </a:xfrm>
        </p:grpSpPr>
        <p:sp>
          <p:nvSpPr>
            <p:cNvPr id="13459" name="Text Box 127"/>
            <p:cNvSpPr txBox="1">
              <a:spLocks noChangeArrowheads="1"/>
            </p:cNvSpPr>
            <p:nvPr/>
          </p:nvSpPr>
          <p:spPr bwMode="auto">
            <a:xfrm>
              <a:off x="3458" y="1214"/>
              <a:ext cx="404" cy="231"/>
            </a:xfrm>
            <a:prstGeom prst="rect">
              <a:avLst/>
            </a:prstGeom>
            <a:noFill/>
            <a:ln w="9525">
              <a:noFill/>
              <a:miter lim="800000"/>
              <a:headEnd/>
              <a:tailEnd/>
            </a:ln>
          </p:spPr>
          <p:txBody>
            <a:bodyPr wrap="none">
              <a:spAutoFit/>
            </a:bodyPr>
            <a:lstStyle/>
            <a:p>
              <a:r>
                <a:rPr lang="zh-CN" altLang="en-US" sz="1800">
                  <a:solidFill>
                    <a:schemeClr val="tx1"/>
                  </a:solidFill>
                  <a:latin typeface="黑体" pitchFamily="49" charset="-122"/>
                  <a:ea typeface="黑体" pitchFamily="49" charset="-122"/>
                </a:rPr>
                <a:t>销售</a:t>
              </a:r>
            </a:p>
          </p:txBody>
        </p:sp>
        <p:sp>
          <p:nvSpPr>
            <p:cNvPr id="13460" name="Text Box 128"/>
            <p:cNvSpPr txBox="1">
              <a:spLocks noChangeArrowheads="1"/>
            </p:cNvSpPr>
            <p:nvPr/>
          </p:nvSpPr>
          <p:spPr bwMode="auto">
            <a:xfrm>
              <a:off x="3458" y="2750"/>
              <a:ext cx="404" cy="231"/>
            </a:xfrm>
            <a:prstGeom prst="rect">
              <a:avLst/>
            </a:prstGeom>
            <a:noFill/>
            <a:ln w="9525">
              <a:noFill/>
              <a:miter lim="800000"/>
              <a:headEnd/>
              <a:tailEnd/>
            </a:ln>
          </p:spPr>
          <p:txBody>
            <a:bodyPr wrap="none">
              <a:spAutoFit/>
            </a:bodyPr>
            <a:lstStyle/>
            <a:p>
              <a:r>
                <a:rPr lang="zh-CN" altLang="en-US" sz="1800">
                  <a:solidFill>
                    <a:schemeClr val="tx1"/>
                  </a:solidFill>
                  <a:latin typeface="黑体" pitchFamily="49" charset="-122"/>
                  <a:ea typeface="黑体" pitchFamily="49" charset="-122"/>
                </a:rPr>
                <a:t>技术</a:t>
              </a:r>
            </a:p>
          </p:txBody>
        </p:sp>
        <p:sp>
          <p:nvSpPr>
            <p:cNvPr id="13461" name="Text Box 129"/>
            <p:cNvSpPr txBox="1">
              <a:spLocks noChangeArrowheads="1"/>
            </p:cNvSpPr>
            <p:nvPr/>
          </p:nvSpPr>
          <p:spPr bwMode="auto">
            <a:xfrm>
              <a:off x="3458" y="3626"/>
              <a:ext cx="404" cy="231"/>
            </a:xfrm>
            <a:prstGeom prst="rect">
              <a:avLst/>
            </a:prstGeom>
            <a:noFill/>
            <a:ln w="9525">
              <a:noFill/>
              <a:miter lim="800000"/>
              <a:headEnd/>
              <a:tailEnd/>
            </a:ln>
          </p:spPr>
          <p:txBody>
            <a:bodyPr wrap="none">
              <a:spAutoFit/>
            </a:bodyPr>
            <a:lstStyle/>
            <a:p>
              <a:r>
                <a:rPr lang="zh-CN" altLang="en-US" sz="1800">
                  <a:solidFill>
                    <a:schemeClr val="tx1"/>
                  </a:solidFill>
                  <a:latin typeface="黑体" pitchFamily="49" charset="-122"/>
                  <a:ea typeface="黑体" pitchFamily="49" charset="-122"/>
                </a:rPr>
                <a:t>供应</a:t>
              </a:r>
            </a:p>
          </p:txBody>
        </p:sp>
      </p:grpSp>
      <p:sp>
        <p:nvSpPr>
          <p:cNvPr id="39029" name="Text Box 130"/>
          <p:cNvSpPr txBox="1">
            <a:spLocks noChangeArrowheads="1"/>
          </p:cNvSpPr>
          <p:nvPr/>
        </p:nvSpPr>
        <p:spPr bwMode="auto">
          <a:xfrm>
            <a:off x="5356225" y="3651275"/>
            <a:ext cx="184150" cy="366713"/>
          </a:xfrm>
          <a:prstGeom prst="rect">
            <a:avLst/>
          </a:prstGeom>
          <a:noFill/>
          <a:ln w="9525">
            <a:noFill/>
            <a:miter lim="800000"/>
            <a:headEnd/>
            <a:tailEnd/>
          </a:ln>
        </p:spPr>
        <p:txBody>
          <a:bodyPr wrap="none">
            <a:spAutoFit/>
          </a:bodyPr>
          <a:lstStyle/>
          <a:p>
            <a:endParaRPr lang="zh-CN" altLang="zh-CN" sz="1800">
              <a:solidFill>
                <a:schemeClr val="tx1"/>
              </a:solidFill>
              <a:latin typeface="黑体" pitchFamily="49" charset="-122"/>
              <a:ea typeface="黑体" pitchFamily="49" charset="-122"/>
            </a:endParaRPr>
          </a:p>
        </p:txBody>
      </p:sp>
      <p:sp>
        <p:nvSpPr>
          <p:cNvPr id="130" name="Text Box 132"/>
          <p:cNvSpPr txBox="1">
            <a:spLocks noChangeArrowheads="1"/>
          </p:cNvSpPr>
          <p:nvPr/>
        </p:nvSpPr>
        <p:spPr bwMode="auto">
          <a:xfrm>
            <a:off x="2667000" y="1416075"/>
            <a:ext cx="1416050" cy="461963"/>
          </a:xfrm>
          <a:prstGeom prst="rect">
            <a:avLst/>
          </a:prstGeom>
          <a:solidFill>
            <a:srgbClr val="969696"/>
          </a:solidFill>
          <a:ln w="9525">
            <a:noFill/>
            <a:miter lim="800000"/>
            <a:headEnd/>
            <a:tailEnd/>
          </a:ln>
        </p:spPr>
        <p:txBody>
          <a:bodyPr wrap="none">
            <a:spAutoFit/>
          </a:bodyPr>
          <a:lstStyle/>
          <a:p>
            <a:r>
              <a:rPr lang="zh-CN" altLang="en-US" sz="2400">
                <a:solidFill>
                  <a:srgbClr val="C00000"/>
                </a:solidFill>
                <a:latin typeface="Arial" pitchFamily="34" charset="0"/>
                <a:ea typeface="宋体" pitchFamily="2" charset="-122"/>
              </a:rPr>
              <a:t>财务系统</a:t>
            </a:r>
          </a:p>
        </p:txBody>
      </p:sp>
      <p:sp>
        <p:nvSpPr>
          <p:cNvPr id="131" name="Text Box 133"/>
          <p:cNvSpPr txBox="1">
            <a:spLocks noChangeArrowheads="1"/>
          </p:cNvSpPr>
          <p:nvPr/>
        </p:nvSpPr>
        <p:spPr bwMode="auto">
          <a:xfrm>
            <a:off x="4114800" y="882675"/>
            <a:ext cx="1403350" cy="457200"/>
          </a:xfrm>
          <a:prstGeom prst="rect">
            <a:avLst/>
          </a:prstGeom>
          <a:solidFill>
            <a:srgbClr val="969696"/>
          </a:solidFill>
          <a:ln w="9525">
            <a:noFill/>
            <a:miter lim="800000"/>
            <a:headEnd/>
            <a:tailEnd/>
          </a:ln>
        </p:spPr>
        <p:txBody>
          <a:bodyPr wrap="none">
            <a:spAutoFit/>
          </a:bodyPr>
          <a:lstStyle/>
          <a:p>
            <a:r>
              <a:rPr lang="zh-CN" altLang="en-US" sz="2400">
                <a:solidFill>
                  <a:srgbClr val="C00000"/>
                </a:solidFill>
                <a:latin typeface="黑体" pitchFamily="49" charset="-122"/>
                <a:ea typeface="黑体" pitchFamily="49" charset="-122"/>
              </a:rPr>
              <a:t>基础数据</a:t>
            </a:r>
            <a:endParaRPr lang="zh-CN" altLang="en-US" sz="2800">
              <a:solidFill>
                <a:srgbClr val="C00000"/>
              </a:solidFill>
              <a:latin typeface="黑体" pitchFamily="49" charset="-122"/>
              <a:ea typeface="黑体" pitchFamily="49" charset="-122"/>
            </a:endParaRPr>
          </a:p>
        </p:txBody>
      </p:sp>
      <p:sp>
        <p:nvSpPr>
          <p:cNvPr id="132" name="Text Box 135"/>
          <p:cNvSpPr txBox="1">
            <a:spLocks noChangeArrowheads="1"/>
          </p:cNvSpPr>
          <p:nvPr/>
        </p:nvSpPr>
        <p:spPr bwMode="auto">
          <a:xfrm>
            <a:off x="7727950" y="958875"/>
            <a:ext cx="1416050" cy="461963"/>
          </a:xfrm>
          <a:prstGeom prst="rect">
            <a:avLst/>
          </a:prstGeom>
          <a:solidFill>
            <a:srgbClr val="969696"/>
          </a:solidFill>
          <a:ln w="9525">
            <a:noFill/>
            <a:miter lim="800000"/>
            <a:headEnd/>
            <a:tailEnd/>
          </a:ln>
        </p:spPr>
        <p:txBody>
          <a:bodyPr wrap="none">
            <a:spAutoFit/>
          </a:bodyPr>
          <a:lstStyle/>
          <a:p>
            <a:pPr eaLnBrk="0" hangingPunct="0"/>
            <a:r>
              <a:rPr lang="zh-CN" altLang="en-US" sz="2400">
                <a:solidFill>
                  <a:srgbClr val="C00000"/>
                </a:solidFill>
                <a:latin typeface="Arial" pitchFamily="34" charset="0"/>
                <a:ea typeface="宋体" pitchFamily="2" charset="-122"/>
              </a:rPr>
              <a:t>物料系统</a:t>
            </a:r>
          </a:p>
        </p:txBody>
      </p:sp>
      <p:sp>
        <p:nvSpPr>
          <p:cNvPr id="39033" name="Rectangle 136"/>
          <p:cNvSpPr>
            <a:spLocks noChangeArrowheads="1"/>
          </p:cNvSpPr>
          <p:nvPr/>
        </p:nvSpPr>
        <p:spPr bwMode="auto">
          <a:xfrm>
            <a:off x="5537200" y="5546750"/>
            <a:ext cx="873125" cy="300038"/>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9034" name="Rectangle 137"/>
          <p:cNvSpPr>
            <a:spLocks noChangeArrowheads="1"/>
          </p:cNvSpPr>
          <p:nvPr/>
        </p:nvSpPr>
        <p:spPr bwMode="auto">
          <a:xfrm>
            <a:off x="6550025" y="5554688"/>
            <a:ext cx="936625" cy="300037"/>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9035" name="Rectangle 138"/>
          <p:cNvSpPr>
            <a:spLocks noChangeArrowheads="1"/>
          </p:cNvSpPr>
          <p:nvPr/>
        </p:nvSpPr>
        <p:spPr bwMode="auto">
          <a:xfrm>
            <a:off x="5951538" y="2805138"/>
            <a:ext cx="1065212" cy="558800"/>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9036" name="AutoShape 139"/>
          <p:cNvSpPr>
            <a:spLocks noChangeArrowheads="1"/>
          </p:cNvSpPr>
          <p:nvPr/>
        </p:nvSpPr>
        <p:spPr bwMode="auto">
          <a:xfrm>
            <a:off x="5888038" y="3498875"/>
            <a:ext cx="1190625" cy="428625"/>
          </a:xfrm>
          <a:prstGeom prst="diamond">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9037" name="AutoShape 140"/>
          <p:cNvSpPr>
            <a:spLocks noChangeArrowheads="1"/>
          </p:cNvSpPr>
          <p:nvPr/>
        </p:nvSpPr>
        <p:spPr bwMode="auto">
          <a:xfrm>
            <a:off x="5888038" y="4784750"/>
            <a:ext cx="1190625" cy="430213"/>
          </a:xfrm>
          <a:prstGeom prst="diamond">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9038" name="Rectangle 141"/>
          <p:cNvSpPr>
            <a:spLocks noChangeArrowheads="1"/>
          </p:cNvSpPr>
          <p:nvPr/>
        </p:nvSpPr>
        <p:spPr bwMode="auto">
          <a:xfrm>
            <a:off x="5857875" y="4084663"/>
            <a:ext cx="1273175" cy="493712"/>
          </a:xfrm>
          <a:prstGeom prst="rect">
            <a:avLst/>
          </a:prstGeom>
          <a:noFill/>
          <a:ln w="25400">
            <a:solidFill>
              <a:schemeClr val="tx1"/>
            </a:solid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9039" name="Rectangle 142"/>
          <p:cNvSpPr>
            <a:spLocks noChangeArrowheads="1"/>
          </p:cNvSpPr>
          <p:nvPr/>
        </p:nvSpPr>
        <p:spPr bwMode="auto">
          <a:xfrm>
            <a:off x="6134100" y="3562375"/>
            <a:ext cx="7937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可行？</a:t>
            </a:r>
            <a:endParaRPr lang="zh-CN" altLang="en-US" sz="1600" b="1">
              <a:solidFill>
                <a:schemeClr val="tx1"/>
              </a:solidFill>
              <a:latin typeface="黑体" pitchFamily="49" charset="-122"/>
              <a:ea typeface="黑体" pitchFamily="49" charset="-122"/>
            </a:endParaRPr>
          </a:p>
        </p:txBody>
      </p:sp>
      <p:sp>
        <p:nvSpPr>
          <p:cNvPr id="39040" name="Rectangle 143"/>
          <p:cNvSpPr>
            <a:spLocks noChangeArrowheads="1"/>
          </p:cNvSpPr>
          <p:nvPr/>
        </p:nvSpPr>
        <p:spPr bwMode="auto">
          <a:xfrm>
            <a:off x="6162675" y="4837138"/>
            <a:ext cx="793750" cy="312737"/>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可行？</a:t>
            </a:r>
            <a:endParaRPr lang="zh-CN" altLang="en-US" sz="1600" b="1">
              <a:solidFill>
                <a:schemeClr val="tx1"/>
              </a:solidFill>
              <a:latin typeface="黑体" pitchFamily="49" charset="-122"/>
              <a:ea typeface="黑体" pitchFamily="49" charset="-122"/>
            </a:endParaRPr>
          </a:p>
        </p:txBody>
      </p:sp>
      <p:grpSp>
        <p:nvGrpSpPr>
          <p:cNvPr id="5" name="Group 144"/>
          <p:cNvGrpSpPr>
            <a:grpSpLocks/>
          </p:cNvGrpSpPr>
          <p:nvPr/>
        </p:nvGrpSpPr>
        <p:grpSpPr bwMode="auto">
          <a:xfrm>
            <a:off x="5886450" y="2806725"/>
            <a:ext cx="1200150" cy="539750"/>
            <a:chOff x="2214" y="2338"/>
            <a:chExt cx="931" cy="447"/>
          </a:xfrm>
        </p:grpSpPr>
        <p:sp>
          <p:nvSpPr>
            <p:cNvPr id="13457" name="Rectangle 145"/>
            <p:cNvSpPr>
              <a:spLocks noChangeArrowheads="1"/>
            </p:cNvSpPr>
            <p:nvPr/>
          </p:nvSpPr>
          <p:spPr bwMode="auto">
            <a:xfrm>
              <a:off x="2214" y="2338"/>
              <a:ext cx="931" cy="259"/>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主生产计划</a:t>
              </a:r>
            </a:p>
          </p:txBody>
        </p:sp>
        <p:sp>
          <p:nvSpPr>
            <p:cNvPr id="13458" name="Rectangle 146"/>
            <p:cNvSpPr>
              <a:spLocks noChangeArrowheads="1"/>
            </p:cNvSpPr>
            <p:nvPr/>
          </p:nvSpPr>
          <p:spPr bwMode="auto">
            <a:xfrm>
              <a:off x="2214" y="2526"/>
              <a:ext cx="931" cy="259"/>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粗能力计划</a:t>
              </a:r>
            </a:p>
          </p:txBody>
        </p:sp>
      </p:grpSp>
      <p:sp>
        <p:nvSpPr>
          <p:cNvPr id="39042" name="Rectangle 147"/>
          <p:cNvSpPr>
            <a:spLocks noChangeArrowheads="1"/>
          </p:cNvSpPr>
          <p:nvPr/>
        </p:nvSpPr>
        <p:spPr bwMode="auto">
          <a:xfrm>
            <a:off x="5784850" y="4040213"/>
            <a:ext cx="1403350" cy="581025"/>
          </a:xfrm>
          <a:prstGeom prst="rect">
            <a:avLst/>
          </a:prstGeom>
          <a:noFill/>
          <a:ln w="9525">
            <a:noFill/>
            <a:miter lim="800000"/>
            <a:headEnd/>
            <a:tailEnd/>
          </a:ln>
        </p:spPr>
        <p:txBody>
          <a:bodyPr wrap="none" lIns="92075" tIns="46038" rIns="92075" bIns="46038">
            <a:spAutoFit/>
          </a:bodyPr>
          <a:lstStyle/>
          <a:p>
            <a:pPr eaLnBrk="0" hangingPunct="0"/>
            <a:r>
              <a:rPr lang="zh-CN" altLang="en-US" sz="1600">
                <a:solidFill>
                  <a:schemeClr val="tx1"/>
                </a:solidFill>
                <a:latin typeface="黑体" pitchFamily="49" charset="-122"/>
                <a:ea typeface="黑体" pitchFamily="49" charset="-122"/>
              </a:rPr>
              <a:t>物料需求计划</a:t>
            </a:r>
          </a:p>
          <a:p>
            <a:pPr eaLnBrk="0" hangingPunct="0"/>
            <a:r>
              <a:rPr lang="zh-CN" altLang="en-US" sz="1600">
                <a:solidFill>
                  <a:schemeClr val="tx1"/>
                </a:solidFill>
                <a:latin typeface="黑体" pitchFamily="49" charset="-122"/>
                <a:ea typeface="黑体" pitchFamily="49" charset="-122"/>
              </a:rPr>
              <a:t>能力需求计划</a:t>
            </a:r>
          </a:p>
        </p:txBody>
      </p:sp>
      <p:sp>
        <p:nvSpPr>
          <p:cNvPr id="39043" name="Rectangle 148"/>
          <p:cNvSpPr>
            <a:spLocks noChangeArrowheads="1"/>
          </p:cNvSpPr>
          <p:nvPr/>
        </p:nvSpPr>
        <p:spPr bwMode="auto">
          <a:xfrm>
            <a:off x="6056313" y="2832125"/>
            <a:ext cx="796925" cy="519113"/>
          </a:xfrm>
          <a:prstGeom prst="rect">
            <a:avLst/>
          </a:prstGeom>
          <a:noFill/>
          <a:ln w="9525">
            <a:noFill/>
            <a:miter lim="800000"/>
            <a:headEnd/>
            <a:tailEnd/>
          </a:ln>
        </p:spPr>
        <p:txBody>
          <a:bodyPr wrap="none" anchor="ctr"/>
          <a:lstStyle/>
          <a:p>
            <a:endParaRPr lang="zh-CN" altLang="en-US" sz="1800">
              <a:solidFill>
                <a:schemeClr val="tx1"/>
              </a:solidFill>
              <a:latin typeface="黑体" pitchFamily="49" charset="-122"/>
              <a:ea typeface="黑体" pitchFamily="49" charset="-122"/>
            </a:endParaRPr>
          </a:p>
        </p:txBody>
      </p:sp>
      <p:sp>
        <p:nvSpPr>
          <p:cNvPr id="39044" name="Rectangle 149"/>
          <p:cNvSpPr>
            <a:spLocks noChangeArrowheads="1"/>
          </p:cNvSpPr>
          <p:nvPr/>
        </p:nvSpPr>
        <p:spPr bwMode="auto">
          <a:xfrm>
            <a:off x="6124575" y="4129113"/>
            <a:ext cx="184150" cy="587375"/>
          </a:xfrm>
          <a:prstGeom prst="rect">
            <a:avLst/>
          </a:prstGeom>
          <a:noFill/>
          <a:ln w="9525">
            <a:noFill/>
            <a:miter lim="800000"/>
            <a:headEnd/>
            <a:tailEnd/>
          </a:ln>
        </p:spPr>
        <p:txBody>
          <a:bodyPr wrap="none" lIns="92075" tIns="46038" rIns="92075" bIns="46038">
            <a:spAutoFit/>
          </a:bodyPr>
          <a:lstStyle/>
          <a:p>
            <a:pPr eaLnBrk="0" hangingPunct="0">
              <a:lnSpc>
                <a:spcPct val="90000"/>
              </a:lnSpc>
            </a:pPr>
            <a:endParaRPr lang="en-US" altLang="zh-CN" sz="1800" b="1">
              <a:solidFill>
                <a:schemeClr val="tx1"/>
              </a:solidFill>
              <a:latin typeface="黑体" pitchFamily="49" charset="-122"/>
              <a:ea typeface="黑体" pitchFamily="49" charset="-122"/>
            </a:endParaRPr>
          </a:p>
          <a:p>
            <a:pPr eaLnBrk="0" hangingPunct="0">
              <a:lnSpc>
                <a:spcPct val="90000"/>
              </a:lnSpc>
            </a:pPr>
            <a:endParaRPr lang="en-US" altLang="zh-CN" sz="1800" b="1">
              <a:solidFill>
                <a:schemeClr val="tx1"/>
              </a:solidFill>
              <a:latin typeface="黑体" pitchFamily="49" charset="-122"/>
              <a:ea typeface="黑体" pitchFamily="49" charset="-122"/>
            </a:endParaRPr>
          </a:p>
        </p:txBody>
      </p:sp>
      <p:sp>
        <p:nvSpPr>
          <p:cNvPr id="39045" name="Rectangle 150"/>
          <p:cNvSpPr>
            <a:spLocks noChangeArrowheads="1"/>
          </p:cNvSpPr>
          <p:nvPr/>
        </p:nvSpPr>
        <p:spPr bwMode="auto">
          <a:xfrm>
            <a:off x="5476875" y="553087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采购作业</a:t>
            </a:r>
          </a:p>
        </p:txBody>
      </p:sp>
      <p:sp>
        <p:nvSpPr>
          <p:cNvPr id="39046" name="Rectangle 151"/>
          <p:cNvSpPr>
            <a:spLocks noChangeArrowheads="1"/>
          </p:cNvSpPr>
          <p:nvPr/>
        </p:nvSpPr>
        <p:spPr bwMode="auto">
          <a:xfrm>
            <a:off x="6534150" y="5530875"/>
            <a:ext cx="996950" cy="312738"/>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zh-CN" altLang="en-US" sz="1600">
                <a:solidFill>
                  <a:schemeClr val="tx1"/>
                </a:solidFill>
                <a:latin typeface="黑体" pitchFamily="49" charset="-122"/>
                <a:ea typeface="黑体" pitchFamily="49" charset="-122"/>
              </a:rPr>
              <a:t>车间作业</a:t>
            </a:r>
          </a:p>
        </p:txBody>
      </p:sp>
      <p:sp>
        <p:nvSpPr>
          <p:cNvPr id="39047" name="Line 152"/>
          <p:cNvSpPr>
            <a:spLocks noChangeShapeType="1"/>
          </p:cNvSpPr>
          <p:nvPr/>
        </p:nvSpPr>
        <p:spPr bwMode="auto">
          <a:xfrm>
            <a:off x="6489700" y="2667025"/>
            <a:ext cx="0" cy="130175"/>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9048" name="Line 153"/>
          <p:cNvSpPr>
            <a:spLocks noChangeShapeType="1"/>
          </p:cNvSpPr>
          <p:nvPr/>
        </p:nvSpPr>
        <p:spPr bwMode="auto">
          <a:xfrm>
            <a:off x="6489700" y="3375050"/>
            <a:ext cx="0" cy="128588"/>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9049" name="Line 154"/>
          <p:cNvSpPr>
            <a:spLocks noChangeShapeType="1"/>
          </p:cNvSpPr>
          <p:nvPr/>
        </p:nvSpPr>
        <p:spPr bwMode="auto">
          <a:xfrm>
            <a:off x="6489700" y="3954488"/>
            <a:ext cx="0" cy="128587"/>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9050" name="Line 155"/>
          <p:cNvSpPr>
            <a:spLocks noChangeShapeType="1"/>
          </p:cNvSpPr>
          <p:nvPr/>
        </p:nvSpPr>
        <p:spPr bwMode="auto">
          <a:xfrm>
            <a:off x="6483350" y="4581550"/>
            <a:ext cx="0" cy="193675"/>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9051" name="Line 156"/>
          <p:cNvSpPr>
            <a:spLocks noChangeShapeType="1"/>
          </p:cNvSpPr>
          <p:nvPr/>
        </p:nvSpPr>
        <p:spPr bwMode="auto">
          <a:xfrm>
            <a:off x="6483350" y="5224488"/>
            <a:ext cx="0" cy="193675"/>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9052" name="Line 157"/>
          <p:cNvSpPr>
            <a:spLocks noChangeShapeType="1"/>
          </p:cNvSpPr>
          <p:nvPr/>
        </p:nvSpPr>
        <p:spPr bwMode="auto">
          <a:xfrm>
            <a:off x="7019925" y="5418163"/>
            <a:ext cx="0" cy="128587"/>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9053" name="Line 158"/>
          <p:cNvSpPr>
            <a:spLocks noChangeShapeType="1"/>
          </p:cNvSpPr>
          <p:nvPr/>
        </p:nvSpPr>
        <p:spPr bwMode="auto">
          <a:xfrm>
            <a:off x="5972175" y="5410225"/>
            <a:ext cx="0" cy="128588"/>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9054" name="Line 159"/>
          <p:cNvSpPr>
            <a:spLocks noChangeShapeType="1"/>
          </p:cNvSpPr>
          <p:nvPr/>
        </p:nvSpPr>
        <p:spPr bwMode="auto">
          <a:xfrm>
            <a:off x="5965825" y="5426100"/>
            <a:ext cx="1069975" cy="0"/>
          </a:xfrm>
          <a:prstGeom prst="line">
            <a:avLst/>
          </a:prstGeom>
          <a:noFill/>
          <a:ln w="76200">
            <a:solidFill>
              <a:schemeClr val="tx1"/>
            </a:solidFill>
            <a:round/>
            <a:headEnd type="none" w="sm" len="sm"/>
            <a:tailEnd type="none" w="sm" len="sm"/>
          </a:ln>
        </p:spPr>
        <p:txBody>
          <a:bodyPr wrap="none" anchor="ctr"/>
          <a:lstStyle/>
          <a:p>
            <a:endParaRPr lang="zh-CN" altLang="en-US"/>
          </a:p>
        </p:txBody>
      </p:sp>
      <p:sp>
        <p:nvSpPr>
          <p:cNvPr id="39055" name="Line 160"/>
          <p:cNvSpPr>
            <a:spLocks noChangeShapeType="1"/>
          </p:cNvSpPr>
          <p:nvPr/>
        </p:nvSpPr>
        <p:spPr bwMode="auto">
          <a:xfrm>
            <a:off x="6426200" y="5722963"/>
            <a:ext cx="112713" cy="0"/>
          </a:xfrm>
          <a:prstGeom prst="line">
            <a:avLst/>
          </a:prstGeom>
          <a:noFill/>
          <a:ln w="50800">
            <a:solidFill>
              <a:schemeClr val="accent2"/>
            </a:solidFill>
            <a:round/>
            <a:headEnd type="none" w="sm" len="sm"/>
            <a:tailEnd type="none" w="sm" len="sm"/>
          </a:ln>
        </p:spPr>
        <p:txBody>
          <a:bodyPr wrap="none" anchor="ctr"/>
          <a:lstStyle/>
          <a:p>
            <a:endParaRPr lang="zh-CN" altLang="en-US"/>
          </a:p>
        </p:txBody>
      </p:sp>
      <p:sp>
        <p:nvSpPr>
          <p:cNvPr id="39056" name="Text Box 161"/>
          <p:cNvSpPr txBox="1">
            <a:spLocks noChangeArrowheads="1"/>
          </p:cNvSpPr>
          <p:nvPr/>
        </p:nvSpPr>
        <p:spPr bwMode="auto">
          <a:xfrm>
            <a:off x="5356225" y="3651275"/>
            <a:ext cx="184150" cy="366713"/>
          </a:xfrm>
          <a:prstGeom prst="rect">
            <a:avLst/>
          </a:prstGeom>
          <a:noFill/>
          <a:ln w="9525">
            <a:noFill/>
            <a:miter lim="800000"/>
            <a:headEnd/>
            <a:tailEnd/>
          </a:ln>
        </p:spPr>
        <p:txBody>
          <a:bodyPr wrap="none">
            <a:spAutoFit/>
          </a:bodyPr>
          <a:lstStyle/>
          <a:p>
            <a:endParaRPr lang="zh-CN" altLang="zh-CN" sz="1800" b="1">
              <a:solidFill>
                <a:schemeClr val="tx1"/>
              </a:solidFill>
              <a:latin typeface="黑体" pitchFamily="49" charset="-122"/>
              <a:ea typeface="黑体"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wipe(down)">
                                      <p:cBhvr>
                                        <p:cTn id="7" dur="500"/>
                                        <p:tgtEl>
                                          <p:spTgt spid="3891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915">
                                            <p:txEl>
                                              <p:pRg st="1" end="1"/>
                                            </p:txEl>
                                          </p:spTgt>
                                        </p:tgtEl>
                                        <p:attrNameLst>
                                          <p:attrName>style.visibility</p:attrName>
                                        </p:attrNameLst>
                                      </p:cBhvr>
                                      <p:to>
                                        <p:strVal val="visible"/>
                                      </p:to>
                                    </p:set>
                                    <p:animEffect transition="in" filter="wipe(down)">
                                      <p:cBhvr>
                                        <p:cTn id="10" dur="500"/>
                                        <p:tgtEl>
                                          <p:spTgt spid="38915">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animEffect transition="in" filter="wipe(down)">
                                      <p:cBhvr>
                                        <p:cTn id="13" dur="500"/>
                                        <p:tgtEl>
                                          <p:spTgt spid="38915">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915">
                                            <p:txEl>
                                              <p:pRg st="3" end="3"/>
                                            </p:txEl>
                                          </p:spTgt>
                                        </p:tgtEl>
                                        <p:attrNameLst>
                                          <p:attrName>style.visibility</p:attrName>
                                        </p:attrNameLst>
                                      </p:cBhvr>
                                      <p:to>
                                        <p:strVal val="visible"/>
                                      </p:to>
                                    </p:set>
                                    <p:animEffect transition="in" filter="wipe(down)">
                                      <p:cBhvr>
                                        <p:cTn id="16" dur="500"/>
                                        <p:tgtEl>
                                          <p:spTgt spid="38915">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8916"/>
                                        </p:tgtEl>
                                        <p:attrNameLst>
                                          <p:attrName>style.visibility</p:attrName>
                                        </p:attrNameLst>
                                      </p:cBhvr>
                                      <p:to>
                                        <p:strVal val="visible"/>
                                      </p:to>
                                    </p:set>
                                    <p:animEffect transition="in" filter="wipe(down)">
                                      <p:cBhvr>
                                        <p:cTn id="19" dur="500"/>
                                        <p:tgtEl>
                                          <p:spTgt spid="389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917"/>
                                        </p:tgtEl>
                                        <p:attrNameLst>
                                          <p:attrName>style.visibility</p:attrName>
                                        </p:attrNameLst>
                                      </p:cBhvr>
                                      <p:to>
                                        <p:strVal val="visible"/>
                                      </p:to>
                                    </p:set>
                                    <p:animEffect transition="in" filter="wipe(down)">
                                      <p:cBhvr>
                                        <p:cTn id="22" dur="500"/>
                                        <p:tgtEl>
                                          <p:spTgt spid="389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8918"/>
                                        </p:tgtEl>
                                        <p:attrNameLst>
                                          <p:attrName>style.visibility</p:attrName>
                                        </p:attrNameLst>
                                      </p:cBhvr>
                                      <p:to>
                                        <p:strVal val="visible"/>
                                      </p:to>
                                    </p:set>
                                    <p:animEffect transition="in" filter="wipe(down)">
                                      <p:cBhvr>
                                        <p:cTn id="25" dur="500"/>
                                        <p:tgtEl>
                                          <p:spTgt spid="389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8919"/>
                                        </p:tgtEl>
                                        <p:attrNameLst>
                                          <p:attrName>style.visibility</p:attrName>
                                        </p:attrNameLst>
                                      </p:cBhvr>
                                      <p:to>
                                        <p:strVal val="visible"/>
                                      </p:to>
                                    </p:set>
                                    <p:animEffect transition="in" filter="wipe(down)">
                                      <p:cBhvr>
                                        <p:cTn id="28" dur="500"/>
                                        <p:tgtEl>
                                          <p:spTgt spid="389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8920"/>
                                        </p:tgtEl>
                                        <p:attrNameLst>
                                          <p:attrName>style.visibility</p:attrName>
                                        </p:attrNameLst>
                                      </p:cBhvr>
                                      <p:to>
                                        <p:strVal val="visible"/>
                                      </p:to>
                                    </p:set>
                                    <p:animEffect transition="in" filter="wipe(down)">
                                      <p:cBhvr>
                                        <p:cTn id="31" dur="500"/>
                                        <p:tgtEl>
                                          <p:spTgt spid="389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8921"/>
                                        </p:tgtEl>
                                        <p:attrNameLst>
                                          <p:attrName>style.visibility</p:attrName>
                                        </p:attrNameLst>
                                      </p:cBhvr>
                                      <p:to>
                                        <p:strVal val="visible"/>
                                      </p:to>
                                    </p:set>
                                    <p:animEffect transition="in" filter="wipe(down)">
                                      <p:cBhvr>
                                        <p:cTn id="34" dur="500"/>
                                        <p:tgtEl>
                                          <p:spTgt spid="3892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8922"/>
                                        </p:tgtEl>
                                        <p:attrNameLst>
                                          <p:attrName>style.visibility</p:attrName>
                                        </p:attrNameLst>
                                      </p:cBhvr>
                                      <p:to>
                                        <p:strVal val="visible"/>
                                      </p:to>
                                    </p:set>
                                    <p:animEffect transition="in" filter="wipe(down)">
                                      <p:cBhvr>
                                        <p:cTn id="37" dur="500"/>
                                        <p:tgtEl>
                                          <p:spTgt spid="3892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8923"/>
                                        </p:tgtEl>
                                        <p:attrNameLst>
                                          <p:attrName>style.visibility</p:attrName>
                                        </p:attrNameLst>
                                      </p:cBhvr>
                                      <p:to>
                                        <p:strVal val="visible"/>
                                      </p:to>
                                    </p:set>
                                    <p:animEffect transition="in" filter="wipe(down)">
                                      <p:cBhvr>
                                        <p:cTn id="40" dur="500"/>
                                        <p:tgtEl>
                                          <p:spTgt spid="3892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8924"/>
                                        </p:tgtEl>
                                        <p:attrNameLst>
                                          <p:attrName>style.visibility</p:attrName>
                                        </p:attrNameLst>
                                      </p:cBhvr>
                                      <p:to>
                                        <p:strVal val="visible"/>
                                      </p:to>
                                    </p:set>
                                    <p:animEffect transition="in" filter="wipe(down)">
                                      <p:cBhvr>
                                        <p:cTn id="43" dur="500"/>
                                        <p:tgtEl>
                                          <p:spTgt spid="3892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8925"/>
                                        </p:tgtEl>
                                        <p:attrNameLst>
                                          <p:attrName>style.visibility</p:attrName>
                                        </p:attrNameLst>
                                      </p:cBhvr>
                                      <p:to>
                                        <p:strVal val="visible"/>
                                      </p:to>
                                    </p:set>
                                    <p:animEffect transition="in" filter="wipe(down)">
                                      <p:cBhvr>
                                        <p:cTn id="46" dur="500"/>
                                        <p:tgtEl>
                                          <p:spTgt spid="3892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8926"/>
                                        </p:tgtEl>
                                        <p:attrNameLst>
                                          <p:attrName>style.visibility</p:attrName>
                                        </p:attrNameLst>
                                      </p:cBhvr>
                                      <p:to>
                                        <p:strVal val="visible"/>
                                      </p:to>
                                    </p:set>
                                    <p:animEffect transition="in" filter="wipe(down)">
                                      <p:cBhvr>
                                        <p:cTn id="49" dur="500"/>
                                        <p:tgtEl>
                                          <p:spTgt spid="3892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927"/>
                                        </p:tgtEl>
                                        <p:attrNameLst>
                                          <p:attrName>style.visibility</p:attrName>
                                        </p:attrNameLst>
                                      </p:cBhvr>
                                      <p:to>
                                        <p:strVal val="visible"/>
                                      </p:to>
                                    </p:set>
                                    <p:animEffect transition="in" filter="wipe(down)">
                                      <p:cBhvr>
                                        <p:cTn id="52" dur="500"/>
                                        <p:tgtEl>
                                          <p:spTgt spid="389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928"/>
                                        </p:tgtEl>
                                        <p:attrNameLst>
                                          <p:attrName>style.visibility</p:attrName>
                                        </p:attrNameLst>
                                      </p:cBhvr>
                                      <p:to>
                                        <p:strVal val="visible"/>
                                      </p:to>
                                    </p:set>
                                    <p:animEffect transition="in" filter="wipe(down)">
                                      <p:cBhvr>
                                        <p:cTn id="55" dur="500"/>
                                        <p:tgtEl>
                                          <p:spTgt spid="389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929"/>
                                        </p:tgtEl>
                                        <p:attrNameLst>
                                          <p:attrName>style.visibility</p:attrName>
                                        </p:attrNameLst>
                                      </p:cBhvr>
                                      <p:to>
                                        <p:strVal val="visible"/>
                                      </p:to>
                                    </p:set>
                                    <p:animEffect transition="in" filter="wipe(down)">
                                      <p:cBhvr>
                                        <p:cTn id="58" dur="500"/>
                                        <p:tgtEl>
                                          <p:spTgt spid="3892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930"/>
                                        </p:tgtEl>
                                        <p:attrNameLst>
                                          <p:attrName>style.visibility</p:attrName>
                                        </p:attrNameLst>
                                      </p:cBhvr>
                                      <p:to>
                                        <p:strVal val="visible"/>
                                      </p:to>
                                    </p:set>
                                    <p:animEffect transition="in" filter="wipe(down)">
                                      <p:cBhvr>
                                        <p:cTn id="61" dur="500"/>
                                        <p:tgtEl>
                                          <p:spTgt spid="3893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931"/>
                                        </p:tgtEl>
                                        <p:attrNameLst>
                                          <p:attrName>style.visibility</p:attrName>
                                        </p:attrNameLst>
                                      </p:cBhvr>
                                      <p:to>
                                        <p:strVal val="visible"/>
                                      </p:to>
                                    </p:set>
                                    <p:animEffect transition="in" filter="wipe(down)">
                                      <p:cBhvr>
                                        <p:cTn id="64" dur="500"/>
                                        <p:tgtEl>
                                          <p:spTgt spid="3893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8932"/>
                                        </p:tgtEl>
                                        <p:attrNameLst>
                                          <p:attrName>style.visibility</p:attrName>
                                        </p:attrNameLst>
                                      </p:cBhvr>
                                      <p:to>
                                        <p:strVal val="visible"/>
                                      </p:to>
                                    </p:set>
                                    <p:animEffect transition="in" filter="wipe(down)">
                                      <p:cBhvr>
                                        <p:cTn id="67" dur="500"/>
                                        <p:tgtEl>
                                          <p:spTgt spid="3893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8933"/>
                                        </p:tgtEl>
                                        <p:attrNameLst>
                                          <p:attrName>style.visibility</p:attrName>
                                        </p:attrNameLst>
                                      </p:cBhvr>
                                      <p:to>
                                        <p:strVal val="visible"/>
                                      </p:to>
                                    </p:set>
                                    <p:animEffect transition="in" filter="wipe(down)">
                                      <p:cBhvr>
                                        <p:cTn id="70" dur="500"/>
                                        <p:tgtEl>
                                          <p:spTgt spid="3893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8934"/>
                                        </p:tgtEl>
                                        <p:attrNameLst>
                                          <p:attrName>style.visibility</p:attrName>
                                        </p:attrNameLst>
                                      </p:cBhvr>
                                      <p:to>
                                        <p:strVal val="visible"/>
                                      </p:to>
                                    </p:set>
                                    <p:animEffect transition="in" filter="wipe(down)">
                                      <p:cBhvr>
                                        <p:cTn id="73" dur="500"/>
                                        <p:tgtEl>
                                          <p:spTgt spid="3893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8935"/>
                                        </p:tgtEl>
                                        <p:attrNameLst>
                                          <p:attrName>style.visibility</p:attrName>
                                        </p:attrNameLst>
                                      </p:cBhvr>
                                      <p:to>
                                        <p:strVal val="visible"/>
                                      </p:to>
                                    </p:set>
                                    <p:animEffect transition="in" filter="wipe(down)">
                                      <p:cBhvr>
                                        <p:cTn id="76" dur="500"/>
                                        <p:tgtEl>
                                          <p:spTgt spid="3893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8936"/>
                                        </p:tgtEl>
                                        <p:attrNameLst>
                                          <p:attrName>style.visibility</p:attrName>
                                        </p:attrNameLst>
                                      </p:cBhvr>
                                      <p:to>
                                        <p:strVal val="visible"/>
                                      </p:to>
                                    </p:set>
                                    <p:animEffect transition="in" filter="wipe(down)">
                                      <p:cBhvr>
                                        <p:cTn id="79" dur="500"/>
                                        <p:tgtEl>
                                          <p:spTgt spid="38936"/>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8937"/>
                                        </p:tgtEl>
                                        <p:attrNameLst>
                                          <p:attrName>style.visibility</p:attrName>
                                        </p:attrNameLst>
                                      </p:cBhvr>
                                      <p:to>
                                        <p:strVal val="visible"/>
                                      </p:to>
                                    </p:set>
                                    <p:animEffect transition="in" filter="wipe(down)">
                                      <p:cBhvr>
                                        <p:cTn id="82" dur="500"/>
                                        <p:tgtEl>
                                          <p:spTgt spid="3893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8938"/>
                                        </p:tgtEl>
                                        <p:attrNameLst>
                                          <p:attrName>style.visibility</p:attrName>
                                        </p:attrNameLst>
                                      </p:cBhvr>
                                      <p:to>
                                        <p:strVal val="visible"/>
                                      </p:to>
                                    </p:set>
                                    <p:animEffect transition="in" filter="wipe(down)">
                                      <p:cBhvr>
                                        <p:cTn id="85" dur="500"/>
                                        <p:tgtEl>
                                          <p:spTgt spid="38938"/>
                                        </p:tgtEl>
                                      </p:cBhvr>
                                    </p:animEffect>
                                  </p:childTnLst>
                                </p:cTn>
                              </p:par>
                              <p:par>
                                <p:cTn id="86" presetID="22" presetClass="entr" presetSubtype="4" fill="hold" nodeType="with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wipe(down)">
                                      <p:cBhvr>
                                        <p:cTn id="88" dur="500"/>
                                        <p:tgtEl>
                                          <p:spTgt spid="2"/>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38940"/>
                                        </p:tgtEl>
                                        <p:attrNameLst>
                                          <p:attrName>style.visibility</p:attrName>
                                        </p:attrNameLst>
                                      </p:cBhvr>
                                      <p:to>
                                        <p:strVal val="visible"/>
                                      </p:to>
                                    </p:set>
                                    <p:animEffect transition="in" filter="wipe(down)">
                                      <p:cBhvr>
                                        <p:cTn id="91" dur="500"/>
                                        <p:tgtEl>
                                          <p:spTgt spid="3894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8941"/>
                                        </p:tgtEl>
                                        <p:attrNameLst>
                                          <p:attrName>style.visibility</p:attrName>
                                        </p:attrNameLst>
                                      </p:cBhvr>
                                      <p:to>
                                        <p:strVal val="visible"/>
                                      </p:to>
                                    </p:set>
                                    <p:animEffect transition="in" filter="wipe(down)">
                                      <p:cBhvr>
                                        <p:cTn id="94" dur="500"/>
                                        <p:tgtEl>
                                          <p:spTgt spid="38941"/>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8942"/>
                                        </p:tgtEl>
                                        <p:attrNameLst>
                                          <p:attrName>style.visibility</p:attrName>
                                        </p:attrNameLst>
                                      </p:cBhvr>
                                      <p:to>
                                        <p:strVal val="visible"/>
                                      </p:to>
                                    </p:set>
                                    <p:animEffect transition="in" filter="wipe(down)">
                                      <p:cBhvr>
                                        <p:cTn id="97" dur="500"/>
                                        <p:tgtEl>
                                          <p:spTgt spid="38942"/>
                                        </p:tgtEl>
                                      </p:cBhvr>
                                    </p:animEffect>
                                  </p:childTnLst>
                                </p:cTn>
                              </p:par>
                              <p:par>
                                <p:cTn id="98" presetID="22" presetClass="entr" presetSubtype="4" fill="hold" grpId="0" nodeType="withEffect" nodePh="1">
                                  <p:stCondLst>
                                    <p:cond delay="0"/>
                                  </p:stCondLst>
                                  <p:endCondLst>
                                    <p:cond evt="begin" delay="0">
                                      <p:tn val="98"/>
                                    </p:cond>
                                  </p:endCondLst>
                                  <p:childTnLst>
                                    <p:set>
                                      <p:cBhvr>
                                        <p:cTn id="99" dur="1" fill="hold">
                                          <p:stCondLst>
                                            <p:cond delay="0"/>
                                          </p:stCondLst>
                                        </p:cTn>
                                        <p:tgtEl>
                                          <p:spTgt spid="38943"/>
                                        </p:tgtEl>
                                        <p:attrNameLst>
                                          <p:attrName>style.visibility</p:attrName>
                                        </p:attrNameLst>
                                      </p:cBhvr>
                                      <p:to>
                                        <p:strVal val="visible"/>
                                      </p:to>
                                    </p:set>
                                    <p:animEffect transition="in" filter="wipe(down)">
                                      <p:cBhvr>
                                        <p:cTn id="100" dur="500"/>
                                        <p:tgtEl>
                                          <p:spTgt spid="38943"/>
                                        </p:tgtEl>
                                      </p:cBhvr>
                                    </p:animEffect>
                                  </p:childTnLst>
                                </p:cTn>
                              </p:par>
                              <p:par>
                                <p:cTn id="101" presetID="22" presetClass="entr" presetSubtype="4" fill="hold" grpId="0" nodeType="withEffect" nodePh="1">
                                  <p:stCondLst>
                                    <p:cond delay="0"/>
                                  </p:stCondLst>
                                  <p:endCondLst>
                                    <p:cond evt="begin" delay="0">
                                      <p:tn val="101"/>
                                    </p:cond>
                                  </p:endCondLst>
                                  <p:childTnLst>
                                    <p:set>
                                      <p:cBhvr>
                                        <p:cTn id="102" dur="1" fill="hold">
                                          <p:stCondLst>
                                            <p:cond delay="0"/>
                                          </p:stCondLst>
                                        </p:cTn>
                                        <p:tgtEl>
                                          <p:spTgt spid="38944"/>
                                        </p:tgtEl>
                                        <p:attrNameLst>
                                          <p:attrName>style.visibility</p:attrName>
                                        </p:attrNameLst>
                                      </p:cBhvr>
                                      <p:to>
                                        <p:strVal val="visible"/>
                                      </p:to>
                                    </p:set>
                                    <p:animEffect transition="in" filter="wipe(down)">
                                      <p:cBhvr>
                                        <p:cTn id="103" dur="500"/>
                                        <p:tgtEl>
                                          <p:spTgt spid="38944"/>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38945"/>
                                        </p:tgtEl>
                                        <p:attrNameLst>
                                          <p:attrName>style.visibility</p:attrName>
                                        </p:attrNameLst>
                                      </p:cBhvr>
                                      <p:to>
                                        <p:strVal val="visible"/>
                                      </p:to>
                                    </p:set>
                                    <p:animEffect transition="in" filter="wipe(down)">
                                      <p:cBhvr>
                                        <p:cTn id="106" dur="500"/>
                                        <p:tgtEl>
                                          <p:spTgt spid="38945"/>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8946"/>
                                        </p:tgtEl>
                                        <p:attrNameLst>
                                          <p:attrName>style.visibility</p:attrName>
                                        </p:attrNameLst>
                                      </p:cBhvr>
                                      <p:to>
                                        <p:strVal val="visible"/>
                                      </p:to>
                                    </p:set>
                                    <p:animEffect transition="in" filter="wipe(down)">
                                      <p:cBhvr>
                                        <p:cTn id="109" dur="500"/>
                                        <p:tgtEl>
                                          <p:spTgt spid="38946"/>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38947"/>
                                        </p:tgtEl>
                                        <p:attrNameLst>
                                          <p:attrName>style.visibility</p:attrName>
                                        </p:attrNameLst>
                                      </p:cBhvr>
                                      <p:to>
                                        <p:strVal val="visible"/>
                                      </p:to>
                                    </p:set>
                                    <p:animEffect transition="in" filter="wipe(down)">
                                      <p:cBhvr>
                                        <p:cTn id="112" dur="500"/>
                                        <p:tgtEl>
                                          <p:spTgt spid="38947"/>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38948"/>
                                        </p:tgtEl>
                                        <p:attrNameLst>
                                          <p:attrName>style.visibility</p:attrName>
                                        </p:attrNameLst>
                                      </p:cBhvr>
                                      <p:to>
                                        <p:strVal val="visible"/>
                                      </p:to>
                                    </p:set>
                                    <p:animEffect transition="in" filter="wipe(down)">
                                      <p:cBhvr>
                                        <p:cTn id="115" dur="500"/>
                                        <p:tgtEl>
                                          <p:spTgt spid="3894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38949"/>
                                        </p:tgtEl>
                                        <p:attrNameLst>
                                          <p:attrName>style.visibility</p:attrName>
                                        </p:attrNameLst>
                                      </p:cBhvr>
                                      <p:to>
                                        <p:strVal val="visible"/>
                                      </p:to>
                                    </p:set>
                                    <p:animEffect transition="in" filter="wipe(down)">
                                      <p:cBhvr>
                                        <p:cTn id="118" dur="500"/>
                                        <p:tgtEl>
                                          <p:spTgt spid="3894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38950"/>
                                        </p:tgtEl>
                                        <p:attrNameLst>
                                          <p:attrName>style.visibility</p:attrName>
                                        </p:attrNameLst>
                                      </p:cBhvr>
                                      <p:to>
                                        <p:strVal val="visible"/>
                                      </p:to>
                                    </p:set>
                                    <p:animEffect transition="in" filter="wipe(down)">
                                      <p:cBhvr>
                                        <p:cTn id="121" dur="500"/>
                                        <p:tgtEl>
                                          <p:spTgt spid="38950"/>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38951"/>
                                        </p:tgtEl>
                                        <p:attrNameLst>
                                          <p:attrName>style.visibility</p:attrName>
                                        </p:attrNameLst>
                                      </p:cBhvr>
                                      <p:to>
                                        <p:strVal val="visible"/>
                                      </p:to>
                                    </p:set>
                                    <p:animEffect transition="in" filter="wipe(down)">
                                      <p:cBhvr>
                                        <p:cTn id="124" dur="500"/>
                                        <p:tgtEl>
                                          <p:spTgt spid="38951"/>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38952"/>
                                        </p:tgtEl>
                                        <p:attrNameLst>
                                          <p:attrName>style.visibility</p:attrName>
                                        </p:attrNameLst>
                                      </p:cBhvr>
                                      <p:to>
                                        <p:strVal val="visible"/>
                                      </p:to>
                                    </p:set>
                                    <p:animEffect transition="in" filter="wipe(down)">
                                      <p:cBhvr>
                                        <p:cTn id="127" dur="500"/>
                                        <p:tgtEl>
                                          <p:spTgt spid="3895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38953"/>
                                        </p:tgtEl>
                                        <p:attrNameLst>
                                          <p:attrName>style.visibility</p:attrName>
                                        </p:attrNameLst>
                                      </p:cBhvr>
                                      <p:to>
                                        <p:strVal val="visible"/>
                                      </p:to>
                                    </p:set>
                                    <p:animEffect transition="in" filter="wipe(down)">
                                      <p:cBhvr>
                                        <p:cTn id="130" dur="500"/>
                                        <p:tgtEl>
                                          <p:spTgt spid="38953"/>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38954"/>
                                        </p:tgtEl>
                                        <p:attrNameLst>
                                          <p:attrName>style.visibility</p:attrName>
                                        </p:attrNameLst>
                                      </p:cBhvr>
                                      <p:to>
                                        <p:strVal val="visible"/>
                                      </p:to>
                                    </p:set>
                                    <p:animEffect transition="in" filter="wipe(down)">
                                      <p:cBhvr>
                                        <p:cTn id="133" dur="500"/>
                                        <p:tgtEl>
                                          <p:spTgt spid="38954"/>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38955"/>
                                        </p:tgtEl>
                                        <p:attrNameLst>
                                          <p:attrName>style.visibility</p:attrName>
                                        </p:attrNameLst>
                                      </p:cBhvr>
                                      <p:to>
                                        <p:strVal val="visible"/>
                                      </p:to>
                                    </p:set>
                                    <p:animEffect transition="in" filter="wipe(down)">
                                      <p:cBhvr>
                                        <p:cTn id="136" dur="500"/>
                                        <p:tgtEl>
                                          <p:spTgt spid="38955"/>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38956"/>
                                        </p:tgtEl>
                                        <p:attrNameLst>
                                          <p:attrName>style.visibility</p:attrName>
                                        </p:attrNameLst>
                                      </p:cBhvr>
                                      <p:to>
                                        <p:strVal val="visible"/>
                                      </p:to>
                                    </p:set>
                                    <p:animEffect transition="in" filter="wipe(down)">
                                      <p:cBhvr>
                                        <p:cTn id="139" dur="500"/>
                                        <p:tgtEl>
                                          <p:spTgt spid="38956"/>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38957"/>
                                        </p:tgtEl>
                                        <p:attrNameLst>
                                          <p:attrName>style.visibility</p:attrName>
                                        </p:attrNameLst>
                                      </p:cBhvr>
                                      <p:to>
                                        <p:strVal val="visible"/>
                                      </p:to>
                                    </p:set>
                                    <p:animEffect transition="in" filter="wipe(down)">
                                      <p:cBhvr>
                                        <p:cTn id="142" dur="500"/>
                                        <p:tgtEl>
                                          <p:spTgt spid="38957"/>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38958"/>
                                        </p:tgtEl>
                                        <p:attrNameLst>
                                          <p:attrName>style.visibility</p:attrName>
                                        </p:attrNameLst>
                                      </p:cBhvr>
                                      <p:to>
                                        <p:strVal val="visible"/>
                                      </p:to>
                                    </p:set>
                                    <p:animEffect transition="in" filter="wipe(down)">
                                      <p:cBhvr>
                                        <p:cTn id="145" dur="500"/>
                                        <p:tgtEl>
                                          <p:spTgt spid="38958"/>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38959"/>
                                        </p:tgtEl>
                                        <p:attrNameLst>
                                          <p:attrName>style.visibility</p:attrName>
                                        </p:attrNameLst>
                                      </p:cBhvr>
                                      <p:to>
                                        <p:strVal val="visible"/>
                                      </p:to>
                                    </p:set>
                                    <p:animEffect transition="in" filter="wipe(down)">
                                      <p:cBhvr>
                                        <p:cTn id="148" dur="500"/>
                                        <p:tgtEl>
                                          <p:spTgt spid="38959"/>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38960"/>
                                        </p:tgtEl>
                                        <p:attrNameLst>
                                          <p:attrName>style.visibility</p:attrName>
                                        </p:attrNameLst>
                                      </p:cBhvr>
                                      <p:to>
                                        <p:strVal val="visible"/>
                                      </p:to>
                                    </p:set>
                                    <p:animEffect transition="in" filter="wipe(down)">
                                      <p:cBhvr>
                                        <p:cTn id="151" dur="500"/>
                                        <p:tgtEl>
                                          <p:spTgt spid="38960"/>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38961"/>
                                        </p:tgtEl>
                                        <p:attrNameLst>
                                          <p:attrName>style.visibility</p:attrName>
                                        </p:attrNameLst>
                                      </p:cBhvr>
                                      <p:to>
                                        <p:strVal val="visible"/>
                                      </p:to>
                                    </p:set>
                                    <p:animEffect transition="in" filter="wipe(down)">
                                      <p:cBhvr>
                                        <p:cTn id="154" dur="500"/>
                                        <p:tgtEl>
                                          <p:spTgt spid="38961"/>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38962"/>
                                        </p:tgtEl>
                                        <p:attrNameLst>
                                          <p:attrName>style.visibility</p:attrName>
                                        </p:attrNameLst>
                                      </p:cBhvr>
                                      <p:to>
                                        <p:strVal val="visible"/>
                                      </p:to>
                                    </p:set>
                                    <p:animEffect transition="in" filter="wipe(down)">
                                      <p:cBhvr>
                                        <p:cTn id="157" dur="500"/>
                                        <p:tgtEl>
                                          <p:spTgt spid="38962"/>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38963"/>
                                        </p:tgtEl>
                                        <p:attrNameLst>
                                          <p:attrName>style.visibility</p:attrName>
                                        </p:attrNameLst>
                                      </p:cBhvr>
                                      <p:to>
                                        <p:strVal val="visible"/>
                                      </p:to>
                                    </p:set>
                                    <p:animEffect transition="in" filter="wipe(down)">
                                      <p:cBhvr>
                                        <p:cTn id="160" dur="500"/>
                                        <p:tgtEl>
                                          <p:spTgt spid="38963"/>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38964"/>
                                        </p:tgtEl>
                                        <p:attrNameLst>
                                          <p:attrName>style.visibility</p:attrName>
                                        </p:attrNameLst>
                                      </p:cBhvr>
                                      <p:to>
                                        <p:strVal val="visible"/>
                                      </p:to>
                                    </p:set>
                                    <p:animEffect transition="in" filter="wipe(down)">
                                      <p:cBhvr>
                                        <p:cTn id="163" dur="500"/>
                                        <p:tgtEl>
                                          <p:spTgt spid="38964"/>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38965"/>
                                        </p:tgtEl>
                                        <p:attrNameLst>
                                          <p:attrName>style.visibility</p:attrName>
                                        </p:attrNameLst>
                                      </p:cBhvr>
                                      <p:to>
                                        <p:strVal val="visible"/>
                                      </p:to>
                                    </p:set>
                                    <p:animEffect transition="in" filter="wipe(down)">
                                      <p:cBhvr>
                                        <p:cTn id="166" dur="500"/>
                                        <p:tgtEl>
                                          <p:spTgt spid="3896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38966"/>
                                        </p:tgtEl>
                                        <p:attrNameLst>
                                          <p:attrName>style.visibility</p:attrName>
                                        </p:attrNameLst>
                                      </p:cBhvr>
                                      <p:to>
                                        <p:strVal val="visible"/>
                                      </p:to>
                                    </p:set>
                                    <p:animEffect transition="in" filter="wipe(down)">
                                      <p:cBhvr>
                                        <p:cTn id="169" dur="500"/>
                                        <p:tgtEl>
                                          <p:spTgt spid="38966"/>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38967"/>
                                        </p:tgtEl>
                                        <p:attrNameLst>
                                          <p:attrName>style.visibility</p:attrName>
                                        </p:attrNameLst>
                                      </p:cBhvr>
                                      <p:to>
                                        <p:strVal val="visible"/>
                                      </p:to>
                                    </p:set>
                                    <p:animEffect transition="in" filter="wipe(down)">
                                      <p:cBhvr>
                                        <p:cTn id="172" dur="500"/>
                                        <p:tgtEl>
                                          <p:spTgt spid="38967"/>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38968"/>
                                        </p:tgtEl>
                                        <p:attrNameLst>
                                          <p:attrName>style.visibility</p:attrName>
                                        </p:attrNameLst>
                                      </p:cBhvr>
                                      <p:to>
                                        <p:strVal val="visible"/>
                                      </p:to>
                                    </p:set>
                                    <p:animEffect transition="in" filter="wipe(down)">
                                      <p:cBhvr>
                                        <p:cTn id="175" dur="500"/>
                                        <p:tgtEl>
                                          <p:spTgt spid="38968"/>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38969"/>
                                        </p:tgtEl>
                                        <p:attrNameLst>
                                          <p:attrName>style.visibility</p:attrName>
                                        </p:attrNameLst>
                                      </p:cBhvr>
                                      <p:to>
                                        <p:strVal val="visible"/>
                                      </p:to>
                                    </p:set>
                                    <p:animEffect transition="in" filter="wipe(down)">
                                      <p:cBhvr>
                                        <p:cTn id="178" dur="500"/>
                                        <p:tgtEl>
                                          <p:spTgt spid="38969"/>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38970"/>
                                        </p:tgtEl>
                                        <p:attrNameLst>
                                          <p:attrName>style.visibility</p:attrName>
                                        </p:attrNameLst>
                                      </p:cBhvr>
                                      <p:to>
                                        <p:strVal val="visible"/>
                                      </p:to>
                                    </p:set>
                                    <p:animEffect transition="in" filter="wipe(down)">
                                      <p:cBhvr>
                                        <p:cTn id="181" dur="500"/>
                                        <p:tgtEl>
                                          <p:spTgt spid="38970"/>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38971"/>
                                        </p:tgtEl>
                                        <p:attrNameLst>
                                          <p:attrName>style.visibility</p:attrName>
                                        </p:attrNameLst>
                                      </p:cBhvr>
                                      <p:to>
                                        <p:strVal val="visible"/>
                                      </p:to>
                                    </p:set>
                                    <p:animEffect transition="in" filter="wipe(down)">
                                      <p:cBhvr>
                                        <p:cTn id="184" dur="500"/>
                                        <p:tgtEl>
                                          <p:spTgt spid="38971"/>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38972"/>
                                        </p:tgtEl>
                                        <p:attrNameLst>
                                          <p:attrName>style.visibility</p:attrName>
                                        </p:attrNameLst>
                                      </p:cBhvr>
                                      <p:to>
                                        <p:strVal val="visible"/>
                                      </p:to>
                                    </p:set>
                                    <p:animEffect transition="in" filter="wipe(down)">
                                      <p:cBhvr>
                                        <p:cTn id="187" dur="500"/>
                                        <p:tgtEl>
                                          <p:spTgt spid="38972"/>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38973"/>
                                        </p:tgtEl>
                                        <p:attrNameLst>
                                          <p:attrName>style.visibility</p:attrName>
                                        </p:attrNameLst>
                                      </p:cBhvr>
                                      <p:to>
                                        <p:strVal val="visible"/>
                                      </p:to>
                                    </p:set>
                                    <p:animEffect transition="in" filter="wipe(down)">
                                      <p:cBhvr>
                                        <p:cTn id="190" dur="500"/>
                                        <p:tgtEl>
                                          <p:spTgt spid="38973"/>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38974"/>
                                        </p:tgtEl>
                                        <p:attrNameLst>
                                          <p:attrName>style.visibility</p:attrName>
                                        </p:attrNameLst>
                                      </p:cBhvr>
                                      <p:to>
                                        <p:strVal val="visible"/>
                                      </p:to>
                                    </p:set>
                                    <p:animEffect transition="in" filter="wipe(down)">
                                      <p:cBhvr>
                                        <p:cTn id="193" dur="500"/>
                                        <p:tgtEl>
                                          <p:spTgt spid="38974"/>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38975"/>
                                        </p:tgtEl>
                                        <p:attrNameLst>
                                          <p:attrName>style.visibility</p:attrName>
                                        </p:attrNameLst>
                                      </p:cBhvr>
                                      <p:to>
                                        <p:strVal val="visible"/>
                                      </p:to>
                                    </p:set>
                                    <p:animEffect transition="in" filter="wipe(down)">
                                      <p:cBhvr>
                                        <p:cTn id="196" dur="500"/>
                                        <p:tgtEl>
                                          <p:spTgt spid="38975"/>
                                        </p:tgtEl>
                                      </p:cBhvr>
                                    </p:animEffect>
                                  </p:childTnLst>
                                </p:cTn>
                              </p:par>
                              <p:par>
                                <p:cTn id="197" presetID="22" presetClass="entr" presetSubtype="4" fill="hold" grpId="0" nodeType="withEffect" nodePh="1">
                                  <p:stCondLst>
                                    <p:cond delay="0"/>
                                  </p:stCondLst>
                                  <p:endCondLst>
                                    <p:cond evt="begin" delay="0">
                                      <p:tn val="197"/>
                                    </p:cond>
                                  </p:endCondLst>
                                  <p:childTnLst>
                                    <p:set>
                                      <p:cBhvr>
                                        <p:cTn id="198" dur="1" fill="hold">
                                          <p:stCondLst>
                                            <p:cond delay="0"/>
                                          </p:stCondLst>
                                        </p:cTn>
                                        <p:tgtEl>
                                          <p:spTgt spid="38976"/>
                                        </p:tgtEl>
                                        <p:attrNameLst>
                                          <p:attrName>style.visibility</p:attrName>
                                        </p:attrNameLst>
                                      </p:cBhvr>
                                      <p:to>
                                        <p:strVal val="visible"/>
                                      </p:to>
                                    </p:set>
                                    <p:animEffect transition="in" filter="wipe(down)">
                                      <p:cBhvr>
                                        <p:cTn id="199" dur="500"/>
                                        <p:tgtEl>
                                          <p:spTgt spid="38976"/>
                                        </p:tgtEl>
                                      </p:cBhvr>
                                    </p:animEffect>
                                  </p:childTnLst>
                                </p:cTn>
                              </p:par>
                              <p:par>
                                <p:cTn id="200" presetID="22" presetClass="entr" presetSubtype="4" fill="hold" grpId="0" nodeType="withEffect">
                                  <p:stCondLst>
                                    <p:cond delay="0"/>
                                  </p:stCondLst>
                                  <p:childTnLst>
                                    <p:set>
                                      <p:cBhvr>
                                        <p:cTn id="201" dur="1" fill="hold">
                                          <p:stCondLst>
                                            <p:cond delay="0"/>
                                          </p:stCondLst>
                                        </p:cTn>
                                        <p:tgtEl>
                                          <p:spTgt spid="38977"/>
                                        </p:tgtEl>
                                        <p:attrNameLst>
                                          <p:attrName>style.visibility</p:attrName>
                                        </p:attrNameLst>
                                      </p:cBhvr>
                                      <p:to>
                                        <p:strVal val="visible"/>
                                      </p:to>
                                    </p:set>
                                    <p:animEffect transition="in" filter="wipe(down)">
                                      <p:cBhvr>
                                        <p:cTn id="202" dur="500"/>
                                        <p:tgtEl>
                                          <p:spTgt spid="38977"/>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38978"/>
                                        </p:tgtEl>
                                        <p:attrNameLst>
                                          <p:attrName>style.visibility</p:attrName>
                                        </p:attrNameLst>
                                      </p:cBhvr>
                                      <p:to>
                                        <p:strVal val="visible"/>
                                      </p:to>
                                    </p:set>
                                    <p:animEffect transition="in" filter="wipe(down)">
                                      <p:cBhvr>
                                        <p:cTn id="205" dur="500"/>
                                        <p:tgtEl>
                                          <p:spTgt spid="38978"/>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38979"/>
                                        </p:tgtEl>
                                        <p:attrNameLst>
                                          <p:attrName>style.visibility</p:attrName>
                                        </p:attrNameLst>
                                      </p:cBhvr>
                                      <p:to>
                                        <p:strVal val="visible"/>
                                      </p:to>
                                    </p:set>
                                    <p:animEffect transition="in" filter="wipe(down)">
                                      <p:cBhvr>
                                        <p:cTn id="208" dur="500"/>
                                        <p:tgtEl>
                                          <p:spTgt spid="38979"/>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38980"/>
                                        </p:tgtEl>
                                        <p:attrNameLst>
                                          <p:attrName>style.visibility</p:attrName>
                                        </p:attrNameLst>
                                      </p:cBhvr>
                                      <p:to>
                                        <p:strVal val="visible"/>
                                      </p:to>
                                    </p:set>
                                    <p:animEffect transition="in" filter="wipe(down)">
                                      <p:cBhvr>
                                        <p:cTn id="211" dur="500"/>
                                        <p:tgtEl>
                                          <p:spTgt spid="38980"/>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38981"/>
                                        </p:tgtEl>
                                        <p:attrNameLst>
                                          <p:attrName>style.visibility</p:attrName>
                                        </p:attrNameLst>
                                      </p:cBhvr>
                                      <p:to>
                                        <p:strVal val="visible"/>
                                      </p:to>
                                    </p:set>
                                    <p:animEffect transition="in" filter="wipe(down)">
                                      <p:cBhvr>
                                        <p:cTn id="214" dur="500"/>
                                        <p:tgtEl>
                                          <p:spTgt spid="38981"/>
                                        </p:tgtEl>
                                      </p:cBhvr>
                                    </p:animEffect>
                                  </p:childTnLst>
                                </p:cTn>
                              </p:par>
                              <p:par>
                                <p:cTn id="215" presetID="22" presetClass="entr" presetSubtype="4" fill="hold" grpId="0" nodeType="withEffect">
                                  <p:stCondLst>
                                    <p:cond delay="0"/>
                                  </p:stCondLst>
                                  <p:childTnLst>
                                    <p:set>
                                      <p:cBhvr>
                                        <p:cTn id="216" dur="1" fill="hold">
                                          <p:stCondLst>
                                            <p:cond delay="0"/>
                                          </p:stCondLst>
                                        </p:cTn>
                                        <p:tgtEl>
                                          <p:spTgt spid="38982"/>
                                        </p:tgtEl>
                                        <p:attrNameLst>
                                          <p:attrName>style.visibility</p:attrName>
                                        </p:attrNameLst>
                                      </p:cBhvr>
                                      <p:to>
                                        <p:strVal val="visible"/>
                                      </p:to>
                                    </p:set>
                                    <p:animEffect transition="in" filter="wipe(down)">
                                      <p:cBhvr>
                                        <p:cTn id="217" dur="500"/>
                                        <p:tgtEl>
                                          <p:spTgt spid="38982"/>
                                        </p:tgtEl>
                                      </p:cBhvr>
                                    </p:animEffect>
                                  </p:childTnLst>
                                </p:cTn>
                              </p:par>
                              <p:par>
                                <p:cTn id="218" presetID="22" presetClass="entr" presetSubtype="4" fill="hold" grpId="0" nodeType="withEffect">
                                  <p:stCondLst>
                                    <p:cond delay="0"/>
                                  </p:stCondLst>
                                  <p:childTnLst>
                                    <p:set>
                                      <p:cBhvr>
                                        <p:cTn id="219" dur="1" fill="hold">
                                          <p:stCondLst>
                                            <p:cond delay="0"/>
                                          </p:stCondLst>
                                        </p:cTn>
                                        <p:tgtEl>
                                          <p:spTgt spid="38983"/>
                                        </p:tgtEl>
                                        <p:attrNameLst>
                                          <p:attrName>style.visibility</p:attrName>
                                        </p:attrNameLst>
                                      </p:cBhvr>
                                      <p:to>
                                        <p:strVal val="visible"/>
                                      </p:to>
                                    </p:set>
                                    <p:animEffect transition="in" filter="wipe(down)">
                                      <p:cBhvr>
                                        <p:cTn id="220" dur="500"/>
                                        <p:tgtEl>
                                          <p:spTgt spid="38983"/>
                                        </p:tgtEl>
                                      </p:cBhvr>
                                    </p:animEffect>
                                  </p:childTnLst>
                                </p:cTn>
                              </p:par>
                              <p:par>
                                <p:cTn id="221" presetID="22" presetClass="entr" presetSubtype="4" fill="hold" grpId="0" nodeType="withEffect">
                                  <p:stCondLst>
                                    <p:cond delay="0"/>
                                  </p:stCondLst>
                                  <p:childTnLst>
                                    <p:set>
                                      <p:cBhvr>
                                        <p:cTn id="222" dur="1" fill="hold">
                                          <p:stCondLst>
                                            <p:cond delay="0"/>
                                          </p:stCondLst>
                                        </p:cTn>
                                        <p:tgtEl>
                                          <p:spTgt spid="38984"/>
                                        </p:tgtEl>
                                        <p:attrNameLst>
                                          <p:attrName>style.visibility</p:attrName>
                                        </p:attrNameLst>
                                      </p:cBhvr>
                                      <p:to>
                                        <p:strVal val="visible"/>
                                      </p:to>
                                    </p:set>
                                    <p:animEffect transition="in" filter="wipe(down)">
                                      <p:cBhvr>
                                        <p:cTn id="223" dur="500"/>
                                        <p:tgtEl>
                                          <p:spTgt spid="38984"/>
                                        </p:tgtEl>
                                      </p:cBhvr>
                                    </p:animEffect>
                                  </p:childTnLst>
                                </p:cTn>
                              </p:par>
                              <p:par>
                                <p:cTn id="224" presetID="22" presetClass="entr" presetSubtype="4" fill="hold" grpId="0" nodeType="withEffect">
                                  <p:stCondLst>
                                    <p:cond delay="0"/>
                                  </p:stCondLst>
                                  <p:childTnLst>
                                    <p:set>
                                      <p:cBhvr>
                                        <p:cTn id="225" dur="1" fill="hold">
                                          <p:stCondLst>
                                            <p:cond delay="0"/>
                                          </p:stCondLst>
                                        </p:cTn>
                                        <p:tgtEl>
                                          <p:spTgt spid="38985"/>
                                        </p:tgtEl>
                                        <p:attrNameLst>
                                          <p:attrName>style.visibility</p:attrName>
                                        </p:attrNameLst>
                                      </p:cBhvr>
                                      <p:to>
                                        <p:strVal val="visible"/>
                                      </p:to>
                                    </p:set>
                                    <p:animEffect transition="in" filter="wipe(down)">
                                      <p:cBhvr>
                                        <p:cTn id="226" dur="500"/>
                                        <p:tgtEl>
                                          <p:spTgt spid="38985"/>
                                        </p:tgtEl>
                                      </p:cBhvr>
                                    </p:animEffect>
                                  </p:childTnLst>
                                </p:cTn>
                              </p:par>
                              <p:par>
                                <p:cTn id="227" presetID="22" presetClass="entr" presetSubtype="4" fill="hold" grpId="0" nodeType="withEffect">
                                  <p:stCondLst>
                                    <p:cond delay="0"/>
                                  </p:stCondLst>
                                  <p:childTnLst>
                                    <p:set>
                                      <p:cBhvr>
                                        <p:cTn id="228" dur="1" fill="hold">
                                          <p:stCondLst>
                                            <p:cond delay="0"/>
                                          </p:stCondLst>
                                        </p:cTn>
                                        <p:tgtEl>
                                          <p:spTgt spid="38986"/>
                                        </p:tgtEl>
                                        <p:attrNameLst>
                                          <p:attrName>style.visibility</p:attrName>
                                        </p:attrNameLst>
                                      </p:cBhvr>
                                      <p:to>
                                        <p:strVal val="visible"/>
                                      </p:to>
                                    </p:set>
                                    <p:animEffect transition="in" filter="wipe(down)">
                                      <p:cBhvr>
                                        <p:cTn id="229" dur="500"/>
                                        <p:tgtEl>
                                          <p:spTgt spid="38986"/>
                                        </p:tgtEl>
                                      </p:cBhvr>
                                    </p:animEffect>
                                  </p:childTnLst>
                                </p:cTn>
                              </p:par>
                              <p:par>
                                <p:cTn id="230" presetID="22" presetClass="entr" presetSubtype="4" fill="hold" grpId="0" nodeType="withEffect">
                                  <p:stCondLst>
                                    <p:cond delay="0"/>
                                  </p:stCondLst>
                                  <p:childTnLst>
                                    <p:set>
                                      <p:cBhvr>
                                        <p:cTn id="231" dur="1" fill="hold">
                                          <p:stCondLst>
                                            <p:cond delay="0"/>
                                          </p:stCondLst>
                                        </p:cTn>
                                        <p:tgtEl>
                                          <p:spTgt spid="38987"/>
                                        </p:tgtEl>
                                        <p:attrNameLst>
                                          <p:attrName>style.visibility</p:attrName>
                                        </p:attrNameLst>
                                      </p:cBhvr>
                                      <p:to>
                                        <p:strVal val="visible"/>
                                      </p:to>
                                    </p:set>
                                    <p:animEffect transition="in" filter="wipe(down)">
                                      <p:cBhvr>
                                        <p:cTn id="232" dur="500"/>
                                        <p:tgtEl>
                                          <p:spTgt spid="38987"/>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38988"/>
                                        </p:tgtEl>
                                        <p:attrNameLst>
                                          <p:attrName>style.visibility</p:attrName>
                                        </p:attrNameLst>
                                      </p:cBhvr>
                                      <p:to>
                                        <p:strVal val="visible"/>
                                      </p:to>
                                    </p:set>
                                    <p:animEffect transition="in" filter="wipe(down)">
                                      <p:cBhvr>
                                        <p:cTn id="235" dur="500"/>
                                        <p:tgtEl>
                                          <p:spTgt spid="38988"/>
                                        </p:tgtEl>
                                      </p:cBhvr>
                                    </p:animEffect>
                                  </p:childTnLst>
                                </p:cTn>
                              </p:par>
                              <p:par>
                                <p:cTn id="236" presetID="22" presetClass="entr" presetSubtype="4" fill="hold" grpId="0" nodeType="withEffect">
                                  <p:stCondLst>
                                    <p:cond delay="0"/>
                                  </p:stCondLst>
                                  <p:childTnLst>
                                    <p:set>
                                      <p:cBhvr>
                                        <p:cTn id="237" dur="1" fill="hold">
                                          <p:stCondLst>
                                            <p:cond delay="0"/>
                                          </p:stCondLst>
                                        </p:cTn>
                                        <p:tgtEl>
                                          <p:spTgt spid="38989"/>
                                        </p:tgtEl>
                                        <p:attrNameLst>
                                          <p:attrName>style.visibility</p:attrName>
                                        </p:attrNameLst>
                                      </p:cBhvr>
                                      <p:to>
                                        <p:strVal val="visible"/>
                                      </p:to>
                                    </p:set>
                                    <p:animEffect transition="in" filter="wipe(down)">
                                      <p:cBhvr>
                                        <p:cTn id="238" dur="500"/>
                                        <p:tgtEl>
                                          <p:spTgt spid="38989"/>
                                        </p:tgtEl>
                                      </p:cBhvr>
                                    </p:animEffect>
                                  </p:childTnLst>
                                </p:cTn>
                              </p:par>
                              <p:par>
                                <p:cTn id="239" presetID="22" presetClass="entr" presetSubtype="4" fill="hold" grpId="0" nodeType="withEffect">
                                  <p:stCondLst>
                                    <p:cond delay="0"/>
                                  </p:stCondLst>
                                  <p:childTnLst>
                                    <p:set>
                                      <p:cBhvr>
                                        <p:cTn id="240" dur="1" fill="hold">
                                          <p:stCondLst>
                                            <p:cond delay="0"/>
                                          </p:stCondLst>
                                        </p:cTn>
                                        <p:tgtEl>
                                          <p:spTgt spid="38990"/>
                                        </p:tgtEl>
                                        <p:attrNameLst>
                                          <p:attrName>style.visibility</p:attrName>
                                        </p:attrNameLst>
                                      </p:cBhvr>
                                      <p:to>
                                        <p:strVal val="visible"/>
                                      </p:to>
                                    </p:set>
                                    <p:animEffect transition="in" filter="wipe(down)">
                                      <p:cBhvr>
                                        <p:cTn id="241" dur="500"/>
                                        <p:tgtEl>
                                          <p:spTgt spid="38990"/>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38991"/>
                                        </p:tgtEl>
                                        <p:attrNameLst>
                                          <p:attrName>style.visibility</p:attrName>
                                        </p:attrNameLst>
                                      </p:cBhvr>
                                      <p:to>
                                        <p:strVal val="visible"/>
                                      </p:to>
                                    </p:set>
                                    <p:animEffect transition="in" filter="wipe(down)">
                                      <p:cBhvr>
                                        <p:cTn id="244" dur="500"/>
                                        <p:tgtEl>
                                          <p:spTgt spid="38991"/>
                                        </p:tgtEl>
                                      </p:cBhvr>
                                    </p:animEffect>
                                  </p:childTnLst>
                                </p:cTn>
                              </p:par>
                              <p:par>
                                <p:cTn id="245" presetID="22" presetClass="entr" presetSubtype="4" fill="hold" grpId="0" nodeType="withEffect">
                                  <p:stCondLst>
                                    <p:cond delay="0"/>
                                  </p:stCondLst>
                                  <p:childTnLst>
                                    <p:set>
                                      <p:cBhvr>
                                        <p:cTn id="246" dur="1" fill="hold">
                                          <p:stCondLst>
                                            <p:cond delay="0"/>
                                          </p:stCondLst>
                                        </p:cTn>
                                        <p:tgtEl>
                                          <p:spTgt spid="38992"/>
                                        </p:tgtEl>
                                        <p:attrNameLst>
                                          <p:attrName>style.visibility</p:attrName>
                                        </p:attrNameLst>
                                      </p:cBhvr>
                                      <p:to>
                                        <p:strVal val="visible"/>
                                      </p:to>
                                    </p:set>
                                    <p:animEffect transition="in" filter="wipe(down)">
                                      <p:cBhvr>
                                        <p:cTn id="247" dur="500"/>
                                        <p:tgtEl>
                                          <p:spTgt spid="38992"/>
                                        </p:tgtEl>
                                      </p:cBhvr>
                                    </p:animEffect>
                                  </p:childTnLst>
                                </p:cTn>
                              </p:par>
                              <p:par>
                                <p:cTn id="248" presetID="22" presetClass="entr" presetSubtype="4" fill="hold" grpId="0" nodeType="withEffect">
                                  <p:stCondLst>
                                    <p:cond delay="0"/>
                                  </p:stCondLst>
                                  <p:childTnLst>
                                    <p:set>
                                      <p:cBhvr>
                                        <p:cTn id="249" dur="1" fill="hold">
                                          <p:stCondLst>
                                            <p:cond delay="0"/>
                                          </p:stCondLst>
                                        </p:cTn>
                                        <p:tgtEl>
                                          <p:spTgt spid="38993"/>
                                        </p:tgtEl>
                                        <p:attrNameLst>
                                          <p:attrName>style.visibility</p:attrName>
                                        </p:attrNameLst>
                                      </p:cBhvr>
                                      <p:to>
                                        <p:strVal val="visible"/>
                                      </p:to>
                                    </p:set>
                                    <p:animEffect transition="in" filter="wipe(down)">
                                      <p:cBhvr>
                                        <p:cTn id="250" dur="500"/>
                                        <p:tgtEl>
                                          <p:spTgt spid="38993"/>
                                        </p:tgtEl>
                                      </p:cBhvr>
                                    </p:animEffect>
                                  </p:childTnLst>
                                </p:cTn>
                              </p:par>
                              <p:par>
                                <p:cTn id="251" presetID="22" presetClass="entr" presetSubtype="4" fill="hold" grpId="0" nodeType="withEffect">
                                  <p:stCondLst>
                                    <p:cond delay="0"/>
                                  </p:stCondLst>
                                  <p:childTnLst>
                                    <p:set>
                                      <p:cBhvr>
                                        <p:cTn id="252" dur="1" fill="hold">
                                          <p:stCondLst>
                                            <p:cond delay="0"/>
                                          </p:stCondLst>
                                        </p:cTn>
                                        <p:tgtEl>
                                          <p:spTgt spid="38994"/>
                                        </p:tgtEl>
                                        <p:attrNameLst>
                                          <p:attrName>style.visibility</p:attrName>
                                        </p:attrNameLst>
                                      </p:cBhvr>
                                      <p:to>
                                        <p:strVal val="visible"/>
                                      </p:to>
                                    </p:set>
                                    <p:animEffect transition="in" filter="wipe(down)">
                                      <p:cBhvr>
                                        <p:cTn id="253" dur="500"/>
                                        <p:tgtEl>
                                          <p:spTgt spid="38994"/>
                                        </p:tgtEl>
                                      </p:cBhvr>
                                    </p:animEffect>
                                  </p:childTnLst>
                                </p:cTn>
                              </p:par>
                              <p:par>
                                <p:cTn id="254" presetID="22" presetClass="entr" presetSubtype="4" fill="hold" grpId="0" nodeType="withEffect">
                                  <p:stCondLst>
                                    <p:cond delay="0"/>
                                  </p:stCondLst>
                                  <p:childTnLst>
                                    <p:set>
                                      <p:cBhvr>
                                        <p:cTn id="255" dur="1" fill="hold">
                                          <p:stCondLst>
                                            <p:cond delay="0"/>
                                          </p:stCondLst>
                                        </p:cTn>
                                        <p:tgtEl>
                                          <p:spTgt spid="38995"/>
                                        </p:tgtEl>
                                        <p:attrNameLst>
                                          <p:attrName>style.visibility</p:attrName>
                                        </p:attrNameLst>
                                      </p:cBhvr>
                                      <p:to>
                                        <p:strVal val="visible"/>
                                      </p:to>
                                    </p:set>
                                    <p:animEffect transition="in" filter="wipe(down)">
                                      <p:cBhvr>
                                        <p:cTn id="256" dur="500"/>
                                        <p:tgtEl>
                                          <p:spTgt spid="38995"/>
                                        </p:tgtEl>
                                      </p:cBhvr>
                                    </p:animEffect>
                                  </p:childTnLst>
                                </p:cTn>
                              </p:par>
                              <p:par>
                                <p:cTn id="257" presetID="22" presetClass="entr" presetSubtype="4" fill="hold" grpId="0" nodeType="withEffect">
                                  <p:stCondLst>
                                    <p:cond delay="0"/>
                                  </p:stCondLst>
                                  <p:childTnLst>
                                    <p:set>
                                      <p:cBhvr>
                                        <p:cTn id="258" dur="1" fill="hold">
                                          <p:stCondLst>
                                            <p:cond delay="0"/>
                                          </p:stCondLst>
                                        </p:cTn>
                                        <p:tgtEl>
                                          <p:spTgt spid="38996"/>
                                        </p:tgtEl>
                                        <p:attrNameLst>
                                          <p:attrName>style.visibility</p:attrName>
                                        </p:attrNameLst>
                                      </p:cBhvr>
                                      <p:to>
                                        <p:strVal val="visible"/>
                                      </p:to>
                                    </p:set>
                                    <p:animEffect transition="in" filter="wipe(down)">
                                      <p:cBhvr>
                                        <p:cTn id="259" dur="500"/>
                                        <p:tgtEl>
                                          <p:spTgt spid="38996"/>
                                        </p:tgtEl>
                                      </p:cBhvr>
                                    </p:animEffect>
                                  </p:childTnLst>
                                </p:cTn>
                              </p:par>
                              <p:par>
                                <p:cTn id="260" presetID="22" presetClass="entr" presetSubtype="4" fill="hold" grpId="0" nodeType="withEffect">
                                  <p:stCondLst>
                                    <p:cond delay="0"/>
                                  </p:stCondLst>
                                  <p:childTnLst>
                                    <p:set>
                                      <p:cBhvr>
                                        <p:cTn id="261" dur="1" fill="hold">
                                          <p:stCondLst>
                                            <p:cond delay="0"/>
                                          </p:stCondLst>
                                        </p:cTn>
                                        <p:tgtEl>
                                          <p:spTgt spid="38997"/>
                                        </p:tgtEl>
                                        <p:attrNameLst>
                                          <p:attrName>style.visibility</p:attrName>
                                        </p:attrNameLst>
                                      </p:cBhvr>
                                      <p:to>
                                        <p:strVal val="visible"/>
                                      </p:to>
                                    </p:set>
                                    <p:animEffect transition="in" filter="wipe(down)">
                                      <p:cBhvr>
                                        <p:cTn id="262" dur="500"/>
                                        <p:tgtEl>
                                          <p:spTgt spid="38997"/>
                                        </p:tgtEl>
                                      </p:cBhvr>
                                    </p:animEffect>
                                  </p:childTnLst>
                                </p:cTn>
                              </p:par>
                              <p:par>
                                <p:cTn id="263" presetID="22" presetClass="entr" presetSubtype="4" fill="hold" grpId="0" nodeType="withEffect">
                                  <p:stCondLst>
                                    <p:cond delay="0"/>
                                  </p:stCondLst>
                                  <p:childTnLst>
                                    <p:set>
                                      <p:cBhvr>
                                        <p:cTn id="264" dur="1" fill="hold">
                                          <p:stCondLst>
                                            <p:cond delay="0"/>
                                          </p:stCondLst>
                                        </p:cTn>
                                        <p:tgtEl>
                                          <p:spTgt spid="38998"/>
                                        </p:tgtEl>
                                        <p:attrNameLst>
                                          <p:attrName>style.visibility</p:attrName>
                                        </p:attrNameLst>
                                      </p:cBhvr>
                                      <p:to>
                                        <p:strVal val="visible"/>
                                      </p:to>
                                    </p:set>
                                    <p:animEffect transition="in" filter="wipe(down)">
                                      <p:cBhvr>
                                        <p:cTn id="265" dur="500"/>
                                        <p:tgtEl>
                                          <p:spTgt spid="38998"/>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8999"/>
                                        </p:tgtEl>
                                        <p:attrNameLst>
                                          <p:attrName>style.visibility</p:attrName>
                                        </p:attrNameLst>
                                      </p:cBhvr>
                                      <p:to>
                                        <p:strVal val="visible"/>
                                      </p:to>
                                    </p:set>
                                    <p:animEffect transition="in" filter="wipe(down)">
                                      <p:cBhvr>
                                        <p:cTn id="268" dur="500"/>
                                        <p:tgtEl>
                                          <p:spTgt spid="38999"/>
                                        </p:tgtEl>
                                      </p:cBhvr>
                                    </p:animEffect>
                                  </p:childTnLst>
                                </p:cTn>
                              </p:par>
                              <p:par>
                                <p:cTn id="269" presetID="22" presetClass="entr" presetSubtype="4" fill="hold" grpId="0" nodeType="withEffect">
                                  <p:stCondLst>
                                    <p:cond delay="0"/>
                                  </p:stCondLst>
                                  <p:childTnLst>
                                    <p:set>
                                      <p:cBhvr>
                                        <p:cTn id="270" dur="1" fill="hold">
                                          <p:stCondLst>
                                            <p:cond delay="0"/>
                                          </p:stCondLst>
                                        </p:cTn>
                                        <p:tgtEl>
                                          <p:spTgt spid="39000"/>
                                        </p:tgtEl>
                                        <p:attrNameLst>
                                          <p:attrName>style.visibility</p:attrName>
                                        </p:attrNameLst>
                                      </p:cBhvr>
                                      <p:to>
                                        <p:strVal val="visible"/>
                                      </p:to>
                                    </p:set>
                                    <p:animEffect transition="in" filter="wipe(down)">
                                      <p:cBhvr>
                                        <p:cTn id="271" dur="500"/>
                                        <p:tgtEl>
                                          <p:spTgt spid="39000"/>
                                        </p:tgtEl>
                                      </p:cBhvr>
                                    </p:animEffect>
                                  </p:childTnLst>
                                </p:cTn>
                              </p:par>
                              <p:par>
                                <p:cTn id="272" presetID="22" presetClass="entr" presetSubtype="4" fill="hold" grpId="0" nodeType="withEffect">
                                  <p:stCondLst>
                                    <p:cond delay="0"/>
                                  </p:stCondLst>
                                  <p:childTnLst>
                                    <p:set>
                                      <p:cBhvr>
                                        <p:cTn id="273" dur="1" fill="hold">
                                          <p:stCondLst>
                                            <p:cond delay="0"/>
                                          </p:stCondLst>
                                        </p:cTn>
                                        <p:tgtEl>
                                          <p:spTgt spid="39001"/>
                                        </p:tgtEl>
                                        <p:attrNameLst>
                                          <p:attrName>style.visibility</p:attrName>
                                        </p:attrNameLst>
                                      </p:cBhvr>
                                      <p:to>
                                        <p:strVal val="visible"/>
                                      </p:to>
                                    </p:set>
                                    <p:animEffect transition="in" filter="wipe(down)">
                                      <p:cBhvr>
                                        <p:cTn id="274" dur="500"/>
                                        <p:tgtEl>
                                          <p:spTgt spid="39001"/>
                                        </p:tgtEl>
                                      </p:cBhvr>
                                    </p:animEffect>
                                  </p:childTnLst>
                                </p:cTn>
                              </p:par>
                              <p:par>
                                <p:cTn id="275" presetID="22" presetClass="entr" presetSubtype="4" fill="hold" grpId="0" nodeType="withEffect">
                                  <p:stCondLst>
                                    <p:cond delay="0"/>
                                  </p:stCondLst>
                                  <p:childTnLst>
                                    <p:set>
                                      <p:cBhvr>
                                        <p:cTn id="276" dur="1" fill="hold">
                                          <p:stCondLst>
                                            <p:cond delay="0"/>
                                          </p:stCondLst>
                                        </p:cTn>
                                        <p:tgtEl>
                                          <p:spTgt spid="39002"/>
                                        </p:tgtEl>
                                        <p:attrNameLst>
                                          <p:attrName>style.visibility</p:attrName>
                                        </p:attrNameLst>
                                      </p:cBhvr>
                                      <p:to>
                                        <p:strVal val="visible"/>
                                      </p:to>
                                    </p:set>
                                    <p:animEffect transition="in" filter="wipe(down)">
                                      <p:cBhvr>
                                        <p:cTn id="277" dur="500"/>
                                        <p:tgtEl>
                                          <p:spTgt spid="39002"/>
                                        </p:tgtEl>
                                      </p:cBhvr>
                                    </p:animEffect>
                                  </p:childTnLst>
                                </p:cTn>
                              </p:par>
                              <p:par>
                                <p:cTn id="278" presetID="22" presetClass="entr" presetSubtype="4" fill="hold" grpId="0" nodeType="withEffect">
                                  <p:stCondLst>
                                    <p:cond delay="0"/>
                                  </p:stCondLst>
                                  <p:childTnLst>
                                    <p:set>
                                      <p:cBhvr>
                                        <p:cTn id="279" dur="1" fill="hold">
                                          <p:stCondLst>
                                            <p:cond delay="0"/>
                                          </p:stCondLst>
                                        </p:cTn>
                                        <p:tgtEl>
                                          <p:spTgt spid="39003"/>
                                        </p:tgtEl>
                                        <p:attrNameLst>
                                          <p:attrName>style.visibility</p:attrName>
                                        </p:attrNameLst>
                                      </p:cBhvr>
                                      <p:to>
                                        <p:strVal val="visible"/>
                                      </p:to>
                                    </p:set>
                                    <p:animEffect transition="in" filter="wipe(down)">
                                      <p:cBhvr>
                                        <p:cTn id="280" dur="500"/>
                                        <p:tgtEl>
                                          <p:spTgt spid="39003"/>
                                        </p:tgtEl>
                                      </p:cBhvr>
                                    </p:animEffect>
                                  </p:childTnLst>
                                </p:cTn>
                              </p:par>
                              <p:par>
                                <p:cTn id="281" presetID="22" presetClass="entr" presetSubtype="4" fill="hold" grpId="0" nodeType="withEffect">
                                  <p:stCondLst>
                                    <p:cond delay="0"/>
                                  </p:stCondLst>
                                  <p:childTnLst>
                                    <p:set>
                                      <p:cBhvr>
                                        <p:cTn id="282" dur="1" fill="hold">
                                          <p:stCondLst>
                                            <p:cond delay="0"/>
                                          </p:stCondLst>
                                        </p:cTn>
                                        <p:tgtEl>
                                          <p:spTgt spid="39004"/>
                                        </p:tgtEl>
                                        <p:attrNameLst>
                                          <p:attrName>style.visibility</p:attrName>
                                        </p:attrNameLst>
                                      </p:cBhvr>
                                      <p:to>
                                        <p:strVal val="visible"/>
                                      </p:to>
                                    </p:set>
                                    <p:animEffect transition="in" filter="wipe(down)">
                                      <p:cBhvr>
                                        <p:cTn id="283" dur="500"/>
                                        <p:tgtEl>
                                          <p:spTgt spid="39004"/>
                                        </p:tgtEl>
                                      </p:cBhvr>
                                    </p:animEffect>
                                  </p:childTnLst>
                                </p:cTn>
                              </p:par>
                              <p:par>
                                <p:cTn id="284" presetID="22" presetClass="entr" presetSubtype="4" fill="hold" grpId="0" nodeType="withEffect">
                                  <p:stCondLst>
                                    <p:cond delay="0"/>
                                  </p:stCondLst>
                                  <p:childTnLst>
                                    <p:set>
                                      <p:cBhvr>
                                        <p:cTn id="285" dur="1" fill="hold">
                                          <p:stCondLst>
                                            <p:cond delay="0"/>
                                          </p:stCondLst>
                                        </p:cTn>
                                        <p:tgtEl>
                                          <p:spTgt spid="39005"/>
                                        </p:tgtEl>
                                        <p:attrNameLst>
                                          <p:attrName>style.visibility</p:attrName>
                                        </p:attrNameLst>
                                      </p:cBhvr>
                                      <p:to>
                                        <p:strVal val="visible"/>
                                      </p:to>
                                    </p:set>
                                    <p:animEffect transition="in" filter="wipe(down)">
                                      <p:cBhvr>
                                        <p:cTn id="286" dur="500"/>
                                        <p:tgtEl>
                                          <p:spTgt spid="39005"/>
                                        </p:tgtEl>
                                      </p:cBhvr>
                                    </p:animEffect>
                                  </p:childTnLst>
                                </p:cTn>
                              </p:par>
                              <p:par>
                                <p:cTn id="287" presetID="22" presetClass="entr" presetSubtype="4" fill="hold" grpId="0" nodeType="withEffect">
                                  <p:stCondLst>
                                    <p:cond delay="0"/>
                                  </p:stCondLst>
                                  <p:childTnLst>
                                    <p:set>
                                      <p:cBhvr>
                                        <p:cTn id="288" dur="1" fill="hold">
                                          <p:stCondLst>
                                            <p:cond delay="0"/>
                                          </p:stCondLst>
                                        </p:cTn>
                                        <p:tgtEl>
                                          <p:spTgt spid="39006"/>
                                        </p:tgtEl>
                                        <p:attrNameLst>
                                          <p:attrName>style.visibility</p:attrName>
                                        </p:attrNameLst>
                                      </p:cBhvr>
                                      <p:to>
                                        <p:strVal val="visible"/>
                                      </p:to>
                                    </p:set>
                                    <p:animEffect transition="in" filter="wipe(down)">
                                      <p:cBhvr>
                                        <p:cTn id="289" dur="500"/>
                                        <p:tgtEl>
                                          <p:spTgt spid="39006"/>
                                        </p:tgtEl>
                                      </p:cBhvr>
                                    </p:animEffect>
                                  </p:childTnLst>
                                </p:cTn>
                              </p:par>
                              <p:par>
                                <p:cTn id="290" presetID="22" presetClass="entr" presetSubtype="4" fill="hold" grpId="0" nodeType="withEffect">
                                  <p:stCondLst>
                                    <p:cond delay="0"/>
                                  </p:stCondLst>
                                  <p:childTnLst>
                                    <p:set>
                                      <p:cBhvr>
                                        <p:cTn id="291" dur="1" fill="hold">
                                          <p:stCondLst>
                                            <p:cond delay="0"/>
                                          </p:stCondLst>
                                        </p:cTn>
                                        <p:tgtEl>
                                          <p:spTgt spid="39007"/>
                                        </p:tgtEl>
                                        <p:attrNameLst>
                                          <p:attrName>style.visibility</p:attrName>
                                        </p:attrNameLst>
                                      </p:cBhvr>
                                      <p:to>
                                        <p:strVal val="visible"/>
                                      </p:to>
                                    </p:set>
                                    <p:animEffect transition="in" filter="wipe(down)">
                                      <p:cBhvr>
                                        <p:cTn id="292" dur="500"/>
                                        <p:tgtEl>
                                          <p:spTgt spid="39007"/>
                                        </p:tgtEl>
                                      </p:cBhvr>
                                    </p:animEffect>
                                  </p:childTnLst>
                                </p:cTn>
                              </p:par>
                              <p:par>
                                <p:cTn id="293" presetID="22" presetClass="entr" presetSubtype="4" fill="hold" grpId="0" nodeType="withEffect">
                                  <p:stCondLst>
                                    <p:cond delay="0"/>
                                  </p:stCondLst>
                                  <p:childTnLst>
                                    <p:set>
                                      <p:cBhvr>
                                        <p:cTn id="294" dur="1" fill="hold">
                                          <p:stCondLst>
                                            <p:cond delay="0"/>
                                          </p:stCondLst>
                                        </p:cTn>
                                        <p:tgtEl>
                                          <p:spTgt spid="39008"/>
                                        </p:tgtEl>
                                        <p:attrNameLst>
                                          <p:attrName>style.visibility</p:attrName>
                                        </p:attrNameLst>
                                      </p:cBhvr>
                                      <p:to>
                                        <p:strVal val="visible"/>
                                      </p:to>
                                    </p:set>
                                    <p:animEffect transition="in" filter="wipe(down)">
                                      <p:cBhvr>
                                        <p:cTn id="295" dur="500"/>
                                        <p:tgtEl>
                                          <p:spTgt spid="39008"/>
                                        </p:tgtEl>
                                      </p:cBhvr>
                                    </p:animEffect>
                                  </p:childTnLst>
                                </p:cTn>
                              </p:par>
                              <p:par>
                                <p:cTn id="296" presetID="22" presetClass="entr" presetSubtype="4" fill="hold" grpId="0" nodeType="withEffect">
                                  <p:stCondLst>
                                    <p:cond delay="0"/>
                                  </p:stCondLst>
                                  <p:childTnLst>
                                    <p:set>
                                      <p:cBhvr>
                                        <p:cTn id="297" dur="1" fill="hold">
                                          <p:stCondLst>
                                            <p:cond delay="0"/>
                                          </p:stCondLst>
                                        </p:cTn>
                                        <p:tgtEl>
                                          <p:spTgt spid="39009"/>
                                        </p:tgtEl>
                                        <p:attrNameLst>
                                          <p:attrName>style.visibility</p:attrName>
                                        </p:attrNameLst>
                                      </p:cBhvr>
                                      <p:to>
                                        <p:strVal val="visible"/>
                                      </p:to>
                                    </p:set>
                                    <p:animEffect transition="in" filter="wipe(down)">
                                      <p:cBhvr>
                                        <p:cTn id="298" dur="500"/>
                                        <p:tgtEl>
                                          <p:spTgt spid="39009"/>
                                        </p:tgtEl>
                                      </p:cBhvr>
                                    </p:animEffect>
                                  </p:childTnLst>
                                </p:cTn>
                              </p:par>
                              <p:par>
                                <p:cTn id="299" presetID="22" presetClass="entr" presetSubtype="4" fill="hold" grpId="0" nodeType="withEffect">
                                  <p:stCondLst>
                                    <p:cond delay="0"/>
                                  </p:stCondLst>
                                  <p:childTnLst>
                                    <p:set>
                                      <p:cBhvr>
                                        <p:cTn id="300" dur="1" fill="hold">
                                          <p:stCondLst>
                                            <p:cond delay="0"/>
                                          </p:stCondLst>
                                        </p:cTn>
                                        <p:tgtEl>
                                          <p:spTgt spid="39010"/>
                                        </p:tgtEl>
                                        <p:attrNameLst>
                                          <p:attrName>style.visibility</p:attrName>
                                        </p:attrNameLst>
                                      </p:cBhvr>
                                      <p:to>
                                        <p:strVal val="visible"/>
                                      </p:to>
                                    </p:set>
                                    <p:animEffect transition="in" filter="wipe(down)">
                                      <p:cBhvr>
                                        <p:cTn id="301" dur="500"/>
                                        <p:tgtEl>
                                          <p:spTgt spid="39010"/>
                                        </p:tgtEl>
                                      </p:cBhvr>
                                    </p:animEffect>
                                  </p:childTnLst>
                                </p:cTn>
                              </p:par>
                              <p:par>
                                <p:cTn id="302" presetID="22" presetClass="entr" presetSubtype="4" fill="hold" grpId="0" nodeType="withEffect">
                                  <p:stCondLst>
                                    <p:cond delay="0"/>
                                  </p:stCondLst>
                                  <p:childTnLst>
                                    <p:set>
                                      <p:cBhvr>
                                        <p:cTn id="303" dur="1" fill="hold">
                                          <p:stCondLst>
                                            <p:cond delay="0"/>
                                          </p:stCondLst>
                                        </p:cTn>
                                        <p:tgtEl>
                                          <p:spTgt spid="39011"/>
                                        </p:tgtEl>
                                        <p:attrNameLst>
                                          <p:attrName>style.visibility</p:attrName>
                                        </p:attrNameLst>
                                      </p:cBhvr>
                                      <p:to>
                                        <p:strVal val="visible"/>
                                      </p:to>
                                    </p:set>
                                    <p:animEffect transition="in" filter="wipe(down)">
                                      <p:cBhvr>
                                        <p:cTn id="304" dur="500"/>
                                        <p:tgtEl>
                                          <p:spTgt spid="39011"/>
                                        </p:tgtEl>
                                      </p:cBhvr>
                                    </p:animEffect>
                                  </p:childTnLst>
                                </p:cTn>
                              </p:par>
                              <p:par>
                                <p:cTn id="305" presetID="22" presetClass="entr" presetSubtype="4" fill="hold" grpId="0" nodeType="withEffect">
                                  <p:stCondLst>
                                    <p:cond delay="0"/>
                                  </p:stCondLst>
                                  <p:childTnLst>
                                    <p:set>
                                      <p:cBhvr>
                                        <p:cTn id="306" dur="1" fill="hold">
                                          <p:stCondLst>
                                            <p:cond delay="0"/>
                                          </p:stCondLst>
                                        </p:cTn>
                                        <p:tgtEl>
                                          <p:spTgt spid="39012"/>
                                        </p:tgtEl>
                                        <p:attrNameLst>
                                          <p:attrName>style.visibility</p:attrName>
                                        </p:attrNameLst>
                                      </p:cBhvr>
                                      <p:to>
                                        <p:strVal val="visible"/>
                                      </p:to>
                                    </p:set>
                                    <p:animEffect transition="in" filter="wipe(down)">
                                      <p:cBhvr>
                                        <p:cTn id="307" dur="500"/>
                                        <p:tgtEl>
                                          <p:spTgt spid="39012"/>
                                        </p:tgtEl>
                                      </p:cBhvr>
                                    </p:animEffect>
                                  </p:childTnLst>
                                </p:cTn>
                              </p:par>
                              <p:par>
                                <p:cTn id="308" presetID="22" presetClass="entr" presetSubtype="4" fill="hold" grpId="0" nodeType="withEffect">
                                  <p:stCondLst>
                                    <p:cond delay="0"/>
                                  </p:stCondLst>
                                  <p:childTnLst>
                                    <p:set>
                                      <p:cBhvr>
                                        <p:cTn id="309" dur="1" fill="hold">
                                          <p:stCondLst>
                                            <p:cond delay="0"/>
                                          </p:stCondLst>
                                        </p:cTn>
                                        <p:tgtEl>
                                          <p:spTgt spid="39013"/>
                                        </p:tgtEl>
                                        <p:attrNameLst>
                                          <p:attrName>style.visibility</p:attrName>
                                        </p:attrNameLst>
                                      </p:cBhvr>
                                      <p:to>
                                        <p:strVal val="visible"/>
                                      </p:to>
                                    </p:set>
                                    <p:animEffect transition="in" filter="wipe(down)">
                                      <p:cBhvr>
                                        <p:cTn id="310" dur="500"/>
                                        <p:tgtEl>
                                          <p:spTgt spid="39013"/>
                                        </p:tgtEl>
                                      </p:cBhvr>
                                    </p:animEffect>
                                  </p:childTnLst>
                                </p:cTn>
                              </p:par>
                              <p:par>
                                <p:cTn id="311" presetID="22" presetClass="entr" presetSubtype="4" fill="hold" grpId="0" nodeType="withEffect">
                                  <p:stCondLst>
                                    <p:cond delay="0"/>
                                  </p:stCondLst>
                                  <p:childTnLst>
                                    <p:set>
                                      <p:cBhvr>
                                        <p:cTn id="312" dur="1" fill="hold">
                                          <p:stCondLst>
                                            <p:cond delay="0"/>
                                          </p:stCondLst>
                                        </p:cTn>
                                        <p:tgtEl>
                                          <p:spTgt spid="39014"/>
                                        </p:tgtEl>
                                        <p:attrNameLst>
                                          <p:attrName>style.visibility</p:attrName>
                                        </p:attrNameLst>
                                      </p:cBhvr>
                                      <p:to>
                                        <p:strVal val="visible"/>
                                      </p:to>
                                    </p:set>
                                    <p:animEffect transition="in" filter="wipe(down)">
                                      <p:cBhvr>
                                        <p:cTn id="313" dur="500"/>
                                        <p:tgtEl>
                                          <p:spTgt spid="39014"/>
                                        </p:tgtEl>
                                      </p:cBhvr>
                                    </p:animEffect>
                                  </p:childTnLst>
                                </p:cTn>
                              </p:par>
                              <p:par>
                                <p:cTn id="314" presetID="22" presetClass="entr" presetSubtype="4" fill="hold" grpId="0" nodeType="withEffect">
                                  <p:stCondLst>
                                    <p:cond delay="0"/>
                                  </p:stCondLst>
                                  <p:childTnLst>
                                    <p:set>
                                      <p:cBhvr>
                                        <p:cTn id="315" dur="1" fill="hold">
                                          <p:stCondLst>
                                            <p:cond delay="0"/>
                                          </p:stCondLst>
                                        </p:cTn>
                                        <p:tgtEl>
                                          <p:spTgt spid="39015"/>
                                        </p:tgtEl>
                                        <p:attrNameLst>
                                          <p:attrName>style.visibility</p:attrName>
                                        </p:attrNameLst>
                                      </p:cBhvr>
                                      <p:to>
                                        <p:strVal val="visible"/>
                                      </p:to>
                                    </p:set>
                                    <p:animEffect transition="in" filter="wipe(down)">
                                      <p:cBhvr>
                                        <p:cTn id="316" dur="500"/>
                                        <p:tgtEl>
                                          <p:spTgt spid="39015"/>
                                        </p:tgtEl>
                                      </p:cBhvr>
                                    </p:animEffect>
                                  </p:childTnLst>
                                </p:cTn>
                              </p:par>
                              <p:par>
                                <p:cTn id="317" presetID="22" presetClass="entr" presetSubtype="4" fill="hold" grpId="0" nodeType="withEffect">
                                  <p:stCondLst>
                                    <p:cond delay="0"/>
                                  </p:stCondLst>
                                  <p:childTnLst>
                                    <p:set>
                                      <p:cBhvr>
                                        <p:cTn id="318" dur="1" fill="hold">
                                          <p:stCondLst>
                                            <p:cond delay="0"/>
                                          </p:stCondLst>
                                        </p:cTn>
                                        <p:tgtEl>
                                          <p:spTgt spid="39016"/>
                                        </p:tgtEl>
                                        <p:attrNameLst>
                                          <p:attrName>style.visibility</p:attrName>
                                        </p:attrNameLst>
                                      </p:cBhvr>
                                      <p:to>
                                        <p:strVal val="visible"/>
                                      </p:to>
                                    </p:set>
                                    <p:animEffect transition="in" filter="wipe(down)">
                                      <p:cBhvr>
                                        <p:cTn id="319" dur="500"/>
                                        <p:tgtEl>
                                          <p:spTgt spid="39016"/>
                                        </p:tgtEl>
                                      </p:cBhvr>
                                    </p:animEffect>
                                  </p:childTnLst>
                                </p:cTn>
                              </p:par>
                              <p:par>
                                <p:cTn id="320" presetID="22" presetClass="entr" presetSubtype="4" fill="hold" grpId="0" nodeType="withEffect">
                                  <p:stCondLst>
                                    <p:cond delay="0"/>
                                  </p:stCondLst>
                                  <p:childTnLst>
                                    <p:set>
                                      <p:cBhvr>
                                        <p:cTn id="321" dur="1" fill="hold">
                                          <p:stCondLst>
                                            <p:cond delay="0"/>
                                          </p:stCondLst>
                                        </p:cTn>
                                        <p:tgtEl>
                                          <p:spTgt spid="39017"/>
                                        </p:tgtEl>
                                        <p:attrNameLst>
                                          <p:attrName>style.visibility</p:attrName>
                                        </p:attrNameLst>
                                      </p:cBhvr>
                                      <p:to>
                                        <p:strVal val="visible"/>
                                      </p:to>
                                    </p:set>
                                    <p:animEffect transition="in" filter="wipe(down)">
                                      <p:cBhvr>
                                        <p:cTn id="322" dur="500"/>
                                        <p:tgtEl>
                                          <p:spTgt spid="39017"/>
                                        </p:tgtEl>
                                      </p:cBhvr>
                                    </p:animEffect>
                                  </p:childTnLst>
                                </p:cTn>
                              </p:par>
                              <p:par>
                                <p:cTn id="323" presetID="22" presetClass="entr" presetSubtype="4" fill="hold" grpId="0" nodeType="withEffect">
                                  <p:stCondLst>
                                    <p:cond delay="0"/>
                                  </p:stCondLst>
                                  <p:childTnLst>
                                    <p:set>
                                      <p:cBhvr>
                                        <p:cTn id="324" dur="1" fill="hold">
                                          <p:stCondLst>
                                            <p:cond delay="0"/>
                                          </p:stCondLst>
                                        </p:cTn>
                                        <p:tgtEl>
                                          <p:spTgt spid="39018"/>
                                        </p:tgtEl>
                                        <p:attrNameLst>
                                          <p:attrName>style.visibility</p:attrName>
                                        </p:attrNameLst>
                                      </p:cBhvr>
                                      <p:to>
                                        <p:strVal val="visible"/>
                                      </p:to>
                                    </p:set>
                                    <p:animEffect transition="in" filter="wipe(down)">
                                      <p:cBhvr>
                                        <p:cTn id="325" dur="500"/>
                                        <p:tgtEl>
                                          <p:spTgt spid="39018"/>
                                        </p:tgtEl>
                                      </p:cBhvr>
                                    </p:animEffect>
                                  </p:childTnLst>
                                </p:cTn>
                              </p:par>
                              <p:par>
                                <p:cTn id="326" presetID="22" presetClass="entr" presetSubtype="4" fill="hold" grpId="0" nodeType="withEffect">
                                  <p:stCondLst>
                                    <p:cond delay="0"/>
                                  </p:stCondLst>
                                  <p:childTnLst>
                                    <p:set>
                                      <p:cBhvr>
                                        <p:cTn id="327" dur="1" fill="hold">
                                          <p:stCondLst>
                                            <p:cond delay="0"/>
                                          </p:stCondLst>
                                        </p:cTn>
                                        <p:tgtEl>
                                          <p:spTgt spid="39019"/>
                                        </p:tgtEl>
                                        <p:attrNameLst>
                                          <p:attrName>style.visibility</p:attrName>
                                        </p:attrNameLst>
                                      </p:cBhvr>
                                      <p:to>
                                        <p:strVal val="visible"/>
                                      </p:to>
                                    </p:set>
                                    <p:animEffect transition="in" filter="wipe(down)">
                                      <p:cBhvr>
                                        <p:cTn id="328" dur="500"/>
                                        <p:tgtEl>
                                          <p:spTgt spid="39019"/>
                                        </p:tgtEl>
                                      </p:cBhvr>
                                    </p:animEffect>
                                  </p:childTnLst>
                                </p:cTn>
                              </p:par>
                              <p:par>
                                <p:cTn id="329" presetID="22" presetClass="entr" presetSubtype="4" fill="hold" grpId="0" nodeType="withEffect">
                                  <p:stCondLst>
                                    <p:cond delay="0"/>
                                  </p:stCondLst>
                                  <p:childTnLst>
                                    <p:set>
                                      <p:cBhvr>
                                        <p:cTn id="330" dur="1" fill="hold">
                                          <p:stCondLst>
                                            <p:cond delay="0"/>
                                          </p:stCondLst>
                                        </p:cTn>
                                        <p:tgtEl>
                                          <p:spTgt spid="39020"/>
                                        </p:tgtEl>
                                        <p:attrNameLst>
                                          <p:attrName>style.visibility</p:attrName>
                                        </p:attrNameLst>
                                      </p:cBhvr>
                                      <p:to>
                                        <p:strVal val="visible"/>
                                      </p:to>
                                    </p:set>
                                    <p:animEffect transition="in" filter="wipe(down)">
                                      <p:cBhvr>
                                        <p:cTn id="331" dur="500"/>
                                        <p:tgtEl>
                                          <p:spTgt spid="39020"/>
                                        </p:tgtEl>
                                      </p:cBhvr>
                                    </p:animEffect>
                                  </p:childTnLst>
                                </p:cTn>
                              </p:par>
                              <p:par>
                                <p:cTn id="332" presetID="22" presetClass="entr" presetSubtype="4" fill="hold" grpId="0" nodeType="withEffect">
                                  <p:stCondLst>
                                    <p:cond delay="0"/>
                                  </p:stCondLst>
                                  <p:childTnLst>
                                    <p:set>
                                      <p:cBhvr>
                                        <p:cTn id="333" dur="1" fill="hold">
                                          <p:stCondLst>
                                            <p:cond delay="0"/>
                                          </p:stCondLst>
                                        </p:cTn>
                                        <p:tgtEl>
                                          <p:spTgt spid="39021"/>
                                        </p:tgtEl>
                                        <p:attrNameLst>
                                          <p:attrName>style.visibility</p:attrName>
                                        </p:attrNameLst>
                                      </p:cBhvr>
                                      <p:to>
                                        <p:strVal val="visible"/>
                                      </p:to>
                                    </p:set>
                                    <p:animEffect transition="in" filter="wipe(down)">
                                      <p:cBhvr>
                                        <p:cTn id="334" dur="500"/>
                                        <p:tgtEl>
                                          <p:spTgt spid="39021"/>
                                        </p:tgtEl>
                                      </p:cBhvr>
                                    </p:animEffect>
                                  </p:childTnLst>
                                </p:cTn>
                              </p:par>
                              <p:par>
                                <p:cTn id="335" presetID="22" presetClass="entr" presetSubtype="4" fill="hold" grpId="0" nodeType="withEffect">
                                  <p:stCondLst>
                                    <p:cond delay="0"/>
                                  </p:stCondLst>
                                  <p:childTnLst>
                                    <p:set>
                                      <p:cBhvr>
                                        <p:cTn id="336" dur="1" fill="hold">
                                          <p:stCondLst>
                                            <p:cond delay="0"/>
                                          </p:stCondLst>
                                        </p:cTn>
                                        <p:tgtEl>
                                          <p:spTgt spid="39022"/>
                                        </p:tgtEl>
                                        <p:attrNameLst>
                                          <p:attrName>style.visibility</p:attrName>
                                        </p:attrNameLst>
                                      </p:cBhvr>
                                      <p:to>
                                        <p:strVal val="visible"/>
                                      </p:to>
                                    </p:set>
                                    <p:animEffect transition="in" filter="wipe(down)">
                                      <p:cBhvr>
                                        <p:cTn id="337" dur="500"/>
                                        <p:tgtEl>
                                          <p:spTgt spid="39022"/>
                                        </p:tgtEl>
                                      </p:cBhvr>
                                    </p:animEffect>
                                  </p:childTnLst>
                                </p:cTn>
                              </p:par>
                              <p:par>
                                <p:cTn id="338" presetID="22" presetClass="entr" presetSubtype="4" fill="hold" grpId="0" nodeType="withEffect">
                                  <p:stCondLst>
                                    <p:cond delay="0"/>
                                  </p:stCondLst>
                                  <p:childTnLst>
                                    <p:set>
                                      <p:cBhvr>
                                        <p:cTn id="339" dur="1" fill="hold">
                                          <p:stCondLst>
                                            <p:cond delay="0"/>
                                          </p:stCondLst>
                                        </p:cTn>
                                        <p:tgtEl>
                                          <p:spTgt spid="39023"/>
                                        </p:tgtEl>
                                        <p:attrNameLst>
                                          <p:attrName>style.visibility</p:attrName>
                                        </p:attrNameLst>
                                      </p:cBhvr>
                                      <p:to>
                                        <p:strVal val="visible"/>
                                      </p:to>
                                    </p:set>
                                    <p:animEffect transition="in" filter="wipe(down)">
                                      <p:cBhvr>
                                        <p:cTn id="340" dur="500"/>
                                        <p:tgtEl>
                                          <p:spTgt spid="39023"/>
                                        </p:tgtEl>
                                      </p:cBhvr>
                                    </p:animEffect>
                                  </p:childTnLst>
                                </p:cTn>
                              </p:par>
                              <p:par>
                                <p:cTn id="341" presetID="22" presetClass="entr" presetSubtype="4" fill="hold" grpId="0" nodeType="withEffect">
                                  <p:stCondLst>
                                    <p:cond delay="0"/>
                                  </p:stCondLst>
                                  <p:childTnLst>
                                    <p:set>
                                      <p:cBhvr>
                                        <p:cTn id="342" dur="1" fill="hold">
                                          <p:stCondLst>
                                            <p:cond delay="0"/>
                                          </p:stCondLst>
                                        </p:cTn>
                                        <p:tgtEl>
                                          <p:spTgt spid="39024"/>
                                        </p:tgtEl>
                                        <p:attrNameLst>
                                          <p:attrName>style.visibility</p:attrName>
                                        </p:attrNameLst>
                                      </p:cBhvr>
                                      <p:to>
                                        <p:strVal val="visible"/>
                                      </p:to>
                                    </p:set>
                                    <p:animEffect transition="in" filter="wipe(down)">
                                      <p:cBhvr>
                                        <p:cTn id="343" dur="500"/>
                                        <p:tgtEl>
                                          <p:spTgt spid="39024"/>
                                        </p:tgtEl>
                                      </p:cBhvr>
                                    </p:animEffect>
                                  </p:childTnLst>
                                </p:cTn>
                              </p:par>
                              <p:par>
                                <p:cTn id="344" presetID="22" presetClass="entr" presetSubtype="4" fill="hold" grpId="0" nodeType="withEffect">
                                  <p:stCondLst>
                                    <p:cond delay="0"/>
                                  </p:stCondLst>
                                  <p:childTnLst>
                                    <p:set>
                                      <p:cBhvr>
                                        <p:cTn id="345" dur="1" fill="hold">
                                          <p:stCondLst>
                                            <p:cond delay="0"/>
                                          </p:stCondLst>
                                        </p:cTn>
                                        <p:tgtEl>
                                          <p:spTgt spid="39025"/>
                                        </p:tgtEl>
                                        <p:attrNameLst>
                                          <p:attrName>style.visibility</p:attrName>
                                        </p:attrNameLst>
                                      </p:cBhvr>
                                      <p:to>
                                        <p:strVal val="visible"/>
                                      </p:to>
                                    </p:set>
                                    <p:animEffect transition="in" filter="wipe(down)">
                                      <p:cBhvr>
                                        <p:cTn id="346" dur="500"/>
                                        <p:tgtEl>
                                          <p:spTgt spid="39025"/>
                                        </p:tgtEl>
                                      </p:cBhvr>
                                    </p:animEffect>
                                  </p:childTnLst>
                                </p:cTn>
                              </p:par>
                              <p:par>
                                <p:cTn id="347" presetID="22" presetClass="entr" presetSubtype="4" fill="hold" grpId="0" nodeType="withEffect">
                                  <p:stCondLst>
                                    <p:cond delay="0"/>
                                  </p:stCondLst>
                                  <p:childTnLst>
                                    <p:set>
                                      <p:cBhvr>
                                        <p:cTn id="348" dur="1" fill="hold">
                                          <p:stCondLst>
                                            <p:cond delay="0"/>
                                          </p:stCondLst>
                                        </p:cTn>
                                        <p:tgtEl>
                                          <p:spTgt spid="39026"/>
                                        </p:tgtEl>
                                        <p:attrNameLst>
                                          <p:attrName>style.visibility</p:attrName>
                                        </p:attrNameLst>
                                      </p:cBhvr>
                                      <p:to>
                                        <p:strVal val="visible"/>
                                      </p:to>
                                    </p:set>
                                    <p:animEffect transition="in" filter="wipe(down)">
                                      <p:cBhvr>
                                        <p:cTn id="349" dur="500"/>
                                        <p:tgtEl>
                                          <p:spTgt spid="39026"/>
                                        </p:tgtEl>
                                      </p:cBhvr>
                                    </p:animEffect>
                                  </p:childTnLst>
                                </p:cTn>
                              </p:par>
                              <p:par>
                                <p:cTn id="350" presetID="22" presetClass="entr" presetSubtype="4" fill="hold" nodeType="withEffect">
                                  <p:stCondLst>
                                    <p:cond delay="0"/>
                                  </p:stCondLst>
                                  <p:childTnLst>
                                    <p:set>
                                      <p:cBhvr>
                                        <p:cTn id="351" dur="1" fill="hold">
                                          <p:stCondLst>
                                            <p:cond delay="0"/>
                                          </p:stCondLst>
                                        </p:cTn>
                                        <p:tgtEl>
                                          <p:spTgt spid="3"/>
                                        </p:tgtEl>
                                        <p:attrNameLst>
                                          <p:attrName>style.visibility</p:attrName>
                                        </p:attrNameLst>
                                      </p:cBhvr>
                                      <p:to>
                                        <p:strVal val="visible"/>
                                      </p:to>
                                    </p:set>
                                    <p:animEffect transition="in" filter="wipe(down)">
                                      <p:cBhvr>
                                        <p:cTn id="352" dur="500"/>
                                        <p:tgtEl>
                                          <p:spTgt spid="3"/>
                                        </p:tgtEl>
                                      </p:cBhvr>
                                    </p:animEffect>
                                  </p:childTnLst>
                                </p:cTn>
                              </p:par>
                              <p:par>
                                <p:cTn id="353" presetID="22" presetClass="entr" presetSubtype="4" fill="hold" nodeType="withEffect">
                                  <p:stCondLst>
                                    <p:cond delay="0"/>
                                  </p:stCondLst>
                                  <p:childTnLst>
                                    <p:set>
                                      <p:cBhvr>
                                        <p:cTn id="354" dur="1" fill="hold">
                                          <p:stCondLst>
                                            <p:cond delay="0"/>
                                          </p:stCondLst>
                                        </p:cTn>
                                        <p:tgtEl>
                                          <p:spTgt spid="4"/>
                                        </p:tgtEl>
                                        <p:attrNameLst>
                                          <p:attrName>style.visibility</p:attrName>
                                        </p:attrNameLst>
                                      </p:cBhvr>
                                      <p:to>
                                        <p:strVal val="visible"/>
                                      </p:to>
                                    </p:set>
                                    <p:animEffect transition="in" filter="wipe(down)">
                                      <p:cBhvr>
                                        <p:cTn id="355" dur="500"/>
                                        <p:tgtEl>
                                          <p:spTgt spid="4"/>
                                        </p:tgtEl>
                                      </p:cBhvr>
                                    </p:animEffect>
                                  </p:childTnLst>
                                </p:cTn>
                              </p:par>
                              <p:par>
                                <p:cTn id="356" presetID="22" presetClass="entr" presetSubtype="4" fill="hold" grpId="0" nodeType="withEffect" nodePh="1">
                                  <p:stCondLst>
                                    <p:cond delay="0"/>
                                  </p:stCondLst>
                                  <p:endCondLst>
                                    <p:cond evt="begin" delay="0">
                                      <p:tn val="356"/>
                                    </p:cond>
                                  </p:endCondLst>
                                  <p:childTnLst>
                                    <p:set>
                                      <p:cBhvr>
                                        <p:cTn id="357" dur="1" fill="hold">
                                          <p:stCondLst>
                                            <p:cond delay="0"/>
                                          </p:stCondLst>
                                        </p:cTn>
                                        <p:tgtEl>
                                          <p:spTgt spid="39029"/>
                                        </p:tgtEl>
                                        <p:attrNameLst>
                                          <p:attrName>style.visibility</p:attrName>
                                        </p:attrNameLst>
                                      </p:cBhvr>
                                      <p:to>
                                        <p:strVal val="visible"/>
                                      </p:to>
                                    </p:set>
                                    <p:animEffect transition="in" filter="wipe(down)">
                                      <p:cBhvr>
                                        <p:cTn id="358" dur="500"/>
                                        <p:tgtEl>
                                          <p:spTgt spid="39029"/>
                                        </p:tgtEl>
                                      </p:cBhvr>
                                    </p:animEffect>
                                  </p:childTnLst>
                                </p:cTn>
                              </p:par>
                              <p:par>
                                <p:cTn id="359" presetID="22" presetClass="entr" presetSubtype="4" fill="hold" grpId="0" nodeType="withEffect">
                                  <p:stCondLst>
                                    <p:cond delay="0"/>
                                  </p:stCondLst>
                                  <p:childTnLst>
                                    <p:set>
                                      <p:cBhvr>
                                        <p:cTn id="360" dur="1" fill="hold">
                                          <p:stCondLst>
                                            <p:cond delay="0"/>
                                          </p:stCondLst>
                                        </p:cTn>
                                        <p:tgtEl>
                                          <p:spTgt spid="130"/>
                                        </p:tgtEl>
                                        <p:attrNameLst>
                                          <p:attrName>style.visibility</p:attrName>
                                        </p:attrNameLst>
                                      </p:cBhvr>
                                      <p:to>
                                        <p:strVal val="visible"/>
                                      </p:to>
                                    </p:set>
                                    <p:animEffect transition="in" filter="wipe(down)">
                                      <p:cBhvr>
                                        <p:cTn id="361" dur="500"/>
                                        <p:tgtEl>
                                          <p:spTgt spid="130"/>
                                        </p:tgtEl>
                                      </p:cBhvr>
                                    </p:animEffect>
                                  </p:childTnLst>
                                </p:cTn>
                              </p:par>
                              <p:par>
                                <p:cTn id="362" presetID="22" presetClass="entr" presetSubtype="4" fill="hold" grpId="0" nodeType="withEffect">
                                  <p:stCondLst>
                                    <p:cond delay="0"/>
                                  </p:stCondLst>
                                  <p:childTnLst>
                                    <p:set>
                                      <p:cBhvr>
                                        <p:cTn id="363" dur="1" fill="hold">
                                          <p:stCondLst>
                                            <p:cond delay="0"/>
                                          </p:stCondLst>
                                        </p:cTn>
                                        <p:tgtEl>
                                          <p:spTgt spid="131"/>
                                        </p:tgtEl>
                                        <p:attrNameLst>
                                          <p:attrName>style.visibility</p:attrName>
                                        </p:attrNameLst>
                                      </p:cBhvr>
                                      <p:to>
                                        <p:strVal val="visible"/>
                                      </p:to>
                                    </p:set>
                                    <p:animEffect transition="in" filter="wipe(down)">
                                      <p:cBhvr>
                                        <p:cTn id="364" dur="500"/>
                                        <p:tgtEl>
                                          <p:spTgt spid="131"/>
                                        </p:tgtEl>
                                      </p:cBhvr>
                                    </p:animEffect>
                                  </p:childTnLst>
                                </p:cTn>
                              </p:par>
                              <p:par>
                                <p:cTn id="365" presetID="22" presetClass="entr" presetSubtype="4" fill="hold" grpId="0" nodeType="withEffect">
                                  <p:stCondLst>
                                    <p:cond delay="0"/>
                                  </p:stCondLst>
                                  <p:childTnLst>
                                    <p:set>
                                      <p:cBhvr>
                                        <p:cTn id="366" dur="1" fill="hold">
                                          <p:stCondLst>
                                            <p:cond delay="0"/>
                                          </p:stCondLst>
                                        </p:cTn>
                                        <p:tgtEl>
                                          <p:spTgt spid="132"/>
                                        </p:tgtEl>
                                        <p:attrNameLst>
                                          <p:attrName>style.visibility</p:attrName>
                                        </p:attrNameLst>
                                      </p:cBhvr>
                                      <p:to>
                                        <p:strVal val="visible"/>
                                      </p:to>
                                    </p:set>
                                    <p:animEffect transition="in" filter="wipe(down)">
                                      <p:cBhvr>
                                        <p:cTn id="367" dur="500"/>
                                        <p:tgtEl>
                                          <p:spTgt spid="132"/>
                                        </p:tgtEl>
                                      </p:cBhvr>
                                    </p:animEffect>
                                  </p:childTnLst>
                                </p:cTn>
                              </p:par>
                              <p:par>
                                <p:cTn id="368" presetID="22" presetClass="entr" presetSubtype="4" fill="hold" grpId="0" nodeType="withEffect">
                                  <p:stCondLst>
                                    <p:cond delay="0"/>
                                  </p:stCondLst>
                                  <p:childTnLst>
                                    <p:set>
                                      <p:cBhvr>
                                        <p:cTn id="369" dur="1" fill="hold">
                                          <p:stCondLst>
                                            <p:cond delay="0"/>
                                          </p:stCondLst>
                                        </p:cTn>
                                        <p:tgtEl>
                                          <p:spTgt spid="39033"/>
                                        </p:tgtEl>
                                        <p:attrNameLst>
                                          <p:attrName>style.visibility</p:attrName>
                                        </p:attrNameLst>
                                      </p:cBhvr>
                                      <p:to>
                                        <p:strVal val="visible"/>
                                      </p:to>
                                    </p:set>
                                    <p:animEffect transition="in" filter="wipe(down)">
                                      <p:cBhvr>
                                        <p:cTn id="370" dur="500"/>
                                        <p:tgtEl>
                                          <p:spTgt spid="39033"/>
                                        </p:tgtEl>
                                      </p:cBhvr>
                                    </p:animEffect>
                                  </p:childTnLst>
                                </p:cTn>
                              </p:par>
                              <p:par>
                                <p:cTn id="371" presetID="22" presetClass="entr" presetSubtype="4" fill="hold" grpId="0" nodeType="withEffect">
                                  <p:stCondLst>
                                    <p:cond delay="0"/>
                                  </p:stCondLst>
                                  <p:childTnLst>
                                    <p:set>
                                      <p:cBhvr>
                                        <p:cTn id="372" dur="1" fill="hold">
                                          <p:stCondLst>
                                            <p:cond delay="0"/>
                                          </p:stCondLst>
                                        </p:cTn>
                                        <p:tgtEl>
                                          <p:spTgt spid="39034"/>
                                        </p:tgtEl>
                                        <p:attrNameLst>
                                          <p:attrName>style.visibility</p:attrName>
                                        </p:attrNameLst>
                                      </p:cBhvr>
                                      <p:to>
                                        <p:strVal val="visible"/>
                                      </p:to>
                                    </p:set>
                                    <p:animEffect transition="in" filter="wipe(down)">
                                      <p:cBhvr>
                                        <p:cTn id="373" dur="500"/>
                                        <p:tgtEl>
                                          <p:spTgt spid="39034"/>
                                        </p:tgtEl>
                                      </p:cBhvr>
                                    </p:animEffect>
                                  </p:childTnLst>
                                </p:cTn>
                              </p:par>
                              <p:par>
                                <p:cTn id="374" presetID="22" presetClass="entr" presetSubtype="4" fill="hold" grpId="0" nodeType="withEffect">
                                  <p:stCondLst>
                                    <p:cond delay="0"/>
                                  </p:stCondLst>
                                  <p:childTnLst>
                                    <p:set>
                                      <p:cBhvr>
                                        <p:cTn id="375" dur="1" fill="hold">
                                          <p:stCondLst>
                                            <p:cond delay="0"/>
                                          </p:stCondLst>
                                        </p:cTn>
                                        <p:tgtEl>
                                          <p:spTgt spid="39035"/>
                                        </p:tgtEl>
                                        <p:attrNameLst>
                                          <p:attrName>style.visibility</p:attrName>
                                        </p:attrNameLst>
                                      </p:cBhvr>
                                      <p:to>
                                        <p:strVal val="visible"/>
                                      </p:to>
                                    </p:set>
                                    <p:animEffect transition="in" filter="wipe(down)">
                                      <p:cBhvr>
                                        <p:cTn id="376" dur="500"/>
                                        <p:tgtEl>
                                          <p:spTgt spid="39035"/>
                                        </p:tgtEl>
                                      </p:cBhvr>
                                    </p:animEffect>
                                  </p:childTnLst>
                                </p:cTn>
                              </p:par>
                              <p:par>
                                <p:cTn id="377" presetID="22" presetClass="entr" presetSubtype="4" fill="hold" grpId="0" nodeType="withEffect">
                                  <p:stCondLst>
                                    <p:cond delay="0"/>
                                  </p:stCondLst>
                                  <p:childTnLst>
                                    <p:set>
                                      <p:cBhvr>
                                        <p:cTn id="378" dur="1" fill="hold">
                                          <p:stCondLst>
                                            <p:cond delay="0"/>
                                          </p:stCondLst>
                                        </p:cTn>
                                        <p:tgtEl>
                                          <p:spTgt spid="39036"/>
                                        </p:tgtEl>
                                        <p:attrNameLst>
                                          <p:attrName>style.visibility</p:attrName>
                                        </p:attrNameLst>
                                      </p:cBhvr>
                                      <p:to>
                                        <p:strVal val="visible"/>
                                      </p:to>
                                    </p:set>
                                    <p:animEffect transition="in" filter="wipe(down)">
                                      <p:cBhvr>
                                        <p:cTn id="379" dur="500"/>
                                        <p:tgtEl>
                                          <p:spTgt spid="39036"/>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39037"/>
                                        </p:tgtEl>
                                        <p:attrNameLst>
                                          <p:attrName>style.visibility</p:attrName>
                                        </p:attrNameLst>
                                      </p:cBhvr>
                                      <p:to>
                                        <p:strVal val="visible"/>
                                      </p:to>
                                    </p:set>
                                    <p:animEffect transition="in" filter="wipe(down)">
                                      <p:cBhvr>
                                        <p:cTn id="382" dur="500"/>
                                        <p:tgtEl>
                                          <p:spTgt spid="39037"/>
                                        </p:tgtEl>
                                      </p:cBhvr>
                                    </p:animEffect>
                                  </p:childTnLst>
                                </p:cTn>
                              </p:par>
                              <p:par>
                                <p:cTn id="383" presetID="22" presetClass="entr" presetSubtype="4" fill="hold" grpId="0" nodeType="withEffect">
                                  <p:stCondLst>
                                    <p:cond delay="0"/>
                                  </p:stCondLst>
                                  <p:childTnLst>
                                    <p:set>
                                      <p:cBhvr>
                                        <p:cTn id="384" dur="1" fill="hold">
                                          <p:stCondLst>
                                            <p:cond delay="0"/>
                                          </p:stCondLst>
                                        </p:cTn>
                                        <p:tgtEl>
                                          <p:spTgt spid="39038"/>
                                        </p:tgtEl>
                                        <p:attrNameLst>
                                          <p:attrName>style.visibility</p:attrName>
                                        </p:attrNameLst>
                                      </p:cBhvr>
                                      <p:to>
                                        <p:strVal val="visible"/>
                                      </p:to>
                                    </p:set>
                                    <p:animEffect transition="in" filter="wipe(down)">
                                      <p:cBhvr>
                                        <p:cTn id="385" dur="500"/>
                                        <p:tgtEl>
                                          <p:spTgt spid="39038"/>
                                        </p:tgtEl>
                                      </p:cBhvr>
                                    </p:animEffect>
                                  </p:childTnLst>
                                </p:cTn>
                              </p:par>
                              <p:par>
                                <p:cTn id="386" presetID="22" presetClass="entr" presetSubtype="4" fill="hold" grpId="0" nodeType="withEffect">
                                  <p:stCondLst>
                                    <p:cond delay="0"/>
                                  </p:stCondLst>
                                  <p:childTnLst>
                                    <p:set>
                                      <p:cBhvr>
                                        <p:cTn id="387" dur="1" fill="hold">
                                          <p:stCondLst>
                                            <p:cond delay="0"/>
                                          </p:stCondLst>
                                        </p:cTn>
                                        <p:tgtEl>
                                          <p:spTgt spid="39039"/>
                                        </p:tgtEl>
                                        <p:attrNameLst>
                                          <p:attrName>style.visibility</p:attrName>
                                        </p:attrNameLst>
                                      </p:cBhvr>
                                      <p:to>
                                        <p:strVal val="visible"/>
                                      </p:to>
                                    </p:set>
                                    <p:animEffect transition="in" filter="wipe(down)">
                                      <p:cBhvr>
                                        <p:cTn id="388" dur="500"/>
                                        <p:tgtEl>
                                          <p:spTgt spid="39039"/>
                                        </p:tgtEl>
                                      </p:cBhvr>
                                    </p:animEffect>
                                  </p:childTnLst>
                                </p:cTn>
                              </p:par>
                              <p:par>
                                <p:cTn id="389" presetID="22" presetClass="entr" presetSubtype="4" fill="hold" grpId="0" nodeType="withEffect">
                                  <p:stCondLst>
                                    <p:cond delay="0"/>
                                  </p:stCondLst>
                                  <p:childTnLst>
                                    <p:set>
                                      <p:cBhvr>
                                        <p:cTn id="390" dur="1" fill="hold">
                                          <p:stCondLst>
                                            <p:cond delay="0"/>
                                          </p:stCondLst>
                                        </p:cTn>
                                        <p:tgtEl>
                                          <p:spTgt spid="39040"/>
                                        </p:tgtEl>
                                        <p:attrNameLst>
                                          <p:attrName>style.visibility</p:attrName>
                                        </p:attrNameLst>
                                      </p:cBhvr>
                                      <p:to>
                                        <p:strVal val="visible"/>
                                      </p:to>
                                    </p:set>
                                    <p:animEffect transition="in" filter="wipe(down)">
                                      <p:cBhvr>
                                        <p:cTn id="391" dur="500"/>
                                        <p:tgtEl>
                                          <p:spTgt spid="39040"/>
                                        </p:tgtEl>
                                      </p:cBhvr>
                                    </p:animEffect>
                                  </p:childTnLst>
                                </p:cTn>
                              </p:par>
                              <p:par>
                                <p:cTn id="392" presetID="22" presetClass="entr" presetSubtype="4" fill="hold" nodeType="withEffect">
                                  <p:stCondLst>
                                    <p:cond delay="0"/>
                                  </p:stCondLst>
                                  <p:childTnLst>
                                    <p:set>
                                      <p:cBhvr>
                                        <p:cTn id="393" dur="1" fill="hold">
                                          <p:stCondLst>
                                            <p:cond delay="0"/>
                                          </p:stCondLst>
                                        </p:cTn>
                                        <p:tgtEl>
                                          <p:spTgt spid="5"/>
                                        </p:tgtEl>
                                        <p:attrNameLst>
                                          <p:attrName>style.visibility</p:attrName>
                                        </p:attrNameLst>
                                      </p:cBhvr>
                                      <p:to>
                                        <p:strVal val="visible"/>
                                      </p:to>
                                    </p:set>
                                    <p:animEffect transition="in" filter="wipe(down)">
                                      <p:cBhvr>
                                        <p:cTn id="394" dur="500"/>
                                        <p:tgtEl>
                                          <p:spTgt spid="5"/>
                                        </p:tgtEl>
                                      </p:cBhvr>
                                    </p:animEffect>
                                  </p:childTnLst>
                                </p:cTn>
                              </p:par>
                              <p:par>
                                <p:cTn id="395" presetID="22" presetClass="entr" presetSubtype="4" fill="hold" grpId="0" nodeType="withEffect">
                                  <p:stCondLst>
                                    <p:cond delay="0"/>
                                  </p:stCondLst>
                                  <p:childTnLst>
                                    <p:set>
                                      <p:cBhvr>
                                        <p:cTn id="396" dur="1" fill="hold">
                                          <p:stCondLst>
                                            <p:cond delay="0"/>
                                          </p:stCondLst>
                                        </p:cTn>
                                        <p:tgtEl>
                                          <p:spTgt spid="39042"/>
                                        </p:tgtEl>
                                        <p:attrNameLst>
                                          <p:attrName>style.visibility</p:attrName>
                                        </p:attrNameLst>
                                      </p:cBhvr>
                                      <p:to>
                                        <p:strVal val="visible"/>
                                      </p:to>
                                    </p:set>
                                    <p:animEffect transition="in" filter="wipe(down)">
                                      <p:cBhvr>
                                        <p:cTn id="397" dur="500"/>
                                        <p:tgtEl>
                                          <p:spTgt spid="39042"/>
                                        </p:tgtEl>
                                      </p:cBhvr>
                                    </p:animEffect>
                                  </p:childTnLst>
                                </p:cTn>
                              </p:par>
                              <p:par>
                                <p:cTn id="398" presetID="22" presetClass="entr" presetSubtype="4" fill="hold" grpId="0" nodeType="withEffect" nodePh="1">
                                  <p:stCondLst>
                                    <p:cond delay="0"/>
                                  </p:stCondLst>
                                  <p:endCondLst>
                                    <p:cond evt="begin" delay="0">
                                      <p:tn val="398"/>
                                    </p:cond>
                                  </p:endCondLst>
                                  <p:childTnLst>
                                    <p:set>
                                      <p:cBhvr>
                                        <p:cTn id="399" dur="1" fill="hold">
                                          <p:stCondLst>
                                            <p:cond delay="0"/>
                                          </p:stCondLst>
                                        </p:cTn>
                                        <p:tgtEl>
                                          <p:spTgt spid="39043"/>
                                        </p:tgtEl>
                                        <p:attrNameLst>
                                          <p:attrName>style.visibility</p:attrName>
                                        </p:attrNameLst>
                                      </p:cBhvr>
                                      <p:to>
                                        <p:strVal val="visible"/>
                                      </p:to>
                                    </p:set>
                                    <p:animEffect transition="in" filter="wipe(down)">
                                      <p:cBhvr>
                                        <p:cTn id="400" dur="500"/>
                                        <p:tgtEl>
                                          <p:spTgt spid="39043"/>
                                        </p:tgtEl>
                                      </p:cBhvr>
                                    </p:animEffect>
                                  </p:childTnLst>
                                </p:cTn>
                              </p:par>
                              <p:par>
                                <p:cTn id="401" presetID="22" presetClass="entr" presetSubtype="4" fill="hold" grpId="0" nodeType="withEffect" nodePh="1">
                                  <p:stCondLst>
                                    <p:cond delay="0"/>
                                  </p:stCondLst>
                                  <p:endCondLst>
                                    <p:cond evt="begin" delay="0">
                                      <p:tn val="401"/>
                                    </p:cond>
                                  </p:endCondLst>
                                  <p:childTnLst>
                                    <p:set>
                                      <p:cBhvr>
                                        <p:cTn id="402" dur="1" fill="hold">
                                          <p:stCondLst>
                                            <p:cond delay="0"/>
                                          </p:stCondLst>
                                        </p:cTn>
                                        <p:tgtEl>
                                          <p:spTgt spid="39044"/>
                                        </p:tgtEl>
                                        <p:attrNameLst>
                                          <p:attrName>style.visibility</p:attrName>
                                        </p:attrNameLst>
                                      </p:cBhvr>
                                      <p:to>
                                        <p:strVal val="visible"/>
                                      </p:to>
                                    </p:set>
                                    <p:animEffect transition="in" filter="wipe(down)">
                                      <p:cBhvr>
                                        <p:cTn id="403" dur="500"/>
                                        <p:tgtEl>
                                          <p:spTgt spid="39044"/>
                                        </p:tgtEl>
                                      </p:cBhvr>
                                    </p:animEffect>
                                  </p:childTnLst>
                                </p:cTn>
                              </p:par>
                              <p:par>
                                <p:cTn id="404" presetID="22" presetClass="entr" presetSubtype="4" fill="hold" grpId="0" nodeType="withEffect">
                                  <p:stCondLst>
                                    <p:cond delay="0"/>
                                  </p:stCondLst>
                                  <p:childTnLst>
                                    <p:set>
                                      <p:cBhvr>
                                        <p:cTn id="405" dur="1" fill="hold">
                                          <p:stCondLst>
                                            <p:cond delay="0"/>
                                          </p:stCondLst>
                                        </p:cTn>
                                        <p:tgtEl>
                                          <p:spTgt spid="39045"/>
                                        </p:tgtEl>
                                        <p:attrNameLst>
                                          <p:attrName>style.visibility</p:attrName>
                                        </p:attrNameLst>
                                      </p:cBhvr>
                                      <p:to>
                                        <p:strVal val="visible"/>
                                      </p:to>
                                    </p:set>
                                    <p:animEffect transition="in" filter="wipe(down)">
                                      <p:cBhvr>
                                        <p:cTn id="406" dur="500"/>
                                        <p:tgtEl>
                                          <p:spTgt spid="39045"/>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39046"/>
                                        </p:tgtEl>
                                        <p:attrNameLst>
                                          <p:attrName>style.visibility</p:attrName>
                                        </p:attrNameLst>
                                      </p:cBhvr>
                                      <p:to>
                                        <p:strVal val="visible"/>
                                      </p:to>
                                    </p:set>
                                    <p:animEffect transition="in" filter="wipe(down)">
                                      <p:cBhvr>
                                        <p:cTn id="409" dur="500"/>
                                        <p:tgtEl>
                                          <p:spTgt spid="39046"/>
                                        </p:tgtEl>
                                      </p:cBhvr>
                                    </p:animEffect>
                                  </p:childTnLst>
                                </p:cTn>
                              </p:par>
                              <p:par>
                                <p:cTn id="410" presetID="22" presetClass="entr" presetSubtype="4" fill="hold" grpId="0" nodeType="withEffect">
                                  <p:stCondLst>
                                    <p:cond delay="0"/>
                                  </p:stCondLst>
                                  <p:childTnLst>
                                    <p:set>
                                      <p:cBhvr>
                                        <p:cTn id="411" dur="1" fill="hold">
                                          <p:stCondLst>
                                            <p:cond delay="0"/>
                                          </p:stCondLst>
                                        </p:cTn>
                                        <p:tgtEl>
                                          <p:spTgt spid="39047"/>
                                        </p:tgtEl>
                                        <p:attrNameLst>
                                          <p:attrName>style.visibility</p:attrName>
                                        </p:attrNameLst>
                                      </p:cBhvr>
                                      <p:to>
                                        <p:strVal val="visible"/>
                                      </p:to>
                                    </p:set>
                                    <p:animEffect transition="in" filter="wipe(down)">
                                      <p:cBhvr>
                                        <p:cTn id="412" dur="500"/>
                                        <p:tgtEl>
                                          <p:spTgt spid="39047"/>
                                        </p:tgtEl>
                                      </p:cBhvr>
                                    </p:animEffect>
                                  </p:childTnLst>
                                </p:cTn>
                              </p:par>
                              <p:par>
                                <p:cTn id="413" presetID="22" presetClass="entr" presetSubtype="4" fill="hold" grpId="0" nodeType="withEffect">
                                  <p:stCondLst>
                                    <p:cond delay="0"/>
                                  </p:stCondLst>
                                  <p:childTnLst>
                                    <p:set>
                                      <p:cBhvr>
                                        <p:cTn id="414" dur="1" fill="hold">
                                          <p:stCondLst>
                                            <p:cond delay="0"/>
                                          </p:stCondLst>
                                        </p:cTn>
                                        <p:tgtEl>
                                          <p:spTgt spid="39048"/>
                                        </p:tgtEl>
                                        <p:attrNameLst>
                                          <p:attrName>style.visibility</p:attrName>
                                        </p:attrNameLst>
                                      </p:cBhvr>
                                      <p:to>
                                        <p:strVal val="visible"/>
                                      </p:to>
                                    </p:set>
                                    <p:animEffect transition="in" filter="wipe(down)">
                                      <p:cBhvr>
                                        <p:cTn id="415" dur="500"/>
                                        <p:tgtEl>
                                          <p:spTgt spid="39048"/>
                                        </p:tgtEl>
                                      </p:cBhvr>
                                    </p:animEffect>
                                  </p:childTnLst>
                                </p:cTn>
                              </p:par>
                              <p:par>
                                <p:cTn id="416" presetID="22" presetClass="entr" presetSubtype="4" fill="hold" grpId="0" nodeType="withEffect">
                                  <p:stCondLst>
                                    <p:cond delay="0"/>
                                  </p:stCondLst>
                                  <p:childTnLst>
                                    <p:set>
                                      <p:cBhvr>
                                        <p:cTn id="417" dur="1" fill="hold">
                                          <p:stCondLst>
                                            <p:cond delay="0"/>
                                          </p:stCondLst>
                                        </p:cTn>
                                        <p:tgtEl>
                                          <p:spTgt spid="39049"/>
                                        </p:tgtEl>
                                        <p:attrNameLst>
                                          <p:attrName>style.visibility</p:attrName>
                                        </p:attrNameLst>
                                      </p:cBhvr>
                                      <p:to>
                                        <p:strVal val="visible"/>
                                      </p:to>
                                    </p:set>
                                    <p:animEffect transition="in" filter="wipe(down)">
                                      <p:cBhvr>
                                        <p:cTn id="418" dur="500"/>
                                        <p:tgtEl>
                                          <p:spTgt spid="39049"/>
                                        </p:tgtEl>
                                      </p:cBhvr>
                                    </p:animEffect>
                                  </p:childTnLst>
                                </p:cTn>
                              </p:par>
                              <p:par>
                                <p:cTn id="419" presetID="22" presetClass="entr" presetSubtype="4" fill="hold" grpId="0" nodeType="withEffect">
                                  <p:stCondLst>
                                    <p:cond delay="0"/>
                                  </p:stCondLst>
                                  <p:childTnLst>
                                    <p:set>
                                      <p:cBhvr>
                                        <p:cTn id="420" dur="1" fill="hold">
                                          <p:stCondLst>
                                            <p:cond delay="0"/>
                                          </p:stCondLst>
                                        </p:cTn>
                                        <p:tgtEl>
                                          <p:spTgt spid="39050"/>
                                        </p:tgtEl>
                                        <p:attrNameLst>
                                          <p:attrName>style.visibility</p:attrName>
                                        </p:attrNameLst>
                                      </p:cBhvr>
                                      <p:to>
                                        <p:strVal val="visible"/>
                                      </p:to>
                                    </p:set>
                                    <p:animEffect transition="in" filter="wipe(down)">
                                      <p:cBhvr>
                                        <p:cTn id="421" dur="500"/>
                                        <p:tgtEl>
                                          <p:spTgt spid="39050"/>
                                        </p:tgtEl>
                                      </p:cBhvr>
                                    </p:animEffect>
                                  </p:childTnLst>
                                </p:cTn>
                              </p:par>
                              <p:par>
                                <p:cTn id="422" presetID="22" presetClass="entr" presetSubtype="4" fill="hold" grpId="0" nodeType="withEffect">
                                  <p:stCondLst>
                                    <p:cond delay="0"/>
                                  </p:stCondLst>
                                  <p:childTnLst>
                                    <p:set>
                                      <p:cBhvr>
                                        <p:cTn id="423" dur="1" fill="hold">
                                          <p:stCondLst>
                                            <p:cond delay="0"/>
                                          </p:stCondLst>
                                        </p:cTn>
                                        <p:tgtEl>
                                          <p:spTgt spid="39051"/>
                                        </p:tgtEl>
                                        <p:attrNameLst>
                                          <p:attrName>style.visibility</p:attrName>
                                        </p:attrNameLst>
                                      </p:cBhvr>
                                      <p:to>
                                        <p:strVal val="visible"/>
                                      </p:to>
                                    </p:set>
                                    <p:animEffect transition="in" filter="wipe(down)">
                                      <p:cBhvr>
                                        <p:cTn id="424" dur="500"/>
                                        <p:tgtEl>
                                          <p:spTgt spid="39051"/>
                                        </p:tgtEl>
                                      </p:cBhvr>
                                    </p:animEffect>
                                  </p:childTnLst>
                                </p:cTn>
                              </p:par>
                              <p:par>
                                <p:cTn id="425" presetID="22" presetClass="entr" presetSubtype="4" fill="hold" grpId="0" nodeType="withEffect">
                                  <p:stCondLst>
                                    <p:cond delay="0"/>
                                  </p:stCondLst>
                                  <p:childTnLst>
                                    <p:set>
                                      <p:cBhvr>
                                        <p:cTn id="426" dur="1" fill="hold">
                                          <p:stCondLst>
                                            <p:cond delay="0"/>
                                          </p:stCondLst>
                                        </p:cTn>
                                        <p:tgtEl>
                                          <p:spTgt spid="39052"/>
                                        </p:tgtEl>
                                        <p:attrNameLst>
                                          <p:attrName>style.visibility</p:attrName>
                                        </p:attrNameLst>
                                      </p:cBhvr>
                                      <p:to>
                                        <p:strVal val="visible"/>
                                      </p:to>
                                    </p:set>
                                    <p:animEffect transition="in" filter="wipe(down)">
                                      <p:cBhvr>
                                        <p:cTn id="427" dur="500"/>
                                        <p:tgtEl>
                                          <p:spTgt spid="39052"/>
                                        </p:tgtEl>
                                      </p:cBhvr>
                                    </p:animEffect>
                                  </p:childTnLst>
                                </p:cTn>
                              </p:par>
                              <p:par>
                                <p:cTn id="428" presetID="22" presetClass="entr" presetSubtype="4" fill="hold" grpId="0" nodeType="withEffect">
                                  <p:stCondLst>
                                    <p:cond delay="0"/>
                                  </p:stCondLst>
                                  <p:childTnLst>
                                    <p:set>
                                      <p:cBhvr>
                                        <p:cTn id="429" dur="1" fill="hold">
                                          <p:stCondLst>
                                            <p:cond delay="0"/>
                                          </p:stCondLst>
                                        </p:cTn>
                                        <p:tgtEl>
                                          <p:spTgt spid="39053"/>
                                        </p:tgtEl>
                                        <p:attrNameLst>
                                          <p:attrName>style.visibility</p:attrName>
                                        </p:attrNameLst>
                                      </p:cBhvr>
                                      <p:to>
                                        <p:strVal val="visible"/>
                                      </p:to>
                                    </p:set>
                                    <p:animEffect transition="in" filter="wipe(down)">
                                      <p:cBhvr>
                                        <p:cTn id="430" dur="500"/>
                                        <p:tgtEl>
                                          <p:spTgt spid="39053"/>
                                        </p:tgtEl>
                                      </p:cBhvr>
                                    </p:animEffect>
                                  </p:childTnLst>
                                </p:cTn>
                              </p:par>
                              <p:par>
                                <p:cTn id="431" presetID="22" presetClass="entr" presetSubtype="4" fill="hold" grpId="0" nodeType="withEffect">
                                  <p:stCondLst>
                                    <p:cond delay="0"/>
                                  </p:stCondLst>
                                  <p:childTnLst>
                                    <p:set>
                                      <p:cBhvr>
                                        <p:cTn id="432" dur="1" fill="hold">
                                          <p:stCondLst>
                                            <p:cond delay="0"/>
                                          </p:stCondLst>
                                        </p:cTn>
                                        <p:tgtEl>
                                          <p:spTgt spid="39054"/>
                                        </p:tgtEl>
                                        <p:attrNameLst>
                                          <p:attrName>style.visibility</p:attrName>
                                        </p:attrNameLst>
                                      </p:cBhvr>
                                      <p:to>
                                        <p:strVal val="visible"/>
                                      </p:to>
                                    </p:set>
                                    <p:animEffect transition="in" filter="wipe(down)">
                                      <p:cBhvr>
                                        <p:cTn id="433" dur="500"/>
                                        <p:tgtEl>
                                          <p:spTgt spid="39054"/>
                                        </p:tgtEl>
                                      </p:cBhvr>
                                    </p:animEffect>
                                  </p:childTnLst>
                                </p:cTn>
                              </p:par>
                              <p:par>
                                <p:cTn id="434" presetID="22" presetClass="entr" presetSubtype="4" fill="hold" grpId="0" nodeType="withEffect">
                                  <p:stCondLst>
                                    <p:cond delay="0"/>
                                  </p:stCondLst>
                                  <p:childTnLst>
                                    <p:set>
                                      <p:cBhvr>
                                        <p:cTn id="435" dur="1" fill="hold">
                                          <p:stCondLst>
                                            <p:cond delay="0"/>
                                          </p:stCondLst>
                                        </p:cTn>
                                        <p:tgtEl>
                                          <p:spTgt spid="39055"/>
                                        </p:tgtEl>
                                        <p:attrNameLst>
                                          <p:attrName>style.visibility</p:attrName>
                                        </p:attrNameLst>
                                      </p:cBhvr>
                                      <p:to>
                                        <p:strVal val="visible"/>
                                      </p:to>
                                    </p:set>
                                    <p:animEffect transition="in" filter="wipe(down)">
                                      <p:cBhvr>
                                        <p:cTn id="436" dur="500"/>
                                        <p:tgtEl>
                                          <p:spTgt spid="39055"/>
                                        </p:tgtEl>
                                      </p:cBhvr>
                                    </p:animEffect>
                                  </p:childTnLst>
                                </p:cTn>
                              </p:par>
                              <p:par>
                                <p:cTn id="437" presetID="22" presetClass="entr" presetSubtype="4" fill="hold" grpId="0" nodeType="withEffect" nodePh="1">
                                  <p:stCondLst>
                                    <p:cond delay="0"/>
                                  </p:stCondLst>
                                  <p:endCondLst>
                                    <p:cond evt="begin" delay="0">
                                      <p:tn val="437"/>
                                    </p:cond>
                                  </p:endCondLst>
                                  <p:childTnLst>
                                    <p:set>
                                      <p:cBhvr>
                                        <p:cTn id="438" dur="1" fill="hold">
                                          <p:stCondLst>
                                            <p:cond delay="0"/>
                                          </p:stCondLst>
                                        </p:cTn>
                                        <p:tgtEl>
                                          <p:spTgt spid="39056"/>
                                        </p:tgtEl>
                                        <p:attrNameLst>
                                          <p:attrName>style.visibility</p:attrName>
                                        </p:attrNameLst>
                                      </p:cBhvr>
                                      <p:to>
                                        <p:strVal val="visible"/>
                                      </p:to>
                                    </p:set>
                                    <p:animEffect transition="in" filter="wipe(down)">
                                      <p:cBhvr>
                                        <p:cTn id="439" dur="500"/>
                                        <p:tgtEl>
                                          <p:spTgt spid="39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P spid="38916" grpId="0" animBg="1"/>
      <p:bldP spid="38917" grpId="0" animBg="1"/>
      <p:bldP spid="38918" grpId="0" animBg="1"/>
      <p:bldP spid="38919" grpId="0" animBg="1"/>
      <p:bldP spid="38920" grpId="0" animBg="1"/>
      <p:bldP spid="38921" grpId="0" animBg="1"/>
      <p:bldP spid="38922" grpId="0" animBg="1"/>
      <p:bldP spid="38923" grpId="0" animBg="1"/>
      <p:bldP spid="38924" grpId="0" animBg="1"/>
      <p:bldP spid="38925" grpId="0" animBg="1"/>
      <p:bldP spid="38926" grpId="0"/>
      <p:bldP spid="38927" grpId="0"/>
      <p:bldP spid="38928" grpId="0" animBg="1"/>
      <p:bldP spid="38929" grpId="0" animBg="1"/>
      <p:bldP spid="38930" grpId="0" animBg="1"/>
      <p:bldP spid="38931" grpId="0" animBg="1"/>
      <p:bldP spid="38932" grpId="0" animBg="1"/>
      <p:bldP spid="38933" grpId="0" animBg="1"/>
      <p:bldP spid="38934" grpId="0" animBg="1"/>
      <p:bldP spid="38935" grpId="0" animBg="1"/>
      <p:bldP spid="38936" grpId="0" animBg="1"/>
      <p:bldP spid="38937" grpId="0"/>
      <p:bldP spid="38938" grpId="0"/>
      <p:bldP spid="38940" grpId="0"/>
      <p:bldP spid="38941" grpId="0"/>
      <p:bldP spid="38942" grpId="0"/>
      <p:bldP spid="38943" grpId="0"/>
      <p:bldP spid="38944" grpId="0"/>
      <p:bldP spid="38945" grpId="0"/>
      <p:bldP spid="38946" grpId="0"/>
      <p:bldP spid="38947" grpId="0" animBg="1"/>
      <p:bldP spid="38948" grpId="0" animBg="1"/>
      <p:bldP spid="38949" grpId="0" animBg="1"/>
      <p:bldP spid="38950" grpId="0" animBg="1"/>
      <p:bldP spid="38951" grpId="0" animBg="1"/>
      <p:bldP spid="38952" grpId="0" animBg="1"/>
      <p:bldP spid="38953" grpId="0" animBg="1"/>
      <p:bldP spid="38954" grpId="0" animBg="1"/>
      <p:bldP spid="38955" grpId="0" animBg="1"/>
      <p:bldP spid="38956" grpId="0" animBg="1"/>
      <p:bldP spid="38957" grpId="0"/>
      <p:bldP spid="38958" grpId="0"/>
      <p:bldP spid="38959" grpId="0" animBg="1"/>
      <p:bldP spid="38960" grpId="0" animBg="1"/>
      <p:bldP spid="38961" grpId="0" animBg="1"/>
      <p:bldP spid="38962" grpId="0" animBg="1"/>
      <p:bldP spid="38963" grpId="0" animBg="1"/>
      <p:bldP spid="38964" grpId="0" animBg="1"/>
      <p:bldP spid="38965" grpId="0" animBg="1"/>
      <p:bldP spid="38966" grpId="0" animBg="1"/>
      <p:bldP spid="38967" grpId="0" animBg="1"/>
      <p:bldP spid="38968" grpId="0" animBg="1"/>
      <p:bldP spid="38969" grpId="0" animBg="1"/>
      <p:bldP spid="38970" grpId="0" animBg="1"/>
      <p:bldP spid="38971" grpId="0" animBg="1"/>
      <p:bldP spid="38972" grpId="0" animBg="1"/>
      <p:bldP spid="38973" grpId="0" animBg="1"/>
      <p:bldP spid="38974" grpId="0" animBg="1"/>
      <p:bldP spid="38975" grpId="0"/>
      <p:bldP spid="38976" grpId="0"/>
      <p:bldP spid="38977" grpId="0"/>
      <p:bldP spid="38978" grpId="0"/>
      <p:bldP spid="38979" grpId="0" animBg="1"/>
      <p:bldP spid="38980" grpId="0" animBg="1"/>
      <p:bldP spid="38981" grpId="0" animBg="1"/>
      <p:bldP spid="38982" grpId="0" animBg="1"/>
      <p:bldP spid="38983" grpId="0" animBg="1"/>
      <p:bldP spid="38984" grpId="0" animBg="1"/>
      <p:bldP spid="38985" grpId="0" animBg="1"/>
      <p:bldP spid="38986" grpId="0" animBg="1"/>
      <p:bldP spid="38987" grpId="0" animBg="1"/>
      <p:bldP spid="38988" grpId="0" animBg="1"/>
      <p:bldP spid="38989" grpId="0" animBg="1"/>
      <p:bldP spid="38990" grpId="0"/>
      <p:bldP spid="38991" grpId="0" animBg="1"/>
      <p:bldP spid="38992" grpId="0"/>
      <p:bldP spid="38993" grpId="0"/>
      <p:bldP spid="38994" grpId="0"/>
      <p:bldP spid="38995" grpId="0" animBg="1"/>
      <p:bldP spid="38996" grpId="0" animBg="1"/>
      <p:bldP spid="38997" grpId="0" animBg="1"/>
      <p:bldP spid="38998" grpId="0" animBg="1"/>
      <p:bldP spid="38999" grpId="0" animBg="1"/>
      <p:bldP spid="39000" grpId="0" animBg="1"/>
      <p:bldP spid="39001" grpId="0" animBg="1"/>
      <p:bldP spid="39002" grpId="0"/>
      <p:bldP spid="39003" grpId="0"/>
      <p:bldP spid="39004" grpId="0" animBg="1"/>
      <p:bldP spid="39005" grpId="0"/>
      <p:bldP spid="39006" grpId="0" animBg="1"/>
      <p:bldP spid="39007" grpId="0"/>
      <p:bldP spid="39008" grpId="0" animBg="1"/>
      <p:bldP spid="39009" grpId="0" animBg="1"/>
      <p:bldP spid="39010" grpId="0" animBg="1"/>
      <p:bldP spid="39011" grpId="0" animBg="1"/>
      <p:bldP spid="39012" grpId="0" animBg="1"/>
      <p:bldP spid="39013" grpId="0" animBg="1"/>
      <p:bldP spid="39014" grpId="0" animBg="1"/>
      <p:bldP spid="39015" grpId="0" animBg="1"/>
      <p:bldP spid="39016" grpId="0" animBg="1"/>
      <p:bldP spid="39017" grpId="0" animBg="1"/>
      <p:bldP spid="39018" grpId="0"/>
      <p:bldP spid="39019" grpId="0" animBg="1"/>
      <p:bldP spid="39020" grpId="0" animBg="1"/>
      <p:bldP spid="39021" grpId="0"/>
      <p:bldP spid="39022" grpId="0"/>
      <p:bldP spid="39023" grpId="0" animBg="1"/>
      <p:bldP spid="39024" grpId="0" animBg="1"/>
      <p:bldP spid="39025" grpId="0"/>
      <p:bldP spid="39026" grpId="0"/>
      <p:bldP spid="39029" grpId="0"/>
      <p:bldP spid="130" grpId="0" animBg="1"/>
      <p:bldP spid="131" grpId="0" animBg="1"/>
      <p:bldP spid="132" grpId="0" animBg="1"/>
      <p:bldP spid="39033" grpId="0" animBg="1"/>
      <p:bldP spid="39034" grpId="0" animBg="1"/>
      <p:bldP spid="39035" grpId="0" animBg="1"/>
      <p:bldP spid="39036" grpId="0" animBg="1"/>
      <p:bldP spid="39037" grpId="0" animBg="1"/>
      <p:bldP spid="39038" grpId="0" animBg="1"/>
      <p:bldP spid="39039" grpId="0"/>
      <p:bldP spid="39040" grpId="0"/>
      <p:bldP spid="39042" grpId="0"/>
      <p:bldP spid="39043" grpId="0"/>
      <p:bldP spid="39044" grpId="0"/>
      <p:bldP spid="39045" grpId="0"/>
      <p:bldP spid="39046" grpId="0"/>
      <p:bldP spid="39047" grpId="0" animBg="1"/>
      <p:bldP spid="39048" grpId="0" animBg="1"/>
      <p:bldP spid="39049" grpId="0" animBg="1"/>
      <p:bldP spid="39050" grpId="0" animBg="1"/>
      <p:bldP spid="39051" grpId="0" animBg="1"/>
      <p:bldP spid="39052" grpId="0" animBg="1"/>
      <p:bldP spid="39053" grpId="0" animBg="1"/>
      <p:bldP spid="39054" grpId="0" animBg="1"/>
      <p:bldP spid="39055" grpId="0" animBg="1"/>
      <p:bldP spid="3905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4294967295"/>
          </p:nvPr>
        </p:nvSpPr>
        <p:spPr>
          <a:xfrm>
            <a:off x="533400" y="685800"/>
            <a:ext cx="8540750" cy="3886200"/>
          </a:xfrm>
        </p:spPr>
        <p:txBody>
          <a:bodyPr/>
          <a:lstStyle/>
          <a:p>
            <a:pPr eaLnBrk="1" hangingPunct="1"/>
            <a:r>
              <a:rPr lang="zh-CN" altLang="en-US" b="1" smtClean="0"/>
              <a:t>基础数据</a:t>
            </a:r>
            <a:endParaRPr lang="en-US" altLang="zh-CN" b="1" smtClean="0"/>
          </a:p>
          <a:p>
            <a:pPr lvl="1" eaLnBrk="1" hangingPunct="1"/>
            <a:r>
              <a:rPr lang="zh-CN" altLang="en-US" b="1" smtClean="0"/>
              <a:t>静态信息</a:t>
            </a:r>
            <a:endParaRPr lang="en-US" altLang="zh-CN" b="1" smtClean="0"/>
          </a:p>
          <a:p>
            <a:pPr lvl="2" eaLnBrk="1" hangingPunct="1"/>
            <a:r>
              <a:rPr lang="zh-CN" altLang="en-US" b="1" smtClean="0"/>
              <a:t>供应商和客户档案</a:t>
            </a:r>
            <a:endParaRPr lang="en-US" altLang="zh-CN" b="1" smtClean="0"/>
          </a:p>
          <a:p>
            <a:pPr lvl="2" eaLnBrk="1" hangingPunct="1"/>
            <a:r>
              <a:rPr lang="zh-CN" altLang="en-US" b="1" smtClean="0"/>
              <a:t>车间</a:t>
            </a:r>
            <a:r>
              <a:rPr lang="en-US" altLang="zh-CN" b="1" smtClean="0"/>
              <a:t>,</a:t>
            </a:r>
            <a:r>
              <a:rPr lang="zh-CN" altLang="en-US" b="1" smtClean="0"/>
              <a:t>部门</a:t>
            </a:r>
            <a:r>
              <a:rPr lang="en-US" altLang="zh-CN" b="1" smtClean="0"/>
              <a:t>,</a:t>
            </a:r>
            <a:r>
              <a:rPr lang="zh-CN" altLang="en-US" b="1" smtClean="0"/>
              <a:t>工作中心编码</a:t>
            </a:r>
            <a:r>
              <a:rPr lang="en-US" altLang="zh-CN" b="1" smtClean="0"/>
              <a:t>,</a:t>
            </a:r>
            <a:r>
              <a:rPr lang="zh-CN" altLang="en-US" b="1" smtClean="0"/>
              <a:t> 物料提前期的填写等</a:t>
            </a:r>
            <a:endParaRPr lang="en-US" altLang="zh-CN" b="1" smtClean="0"/>
          </a:p>
          <a:p>
            <a:pPr lvl="2" eaLnBrk="1" hangingPunct="1"/>
            <a:r>
              <a:rPr lang="zh-CN" altLang="en-US" b="1" smtClean="0"/>
              <a:t>工作日历</a:t>
            </a:r>
            <a:endParaRPr lang="en-US" altLang="zh-CN" b="1" smtClean="0"/>
          </a:p>
          <a:p>
            <a:pPr lvl="2" eaLnBrk="1" hangingPunct="1"/>
            <a:r>
              <a:rPr lang="zh-CN" altLang="en-US" b="1" smtClean="0"/>
              <a:t>财务基础信息</a:t>
            </a:r>
            <a:endParaRPr lang="en-US" altLang="zh-CN" b="1" smtClean="0"/>
          </a:p>
          <a:p>
            <a:pPr lvl="2" eaLnBrk="1" hangingPunct="1"/>
            <a:r>
              <a:rPr lang="zh-CN" altLang="en-US" b="1" smtClean="0"/>
              <a:t>物料基础信息</a:t>
            </a:r>
            <a:endParaRPr lang="en-US" altLang="zh-CN" b="1" smtClean="0"/>
          </a:p>
          <a:p>
            <a:pPr lvl="1" eaLnBrk="1" hangingPunct="1"/>
            <a:r>
              <a:rPr lang="zh-CN" altLang="en-US" b="1" smtClean="0"/>
              <a:t>动态信息</a:t>
            </a:r>
            <a:endParaRPr lang="en-US" altLang="zh-CN" b="1" smtClean="0"/>
          </a:p>
          <a:p>
            <a:pPr lvl="2" eaLnBrk="1" hangingPunct="1"/>
            <a:r>
              <a:rPr lang="zh-CN" altLang="en-US" b="1" smtClean="0"/>
              <a:t>库存信息和需求信息</a:t>
            </a:r>
            <a:endParaRPr lang="en-US" altLang="zh-CN" b="1" smtClean="0"/>
          </a:p>
          <a:p>
            <a:pPr lvl="1" eaLnBrk="1" hangingPunct="1"/>
            <a:r>
              <a:rPr lang="zh-CN" altLang="en-US" b="1" smtClean="0"/>
              <a:t>中间信息</a:t>
            </a:r>
            <a:endParaRPr lang="en-US" altLang="zh-CN" b="1" smtClean="0"/>
          </a:p>
          <a:p>
            <a:pPr lvl="2" eaLnBrk="1" hangingPunct="1"/>
            <a:r>
              <a:rPr lang="zh-CN" altLang="en-US" b="1" smtClean="0"/>
              <a:t>物料需求计划</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80"/>
          <p:cNvSpPr>
            <a:spLocks noChangeArrowheads="1"/>
          </p:cNvSpPr>
          <p:nvPr/>
        </p:nvSpPr>
        <p:spPr bwMode="auto">
          <a:xfrm>
            <a:off x="4114800" y="1150938"/>
            <a:ext cx="4318000" cy="476250"/>
          </a:xfrm>
          <a:prstGeom prst="rect">
            <a:avLst/>
          </a:prstGeom>
          <a:noFill/>
          <a:ln w="9525">
            <a:noFill/>
            <a:miter lim="800000"/>
            <a:headEnd/>
            <a:tailEnd/>
          </a:ln>
        </p:spPr>
        <p:txBody>
          <a:bodyPr wrap="none" lIns="92075" tIns="46038" rIns="92075" bIns="46038">
            <a:spAutoFit/>
          </a:bodyPr>
          <a:lstStyle/>
          <a:p>
            <a:pPr eaLnBrk="0" hangingPunct="0">
              <a:lnSpc>
                <a:spcPct val="90000"/>
              </a:lnSpc>
            </a:pPr>
            <a:r>
              <a:rPr lang="en-US" altLang="zh-CN" sz="2800" b="1">
                <a:solidFill>
                  <a:schemeClr val="tx1"/>
                </a:solidFill>
                <a:latin typeface="Arial" pitchFamily="34" charset="0"/>
                <a:ea typeface="宋体" pitchFamily="2" charset="-122"/>
              </a:rPr>
              <a:t>MRP II </a:t>
            </a:r>
            <a:r>
              <a:rPr lang="zh-CN" altLang="en-US" sz="2800" b="1">
                <a:solidFill>
                  <a:schemeClr val="tx1"/>
                </a:solidFill>
                <a:latin typeface="Arial" pitchFamily="34" charset="0"/>
                <a:ea typeface="宋体" pitchFamily="2" charset="-122"/>
              </a:rPr>
              <a:t>软件基本模块配置</a:t>
            </a:r>
            <a:endParaRPr lang="zh-CN" altLang="en-US" sz="1800">
              <a:solidFill>
                <a:schemeClr val="tx1"/>
              </a:solidFill>
              <a:latin typeface="Arial" pitchFamily="34" charset="0"/>
              <a:ea typeface="宋体" pitchFamily="2" charset="-122"/>
            </a:endParaRPr>
          </a:p>
        </p:txBody>
      </p:sp>
      <p:grpSp>
        <p:nvGrpSpPr>
          <p:cNvPr id="2" name="组合 111"/>
          <p:cNvGrpSpPr>
            <a:grpSpLocks/>
          </p:cNvGrpSpPr>
          <p:nvPr/>
        </p:nvGrpSpPr>
        <p:grpSpPr bwMode="auto">
          <a:xfrm>
            <a:off x="533400" y="1684338"/>
            <a:ext cx="8610600" cy="4640262"/>
            <a:chOff x="212725" y="1276350"/>
            <a:chExt cx="8675688" cy="5268913"/>
          </a:xfrm>
        </p:grpSpPr>
        <p:sp>
          <p:nvSpPr>
            <p:cNvPr id="15364" name="Rectangle 3"/>
            <p:cNvSpPr>
              <a:spLocks noChangeArrowheads="1"/>
            </p:cNvSpPr>
            <p:nvPr/>
          </p:nvSpPr>
          <p:spPr bwMode="auto">
            <a:xfrm>
              <a:off x="3560763" y="3738563"/>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365" name="Rectangle 4"/>
            <p:cNvSpPr>
              <a:spLocks noChangeArrowheads="1"/>
            </p:cNvSpPr>
            <p:nvPr/>
          </p:nvSpPr>
          <p:spPr bwMode="auto">
            <a:xfrm>
              <a:off x="252413" y="3698875"/>
              <a:ext cx="1193800" cy="67945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366" name="Rectangle 5"/>
            <p:cNvSpPr>
              <a:spLocks noChangeArrowheads="1"/>
            </p:cNvSpPr>
            <p:nvPr/>
          </p:nvSpPr>
          <p:spPr bwMode="auto">
            <a:xfrm>
              <a:off x="319892" y="3772910"/>
              <a:ext cx="1116451" cy="666951"/>
            </a:xfrm>
            <a:prstGeom prst="rect">
              <a:avLst/>
            </a:prstGeom>
            <a:solidFill>
              <a:schemeClr val="bg1"/>
            </a:solidFill>
            <a:ln w="6350">
              <a:noFill/>
              <a:miter lim="800000"/>
              <a:headEnd/>
              <a:tailEnd/>
            </a:ln>
          </p:spPr>
          <p:txBody>
            <a:bodyPr wrap="none" lIns="92075" tIns="46038" rIns="92075" bIns="46038">
              <a:spAutoFit/>
            </a:bodyPr>
            <a:lstStyle/>
            <a:p>
              <a:pPr eaLnBrk="0" hangingPunct="0">
                <a:lnSpc>
                  <a:spcPct val="90000"/>
                </a:lnSpc>
              </a:pPr>
              <a:r>
                <a:rPr lang="zh-CN" altLang="en-US" sz="1800" b="1">
                  <a:solidFill>
                    <a:schemeClr val="tx1"/>
                  </a:solidFill>
                  <a:latin typeface="黑体" pitchFamily="49" charset="-122"/>
                  <a:ea typeface="黑体" pitchFamily="49" charset="-122"/>
                </a:rPr>
                <a:t>制造数据</a:t>
              </a:r>
            </a:p>
            <a:p>
              <a:pPr eaLnBrk="0" hangingPunct="0">
                <a:lnSpc>
                  <a:spcPct val="90000"/>
                </a:lnSpc>
              </a:pPr>
              <a:r>
                <a:rPr lang="zh-CN" altLang="en-US" sz="1800" b="1">
                  <a:solidFill>
                    <a:schemeClr val="tx1"/>
                  </a:solidFill>
                  <a:latin typeface="黑体" pitchFamily="49" charset="-122"/>
                  <a:ea typeface="黑体" pitchFamily="49" charset="-122"/>
                </a:rPr>
                <a:t>    管理</a:t>
              </a:r>
              <a:endParaRPr lang="zh-CN" altLang="en-US" sz="2800" b="1">
                <a:solidFill>
                  <a:schemeClr val="tx1"/>
                </a:solidFill>
                <a:latin typeface="黑体" pitchFamily="49" charset="-122"/>
                <a:ea typeface="黑体" pitchFamily="49" charset="-122"/>
              </a:endParaRPr>
            </a:p>
          </p:txBody>
        </p:sp>
        <p:sp>
          <p:nvSpPr>
            <p:cNvPr id="15367" name="Rectangle 6"/>
            <p:cNvSpPr>
              <a:spLocks noChangeArrowheads="1"/>
            </p:cNvSpPr>
            <p:nvPr/>
          </p:nvSpPr>
          <p:spPr bwMode="auto">
            <a:xfrm>
              <a:off x="3533287" y="3738661"/>
              <a:ext cx="1116451" cy="666951"/>
            </a:xfrm>
            <a:prstGeom prst="rect">
              <a:avLst/>
            </a:prstGeom>
            <a:noFill/>
            <a:ln w="6350">
              <a:noFill/>
              <a:miter lim="800000"/>
              <a:headEnd/>
              <a:tailEnd/>
            </a:ln>
          </p:spPr>
          <p:txBody>
            <a:bodyPr wrap="none" lIns="92075" tIns="46038" rIns="92075" bIns="46038">
              <a:spAutoFit/>
            </a:bodyPr>
            <a:lstStyle/>
            <a:p>
              <a:pPr eaLnBrk="0" hangingPunct="0">
                <a:lnSpc>
                  <a:spcPct val="90000"/>
                </a:lnSpc>
              </a:pPr>
              <a:r>
                <a:rPr lang="zh-CN" altLang="en-US" sz="1800" b="1">
                  <a:solidFill>
                    <a:schemeClr val="tx1"/>
                  </a:solidFill>
                  <a:latin typeface="黑体" pitchFamily="49" charset="-122"/>
                  <a:ea typeface="黑体" pitchFamily="49" charset="-122"/>
                </a:rPr>
                <a:t>物料需求</a:t>
              </a:r>
            </a:p>
            <a:p>
              <a:pPr eaLnBrk="0" hangingPunct="0">
                <a:lnSpc>
                  <a:spcPct val="90000"/>
                </a:lnSpc>
              </a:pPr>
              <a:r>
                <a:rPr lang="zh-CN" altLang="en-US" sz="1800" b="1">
                  <a:solidFill>
                    <a:schemeClr val="tx1"/>
                  </a:solidFill>
                  <a:latin typeface="黑体" pitchFamily="49" charset="-122"/>
                  <a:ea typeface="黑体" pitchFamily="49" charset="-122"/>
                </a:rPr>
                <a:t>    计划</a:t>
              </a:r>
              <a:endParaRPr lang="zh-CN" altLang="en-US" sz="2800" b="1">
                <a:solidFill>
                  <a:schemeClr val="tx1"/>
                </a:solidFill>
                <a:latin typeface="黑体" pitchFamily="49" charset="-122"/>
                <a:ea typeface="黑体" pitchFamily="49" charset="-122"/>
              </a:endParaRPr>
            </a:p>
          </p:txBody>
        </p:sp>
        <p:sp>
          <p:nvSpPr>
            <p:cNvPr id="15368" name="Rectangle 7"/>
            <p:cNvSpPr>
              <a:spLocks noChangeArrowheads="1"/>
            </p:cNvSpPr>
            <p:nvPr/>
          </p:nvSpPr>
          <p:spPr bwMode="auto">
            <a:xfrm>
              <a:off x="2012950" y="3740150"/>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369" name="Rectangle 8"/>
            <p:cNvSpPr>
              <a:spLocks noChangeArrowheads="1"/>
            </p:cNvSpPr>
            <p:nvPr/>
          </p:nvSpPr>
          <p:spPr bwMode="auto">
            <a:xfrm>
              <a:off x="1984971" y="3863038"/>
              <a:ext cx="1113252" cy="385750"/>
            </a:xfrm>
            <a:prstGeom prst="rect">
              <a:avLst/>
            </a:prstGeom>
            <a:noFill/>
            <a:ln w="6350">
              <a:noFill/>
              <a:miter lim="800000"/>
              <a:headEnd/>
              <a:tailEnd/>
            </a:ln>
          </p:spPr>
          <p:txBody>
            <a:bodyPr wrap="none" lIns="92075" tIns="46038" rIns="92075" bIns="46038">
              <a:spAutoFit/>
            </a:bodyPr>
            <a:lstStyle/>
            <a:p>
              <a:pPr eaLnBrk="0" hangingPunct="0">
                <a:lnSpc>
                  <a:spcPct val="90000"/>
                </a:lnSpc>
              </a:pPr>
              <a:r>
                <a:rPr lang="zh-CN" altLang="en-US" sz="1800" b="1">
                  <a:solidFill>
                    <a:schemeClr val="tx1"/>
                  </a:solidFill>
                  <a:latin typeface="黑体" pitchFamily="49" charset="-122"/>
                  <a:ea typeface="黑体" pitchFamily="49" charset="-122"/>
                </a:rPr>
                <a:t>能力计划</a:t>
              </a:r>
              <a:endParaRPr lang="zh-CN" altLang="en-US" sz="2800" b="1">
                <a:solidFill>
                  <a:schemeClr val="tx1"/>
                </a:solidFill>
                <a:latin typeface="黑体" pitchFamily="49" charset="-122"/>
                <a:ea typeface="黑体" pitchFamily="49" charset="-122"/>
              </a:endParaRPr>
            </a:p>
          </p:txBody>
        </p:sp>
        <p:sp>
          <p:nvSpPr>
            <p:cNvPr id="15370" name="Rectangle 9"/>
            <p:cNvSpPr>
              <a:spLocks noChangeArrowheads="1"/>
            </p:cNvSpPr>
            <p:nvPr/>
          </p:nvSpPr>
          <p:spPr bwMode="auto">
            <a:xfrm>
              <a:off x="3560763" y="4891088"/>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371" name="Rectangle 10"/>
            <p:cNvSpPr>
              <a:spLocks noChangeArrowheads="1"/>
            </p:cNvSpPr>
            <p:nvPr/>
          </p:nvSpPr>
          <p:spPr bwMode="auto">
            <a:xfrm>
              <a:off x="3533287" y="5016683"/>
              <a:ext cx="1113252" cy="385750"/>
            </a:xfrm>
            <a:prstGeom prst="rect">
              <a:avLst/>
            </a:prstGeom>
            <a:noFill/>
            <a:ln w="6350">
              <a:noFill/>
              <a:miter lim="800000"/>
              <a:headEnd/>
              <a:tailEnd/>
            </a:ln>
          </p:spPr>
          <p:txBody>
            <a:bodyPr wrap="none" lIns="92075" tIns="46038" rIns="92075" bIns="46038">
              <a:spAutoFit/>
            </a:bodyPr>
            <a:lstStyle/>
            <a:p>
              <a:pPr eaLnBrk="0" hangingPunct="0">
                <a:lnSpc>
                  <a:spcPct val="90000"/>
                </a:lnSpc>
              </a:pPr>
              <a:r>
                <a:rPr lang="zh-CN" altLang="en-US" sz="1800" b="1">
                  <a:solidFill>
                    <a:schemeClr val="tx1"/>
                  </a:solidFill>
                  <a:latin typeface="黑体" pitchFamily="49" charset="-122"/>
                  <a:ea typeface="黑体" pitchFamily="49" charset="-122"/>
                </a:rPr>
                <a:t>间歇生产</a:t>
              </a:r>
            </a:p>
          </p:txBody>
        </p:sp>
        <p:sp>
          <p:nvSpPr>
            <p:cNvPr id="15372" name="Rectangle 11"/>
            <p:cNvSpPr>
              <a:spLocks noChangeArrowheads="1"/>
            </p:cNvSpPr>
            <p:nvPr/>
          </p:nvSpPr>
          <p:spPr bwMode="auto">
            <a:xfrm>
              <a:off x="3560763" y="5961063"/>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373" name="Rectangle 12"/>
            <p:cNvSpPr>
              <a:spLocks noChangeArrowheads="1"/>
            </p:cNvSpPr>
            <p:nvPr/>
          </p:nvSpPr>
          <p:spPr bwMode="auto">
            <a:xfrm>
              <a:off x="3533287" y="6083805"/>
              <a:ext cx="1113252" cy="385750"/>
            </a:xfrm>
            <a:prstGeom prst="rect">
              <a:avLst/>
            </a:prstGeom>
            <a:noFill/>
            <a:ln w="6350">
              <a:noFill/>
              <a:miter lim="800000"/>
              <a:headEnd/>
              <a:tailEnd/>
            </a:ln>
          </p:spPr>
          <p:txBody>
            <a:bodyPr wrap="none" lIns="92075" tIns="46038" rIns="92075" bIns="46038">
              <a:spAutoFit/>
            </a:bodyPr>
            <a:lstStyle/>
            <a:p>
              <a:pPr eaLnBrk="0" hangingPunct="0">
                <a:lnSpc>
                  <a:spcPct val="90000"/>
                </a:lnSpc>
              </a:pPr>
              <a:r>
                <a:rPr lang="zh-CN" altLang="en-US" sz="1800" b="1">
                  <a:solidFill>
                    <a:schemeClr val="tx1"/>
                  </a:solidFill>
                  <a:latin typeface="黑体" pitchFamily="49" charset="-122"/>
                  <a:ea typeface="黑体" pitchFamily="49" charset="-122"/>
                </a:rPr>
                <a:t>成本控制</a:t>
              </a:r>
              <a:endParaRPr lang="zh-CN" altLang="en-US" sz="2800" b="1">
                <a:solidFill>
                  <a:schemeClr val="tx1"/>
                </a:solidFill>
                <a:latin typeface="黑体" pitchFamily="49" charset="-122"/>
                <a:ea typeface="黑体" pitchFamily="49" charset="-122"/>
              </a:endParaRPr>
            </a:p>
          </p:txBody>
        </p:sp>
        <p:sp>
          <p:nvSpPr>
            <p:cNvPr id="15374" name="Rectangle 13"/>
            <p:cNvSpPr>
              <a:spLocks noChangeArrowheads="1"/>
            </p:cNvSpPr>
            <p:nvPr/>
          </p:nvSpPr>
          <p:spPr bwMode="auto">
            <a:xfrm>
              <a:off x="5160963" y="3740150"/>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375" name="Rectangle 14"/>
            <p:cNvSpPr>
              <a:spLocks noChangeArrowheads="1"/>
            </p:cNvSpPr>
            <p:nvPr/>
          </p:nvSpPr>
          <p:spPr bwMode="auto">
            <a:xfrm>
              <a:off x="5131188" y="3861236"/>
              <a:ext cx="1113252" cy="385750"/>
            </a:xfrm>
            <a:prstGeom prst="rect">
              <a:avLst/>
            </a:prstGeom>
            <a:noFill/>
            <a:ln w="6350">
              <a:noFill/>
              <a:miter lim="800000"/>
              <a:headEnd/>
              <a:tailEnd/>
            </a:ln>
          </p:spPr>
          <p:txBody>
            <a:bodyPr wrap="none" lIns="92075" tIns="46038" rIns="92075" bIns="46038">
              <a:spAutoFit/>
            </a:bodyPr>
            <a:lstStyle/>
            <a:p>
              <a:pPr eaLnBrk="0" hangingPunct="0">
                <a:lnSpc>
                  <a:spcPct val="90000"/>
                </a:lnSpc>
              </a:pPr>
              <a:r>
                <a:rPr lang="zh-CN" altLang="en-US" sz="1800" b="1">
                  <a:solidFill>
                    <a:schemeClr val="tx1"/>
                  </a:solidFill>
                  <a:latin typeface="黑体" pitchFamily="49" charset="-122"/>
                  <a:ea typeface="黑体" pitchFamily="49" charset="-122"/>
                </a:rPr>
                <a:t>库存管理</a:t>
              </a:r>
            </a:p>
          </p:txBody>
        </p:sp>
        <p:sp>
          <p:nvSpPr>
            <p:cNvPr id="15376" name="Rectangle 15"/>
            <p:cNvSpPr>
              <a:spLocks noChangeArrowheads="1"/>
            </p:cNvSpPr>
            <p:nvPr/>
          </p:nvSpPr>
          <p:spPr bwMode="auto">
            <a:xfrm>
              <a:off x="3532188" y="2671763"/>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377" name="Rectangle 16"/>
            <p:cNvSpPr>
              <a:spLocks noChangeArrowheads="1"/>
            </p:cNvSpPr>
            <p:nvPr/>
          </p:nvSpPr>
          <p:spPr bwMode="auto">
            <a:xfrm>
              <a:off x="3618061" y="2671539"/>
              <a:ext cx="882924" cy="666951"/>
            </a:xfrm>
            <a:prstGeom prst="rect">
              <a:avLst/>
            </a:prstGeom>
            <a:noFill/>
            <a:ln w="6350">
              <a:noFill/>
              <a:miter lim="800000"/>
              <a:headEnd/>
              <a:tailEnd/>
            </a:ln>
          </p:spPr>
          <p:txBody>
            <a:bodyPr wrap="none" lIns="92075" tIns="46038" rIns="92075" bIns="46038">
              <a:spAutoFit/>
            </a:bodyPr>
            <a:lstStyle/>
            <a:p>
              <a:pPr eaLnBrk="0" hangingPunct="0">
                <a:lnSpc>
                  <a:spcPct val="90000"/>
                </a:lnSpc>
              </a:pPr>
              <a:r>
                <a:rPr lang="zh-CN" altLang="en-US" sz="1800" b="1">
                  <a:solidFill>
                    <a:schemeClr val="tx1"/>
                  </a:solidFill>
                  <a:latin typeface="黑体" pitchFamily="49" charset="-122"/>
                  <a:ea typeface="黑体" pitchFamily="49" charset="-122"/>
                </a:rPr>
                <a:t>主生产</a:t>
              </a:r>
            </a:p>
            <a:p>
              <a:pPr eaLnBrk="0" hangingPunct="0">
                <a:lnSpc>
                  <a:spcPct val="90000"/>
                </a:lnSpc>
              </a:pPr>
              <a:r>
                <a:rPr lang="zh-CN" altLang="en-US" sz="1800" b="1">
                  <a:solidFill>
                    <a:schemeClr val="tx1"/>
                  </a:solidFill>
                  <a:latin typeface="黑体" pitchFamily="49" charset="-122"/>
                  <a:ea typeface="黑体" pitchFamily="49" charset="-122"/>
                </a:rPr>
                <a:t>  计划</a:t>
              </a:r>
            </a:p>
          </p:txBody>
        </p:sp>
        <p:sp>
          <p:nvSpPr>
            <p:cNvPr id="15378" name="Rectangle 17"/>
            <p:cNvSpPr>
              <a:spLocks noChangeArrowheads="1"/>
            </p:cNvSpPr>
            <p:nvPr/>
          </p:nvSpPr>
          <p:spPr bwMode="auto">
            <a:xfrm>
              <a:off x="3473450" y="1657350"/>
              <a:ext cx="1152525"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379" name="Rectangle 18"/>
            <p:cNvSpPr>
              <a:spLocks noChangeArrowheads="1"/>
            </p:cNvSpPr>
            <p:nvPr/>
          </p:nvSpPr>
          <p:spPr bwMode="auto">
            <a:xfrm>
              <a:off x="3519078" y="1779267"/>
              <a:ext cx="1098629" cy="666951"/>
            </a:xfrm>
            <a:prstGeom prst="rect">
              <a:avLst/>
            </a:prstGeom>
            <a:solidFill>
              <a:schemeClr val="bg1"/>
            </a:solidFill>
            <a:ln w="6350">
              <a:noFill/>
              <a:miter lim="800000"/>
              <a:headEnd/>
              <a:tailEnd/>
            </a:ln>
          </p:spPr>
          <p:txBody>
            <a:bodyPr lIns="92075" tIns="46038" rIns="92075" bIns="46038">
              <a:spAutoFit/>
            </a:bodyPr>
            <a:lstStyle/>
            <a:p>
              <a:pPr eaLnBrk="0" hangingPunct="0">
                <a:lnSpc>
                  <a:spcPct val="90000"/>
                </a:lnSpc>
              </a:pPr>
              <a:r>
                <a:rPr lang="zh-CN" altLang="en-US" sz="1800" b="1">
                  <a:solidFill>
                    <a:schemeClr val="tx1"/>
                  </a:solidFill>
                  <a:latin typeface="黑体" pitchFamily="49" charset="-122"/>
                  <a:ea typeface="黑体" pitchFamily="49" charset="-122"/>
                </a:rPr>
                <a:t>销售管理</a:t>
              </a:r>
              <a:endParaRPr lang="zh-CN" altLang="en-US" sz="2800" b="1">
                <a:solidFill>
                  <a:schemeClr val="tx1"/>
                </a:solidFill>
                <a:latin typeface="黑体" pitchFamily="49" charset="-122"/>
                <a:ea typeface="黑体" pitchFamily="49" charset="-122"/>
              </a:endParaRPr>
            </a:p>
          </p:txBody>
        </p:sp>
        <p:sp>
          <p:nvSpPr>
            <p:cNvPr id="15380" name="Rectangle 19"/>
            <p:cNvSpPr>
              <a:spLocks noChangeArrowheads="1"/>
            </p:cNvSpPr>
            <p:nvPr/>
          </p:nvSpPr>
          <p:spPr bwMode="auto">
            <a:xfrm>
              <a:off x="5145088" y="4891088"/>
              <a:ext cx="11176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381" name="Rectangle 20"/>
            <p:cNvSpPr>
              <a:spLocks noChangeArrowheads="1"/>
            </p:cNvSpPr>
            <p:nvPr/>
          </p:nvSpPr>
          <p:spPr bwMode="auto">
            <a:xfrm>
              <a:off x="5355118" y="5016683"/>
              <a:ext cx="766160" cy="385750"/>
            </a:xfrm>
            <a:prstGeom prst="rect">
              <a:avLst/>
            </a:prstGeom>
            <a:noFill/>
            <a:ln w="6350">
              <a:noFill/>
              <a:miter lim="800000"/>
              <a:headEnd/>
              <a:tailEnd/>
            </a:ln>
          </p:spPr>
          <p:txBody>
            <a:bodyPr wrap="none" lIns="92075" tIns="46038" rIns="92075" bIns="46038">
              <a:spAutoFit/>
            </a:bodyPr>
            <a:lstStyle/>
            <a:p>
              <a:pPr eaLnBrk="0" hangingPunct="0">
                <a:lnSpc>
                  <a:spcPct val="90000"/>
                </a:lnSpc>
              </a:pPr>
              <a:r>
                <a:rPr lang="zh-CN" altLang="en-US" sz="1800" b="1">
                  <a:solidFill>
                    <a:schemeClr val="tx1"/>
                  </a:solidFill>
                  <a:latin typeface="黑体" pitchFamily="49" charset="-122"/>
                  <a:ea typeface="黑体" pitchFamily="49" charset="-122"/>
                </a:rPr>
                <a:t>采 购</a:t>
              </a:r>
              <a:endParaRPr lang="zh-CN" altLang="en-US" sz="2800" b="1">
                <a:solidFill>
                  <a:schemeClr val="tx1"/>
                </a:solidFill>
                <a:latin typeface="黑体" pitchFamily="49" charset="-122"/>
                <a:ea typeface="黑体" pitchFamily="49" charset="-122"/>
              </a:endParaRPr>
            </a:p>
          </p:txBody>
        </p:sp>
        <p:sp>
          <p:nvSpPr>
            <p:cNvPr id="15382" name="Line 21"/>
            <p:cNvSpPr>
              <a:spLocks noChangeShapeType="1"/>
            </p:cNvSpPr>
            <p:nvPr/>
          </p:nvSpPr>
          <p:spPr bwMode="auto">
            <a:xfrm>
              <a:off x="4065588" y="2290763"/>
              <a:ext cx="0" cy="381000"/>
            </a:xfrm>
            <a:prstGeom prst="line">
              <a:avLst/>
            </a:prstGeom>
            <a:noFill/>
            <a:ln w="3175">
              <a:solidFill>
                <a:schemeClr val="tx1"/>
              </a:solidFill>
              <a:round/>
              <a:headEnd type="none" w="sm" len="sm"/>
              <a:tailEnd type="none" w="sm" len="sm"/>
            </a:ln>
          </p:spPr>
          <p:txBody>
            <a:bodyPr wrap="none" anchor="ctr"/>
            <a:lstStyle/>
            <a:p>
              <a:endParaRPr lang="zh-CN" altLang="en-US"/>
            </a:p>
          </p:txBody>
        </p:sp>
        <p:sp>
          <p:nvSpPr>
            <p:cNvPr id="15383" name="Line 22"/>
            <p:cNvSpPr>
              <a:spLocks noChangeShapeType="1"/>
            </p:cNvSpPr>
            <p:nvPr/>
          </p:nvSpPr>
          <p:spPr bwMode="auto">
            <a:xfrm>
              <a:off x="4065588" y="3281363"/>
              <a:ext cx="0" cy="457200"/>
            </a:xfrm>
            <a:prstGeom prst="line">
              <a:avLst/>
            </a:prstGeom>
            <a:noFill/>
            <a:ln w="3175">
              <a:solidFill>
                <a:schemeClr val="tx1"/>
              </a:solidFill>
              <a:round/>
              <a:headEnd type="none" w="sm" len="sm"/>
              <a:tailEnd type="none" w="sm" len="sm"/>
            </a:ln>
          </p:spPr>
          <p:txBody>
            <a:bodyPr wrap="none" anchor="ctr"/>
            <a:lstStyle/>
            <a:p>
              <a:endParaRPr lang="zh-CN" altLang="en-US"/>
            </a:p>
          </p:txBody>
        </p:sp>
        <p:sp>
          <p:nvSpPr>
            <p:cNvPr id="15384" name="Line 23"/>
            <p:cNvSpPr>
              <a:spLocks noChangeShapeType="1"/>
            </p:cNvSpPr>
            <p:nvPr/>
          </p:nvSpPr>
          <p:spPr bwMode="auto">
            <a:xfrm>
              <a:off x="4065588" y="4348163"/>
              <a:ext cx="0" cy="5334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85" name="Line 24"/>
            <p:cNvSpPr>
              <a:spLocks noChangeShapeType="1"/>
            </p:cNvSpPr>
            <p:nvPr/>
          </p:nvSpPr>
          <p:spPr bwMode="auto">
            <a:xfrm>
              <a:off x="4065588" y="5491163"/>
              <a:ext cx="0" cy="457200"/>
            </a:xfrm>
            <a:prstGeom prst="line">
              <a:avLst/>
            </a:prstGeom>
            <a:noFill/>
            <a:ln w="3175">
              <a:solidFill>
                <a:schemeClr val="tx1"/>
              </a:solidFill>
              <a:round/>
              <a:headEnd type="none" w="sm" len="sm"/>
              <a:tailEnd type="none" w="sm" len="sm"/>
            </a:ln>
          </p:spPr>
          <p:txBody>
            <a:bodyPr wrap="none" anchor="ctr"/>
            <a:lstStyle/>
            <a:p>
              <a:endParaRPr lang="zh-CN" altLang="en-US"/>
            </a:p>
          </p:txBody>
        </p:sp>
        <p:sp>
          <p:nvSpPr>
            <p:cNvPr id="15386" name="Line 25"/>
            <p:cNvSpPr>
              <a:spLocks noChangeShapeType="1"/>
            </p:cNvSpPr>
            <p:nvPr/>
          </p:nvSpPr>
          <p:spPr bwMode="auto">
            <a:xfrm>
              <a:off x="788988" y="3433763"/>
              <a:ext cx="0" cy="3048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87" name="Line 26"/>
            <p:cNvSpPr>
              <a:spLocks noChangeShapeType="1"/>
            </p:cNvSpPr>
            <p:nvPr/>
          </p:nvSpPr>
          <p:spPr bwMode="auto">
            <a:xfrm>
              <a:off x="1169988" y="3586163"/>
              <a:ext cx="0" cy="1524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88" name="Line 27"/>
            <p:cNvSpPr>
              <a:spLocks noChangeShapeType="1"/>
            </p:cNvSpPr>
            <p:nvPr/>
          </p:nvSpPr>
          <p:spPr bwMode="auto">
            <a:xfrm>
              <a:off x="3760788" y="3586163"/>
              <a:ext cx="0" cy="152400"/>
            </a:xfrm>
            <a:prstGeom prst="line">
              <a:avLst/>
            </a:prstGeom>
            <a:noFill/>
            <a:ln w="3175">
              <a:solidFill>
                <a:schemeClr val="tx1"/>
              </a:solidFill>
              <a:round/>
              <a:headEnd type="none" w="sm" len="sm"/>
              <a:tailEnd type="none" w="sm" len="sm"/>
            </a:ln>
          </p:spPr>
          <p:txBody>
            <a:bodyPr wrap="none" anchor="ctr"/>
            <a:lstStyle/>
            <a:p>
              <a:endParaRPr lang="zh-CN" altLang="en-US"/>
            </a:p>
          </p:txBody>
        </p:sp>
        <p:sp>
          <p:nvSpPr>
            <p:cNvPr id="15389" name="Line 28"/>
            <p:cNvSpPr>
              <a:spLocks noChangeShapeType="1"/>
            </p:cNvSpPr>
            <p:nvPr/>
          </p:nvSpPr>
          <p:spPr bwMode="auto">
            <a:xfrm>
              <a:off x="1169988" y="3586163"/>
              <a:ext cx="25908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90" name="Line 29"/>
            <p:cNvSpPr>
              <a:spLocks noChangeShapeType="1"/>
            </p:cNvSpPr>
            <p:nvPr/>
          </p:nvSpPr>
          <p:spPr bwMode="auto">
            <a:xfrm>
              <a:off x="1474788" y="3967163"/>
              <a:ext cx="533400" cy="0"/>
            </a:xfrm>
            <a:prstGeom prst="line">
              <a:avLst/>
            </a:prstGeom>
            <a:noFill/>
            <a:ln w="3175">
              <a:solidFill>
                <a:schemeClr val="tx1"/>
              </a:solidFill>
              <a:round/>
              <a:headEnd type="none" w="sm" len="sm"/>
              <a:tailEnd type="none" w="sm" len="sm"/>
            </a:ln>
          </p:spPr>
          <p:txBody>
            <a:bodyPr wrap="none" anchor="ctr"/>
            <a:lstStyle/>
            <a:p>
              <a:endParaRPr lang="zh-CN" altLang="en-US"/>
            </a:p>
          </p:txBody>
        </p:sp>
        <p:sp>
          <p:nvSpPr>
            <p:cNvPr id="15391" name="Line 30"/>
            <p:cNvSpPr>
              <a:spLocks noChangeShapeType="1"/>
            </p:cNvSpPr>
            <p:nvPr/>
          </p:nvSpPr>
          <p:spPr bwMode="auto">
            <a:xfrm>
              <a:off x="788988" y="3433763"/>
              <a:ext cx="0" cy="1587"/>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92" name="Line 31"/>
            <p:cNvSpPr>
              <a:spLocks noChangeShapeType="1"/>
            </p:cNvSpPr>
            <p:nvPr/>
          </p:nvSpPr>
          <p:spPr bwMode="auto">
            <a:xfrm>
              <a:off x="788988" y="3433763"/>
              <a:ext cx="45720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93" name="Line 32"/>
            <p:cNvSpPr>
              <a:spLocks noChangeShapeType="1"/>
            </p:cNvSpPr>
            <p:nvPr/>
          </p:nvSpPr>
          <p:spPr bwMode="auto">
            <a:xfrm>
              <a:off x="5360988" y="3433763"/>
              <a:ext cx="0" cy="3048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94" name="Line 33"/>
            <p:cNvSpPr>
              <a:spLocks noChangeShapeType="1"/>
            </p:cNvSpPr>
            <p:nvPr/>
          </p:nvSpPr>
          <p:spPr bwMode="auto">
            <a:xfrm>
              <a:off x="5589588" y="2976563"/>
              <a:ext cx="0" cy="7620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95" name="Line 34"/>
            <p:cNvSpPr>
              <a:spLocks noChangeShapeType="1"/>
            </p:cNvSpPr>
            <p:nvPr/>
          </p:nvSpPr>
          <p:spPr bwMode="auto">
            <a:xfrm>
              <a:off x="4598988" y="2976563"/>
              <a:ext cx="9906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96" name="Line 35"/>
            <p:cNvSpPr>
              <a:spLocks noChangeShapeType="1"/>
            </p:cNvSpPr>
            <p:nvPr/>
          </p:nvSpPr>
          <p:spPr bwMode="auto">
            <a:xfrm>
              <a:off x="4598988" y="1833563"/>
              <a:ext cx="23622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97" name="Line 36"/>
            <p:cNvSpPr>
              <a:spLocks noChangeShapeType="1"/>
            </p:cNvSpPr>
            <p:nvPr/>
          </p:nvSpPr>
          <p:spPr bwMode="auto">
            <a:xfrm>
              <a:off x="5818188" y="2062163"/>
              <a:ext cx="0" cy="16764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98" name="Line 37"/>
            <p:cNvSpPr>
              <a:spLocks noChangeShapeType="1"/>
            </p:cNvSpPr>
            <p:nvPr/>
          </p:nvSpPr>
          <p:spPr bwMode="auto">
            <a:xfrm>
              <a:off x="2481263" y="3128963"/>
              <a:ext cx="0" cy="6096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399" name="Line 38"/>
            <p:cNvSpPr>
              <a:spLocks noChangeShapeType="1"/>
            </p:cNvSpPr>
            <p:nvPr/>
          </p:nvSpPr>
          <p:spPr bwMode="auto">
            <a:xfrm>
              <a:off x="2465388" y="3128963"/>
              <a:ext cx="10668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00" name="Line 39"/>
            <p:cNvSpPr>
              <a:spLocks noChangeShapeType="1"/>
            </p:cNvSpPr>
            <p:nvPr/>
          </p:nvSpPr>
          <p:spPr bwMode="auto">
            <a:xfrm>
              <a:off x="407988" y="2900363"/>
              <a:ext cx="0" cy="8382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01" name="Line 40"/>
            <p:cNvSpPr>
              <a:spLocks noChangeShapeType="1"/>
            </p:cNvSpPr>
            <p:nvPr/>
          </p:nvSpPr>
          <p:spPr bwMode="auto">
            <a:xfrm>
              <a:off x="2481263" y="4348163"/>
              <a:ext cx="0" cy="7620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02" name="Line 41"/>
            <p:cNvSpPr>
              <a:spLocks noChangeShapeType="1"/>
            </p:cNvSpPr>
            <p:nvPr/>
          </p:nvSpPr>
          <p:spPr bwMode="auto">
            <a:xfrm>
              <a:off x="3303588" y="5110163"/>
              <a:ext cx="304800" cy="0"/>
            </a:xfrm>
            <a:prstGeom prst="line">
              <a:avLst/>
            </a:prstGeom>
            <a:noFill/>
            <a:ln w="3175">
              <a:solidFill>
                <a:schemeClr val="tx1"/>
              </a:solidFill>
              <a:round/>
              <a:headEnd type="none" w="sm" len="sm"/>
              <a:tailEnd type="none" w="sm" len="sm"/>
            </a:ln>
          </p:spPr>
          <p:txBody>
            <a:bodyPr wrap="none" anchor="ctr"/>
            <a:lstStyle/>
            <a:p>
              <a:endParaRPr lang="zh-CN" altLang="en-US"/>
            </a:p>
          </p:txBody>
        </p:sp>
        <p:sp>
          <p:nvSpPr>
            <p:cNvPr id="15403" name="Line 42"/>
            <p:cNvSpPr>
              <a:spLocks noChangeShapeType="1"/>
            </p:cNvSpPr>
            <p:nvPr/>
          </p:nvSpPr>
          <p:spPr bwMode="auto">
            <a:xfrm>
              <a:off x="407988" y="4348163"/>
              <a:ext cx="0" cy="19812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04" name="Line 43"/>
            <p:cNvSpPr>
              <a:spLocks noChangeShapeType="1"/>
            </p:cNvSpPr>
            <p:nvPr/>
          </p:nvSpPr>
          <p:spPr bwMode="auto">
            <a:xfrm>
              <a:off x="2465388" y="6100763"/>
              <a:ext cx="11430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05" name="Line 44"/>
            <p:cNvSpPr>
              <a:spLocks noChangeShapeType="1"/>
            </p:cNvSpPr>
            <p:nvPr/>
          </p:nvSpPr>
          <p:spPr bwMode="auto">
            <a:xfrm>
              <a:off x="1169988" y="4348163"/>
              <a:ext cx="0" cy="9906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06" name="Line 45"/>
            <p:cNvSpPr>
              <a:spLocks noChangeShapeType="1"/>
            </p:cNvSpPr>
            <p:nvPr/>
          </p:nvSpPr>
          <p:spPr bwMode="auto">
            <a:xfrm>
              <a:off x="1169988" y="5338763"/>
              <a:ext cx="24384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07" name="Line 46"/>
            <p:cNvSpPr>
              <a:spLocks noChangeShapeType="1"/>
            </p:cNvSpPr>
            <p:nvPr/>
          </p:nvSpPr>
          <p:spPr bwMode="auto">
            <a:xfrm>
              <a:off x="636588" y="4348163"/>
              <a:ext cx="0" cy="14478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08" name="Line 47"/>
            <p:cNvSpPr>
              <a:spLocks noChangeShapeType="1"/>
            </p:cNvSpPr>
            <p:nvPr/>
          </p:nvSpPr>
          <p:spPr bwMode="auto">
            <a:xfrm>
              <a:off x="636588" y="5795963"/>
              <a:ext cx="48006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09" name="Line 48"/>
            <p:cNvSpPr>
              <a:spLocks noChangeShapeType="1"/>
            </p:cNvSpPr>
            <p:nvPr/>
          </p:nvSpPr>
          <p:spPr bwMode="auto">
            <a:xfrm>
              <a:off x="5437188" y="5491163"/>
              <a:ext cx="0" cy="3048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10" name="Line 49"/>
            <p:cNvSpPr>
              <a:spLocks noChangeShapeType="1"/>
            </p:cNvSpPr>
            <p:nvPr/>
          </p:nvSpPr>
          <p:spPr bwMode="auto">
            <a:xfrm>
              <a:off x="5818188" y="4348163"/>
              <a:ext cx="0" cy="5334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11" name="Line 50"/>
            <p:cNvSpPr>
              <a:spLocks noChangeShapeType="1"/>
            </p:cNvSpPr>
            <p:nvPr/>
          </p:nvSpPr>
          <p:spPr bwMode="auto">
            <a:xfrm>
              <a:off x="5589588" y="4348163"/>
              <a:ext cx="0" cy="3810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12" name="Line 51"/>
            <p:cNvSpPr>
              <a:spLocks noChangeShapeType="1"/>
            </p:cNvSpPr>
            <p:nvPr/>
          </p:nvSpPr>
          <p:spPr bwMode="auto">
            <a:xfrm flipH="1">
              <a:off x="4370388" y="4729163"/>
              <a:ext cx="12192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13" name="Line 52"/>
            <p:cNvSpPr>
              <a:spLocks noChangeShapeType="1"/>
            </p:cNvSpPr>
            <p:nvPr/>
          </p:nvSpPr>
          <p:spPr bwMode="auto">
            <a:xfrm>
              <a:off x="4370388" y="4729163"/>
              <a:ext cx="0" cy="152400"/>
            </a:xfrm>
            <a:prstGeom prst="line">
              <a:avLst/>
            </a:prstGeom>
            <a:noFill/>
            <a:ln w="3175">
              <a:solidFill>
                <a:schemeClr val="tx1"/>
              </a:solidFill>
              <a:round/>
              <a:headEnd type="none" w="sm" len="sm"/>
              <a:tailEnd type="none" w="sm" len="sm"/>
            </a:ln>
          </p:spPr>
          <p:txBody>
            <a:bodyPr wrap="none" anchor="ctr"/>
            <a:lstStyle/>
            <a:p>
              <a:endParaRPr lang="zh-CN" altLang="en-US"/>
            </a:p>
          </p:txBody>
        </p:sp>
        <p:sp>
          <p:nvSpPr>
            <p:cNvPr id="15414" name="Line 53"/>
            <p:cNvSpPr>
              <a:spLocks noChangeShapeType="1"/>
            </p:cNvSpPr>
            <p:nvPr/>
          </p:nvSpPr>
          <p:spPr bwMode="auto">
            <a:xfrm>
              <a:off x="4598988" y="6100763"/>
              <a:ext cx="12954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15" name="Line 54"/>
            <p:cNvSpPr>
              <a:spLocks noChangeShapeType="1"/>
            </p:cNvSpPr>
            <p:nvPr/>
          </p:nvSpPr>
          <p:spPr bwMode="auto">
            <a:xfrm>
              <a:off x="5894388" y="5491163"/>
              <a:ext cx="0" cy="6096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16" name="Line 55"/>
            <p:cNvSpPr>
              <a:spLocks noChangeShapeType="1"/>
            </p:cNvSpPr>
            <p:nvPr/>
          </p:nvSpPr>
          <p:spPr bwMode="auto">
            <a:xfrm>
              <a:off x="4598988" y="6253163"/>
              <a:ext cx="18288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17" name="Line 56"/>
            <p:cNvSpPr>
              <a:spLocks noChangeShapeType="1"/>
            </p:cNvSpPr>
            <p:nvPr/>
          </p:nvSpPr>
          <p:spPr bwMode="auto">
            <a:xfrm>
              <a:off x="6199188" y="3967163"/>
              <a:ext cx="8382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18" name="Line 57"/>
            <p:cNvSpPr>
              <a:spLocks noChangeShapeType="1"/>
            </p:cNvSpPr>
            <p:nvPr/>
          </p:nvSpPr>
          <p:spPr bwMode="auto">
            <a:xfrm>
              <a:off x="6427788" y="4119563"/>
              <a:ext cx="0" cy="21336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19" name="Line 58"/>
            <p:cNvSpPr>
              <a:spLocks noChangeShapeType="1"/>
            </p:cNvSpPr>
            <p:nvPr/>
          </p:nvSpPr>
          <p:spPr bwMode="auto">
            <a:xfrm>
              <a:off x="407988" y="2900363"/>
              <a:ext cx="31242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20" name="Line 59"/>
            <p:cNvSpPr>
              <a:spLocks noChangeShapeType="1"/>
            </p:cNvSpPr>
            <p:nvPr/>
          </p:nvSpPr>
          <p:spPr bwMode="auto">
            <a:xfrm>
              <a:off x="4598988" y="3967163"/>
              <a:ext cx="56515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21" name="Line 60"/>
            <p:cNvSpPr>
              <a:spLocks noChangeShapeType="1"/>
            </p:cNvSpPr>
            <p:nvPr/>
          </p:nvSpPr>
          <p:spPr bwMode="auto">
            <a:xfrm>
              <a:off x="4598988" y="5338763"/>
              <a:ext cx="5334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22" name="Line 61"/>
            <p:cNvSpPr>
              <a:spLocks noChangeShapeType="1"/>
            </p:cNvSpPr>
            <p:nvPr/>
          </p:nvSpPr>
          <p:spPr bwMode="auto">
            <a:xfrm>
              <a:off x="4598988" y="4119563"/>
              <a:ext cx="304800" cy="0"/>
            </a:xfrm>
            <a:prstGeom prst="line">
              <a:avLst/>
            </a:prstGeom>
            <a:noFill/>
            <a:ln w="3175">
              <a:solidFill>
                <a:schemeClr val="tx1"/>
              </a:solidFill>
              <a:round/>
              <a:headEnd type="none" w="sm" len="sm"/>
              <a:tailEnd type="none" w="sm" len="sm"/>
            </a:ln>
          </p:spPr>
          <p:txBody>
            <a:bodyPr wrap="none" anchor="ctr"/>
            <a:lstStyle/>
            <a:p>
              <a:endParaRPr lang="zh-CN" altLang="en-US"/>
            </a:p>
          </p:txBody>
        </p:sp>
        <p:sp>
          <p:nvSpPr>
            <p:cNvPr id="15423" name="Line 62"/>
            <p:cNvSpPr>
              <a:spLocks noChangeShapeType="1"/>
            </p:cNvSpPr>
            <p:nvPr/>
          </p:nvSpPr>
          <p:spPr bwMode="auto">
            <a:xfrm>
              <a:off x="4903788" y="4119563"/>
              <a:ext cx="0" cy="9906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24" name="Line 63"/>
            <p:cNvSpPr>
              <a:spLocks noChangeShapeType="1"/>
            </p:cNvSpPr>
            <p:nvPr/>
          </p:nvSpPr>
          <p:spPr bwMode="auto">
            <a:xfrm>
              <a:off x="4903788" y="5110163"/>
              <a:ext cx="2286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25" name="Line 64"/>
            <p:cNvSpPr>
              <a:spLocks noChangeShapeType="1"/>
            </p:cNvSpPr>
            <p:nvPr/>
          </p:nvSpPr>
          <p:spPr bwMode="auto">
            <a:xfrm>
              <a:off x="3055938" y="4119563"/>
              <a:ext cx="24765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26" name="Line 65"/>
            <p:cNvSpPr>
              <a:spLocks noChangeShapeType="1"/>
            </p:cNvSpPr>
            <p:nvPr/>
          </p:nvSpPr>
          <p:spPr bwMode="auto">
            <a:xfrm>
              <a:off x="3303588" y="4119563"/>
              <a:ext cx="0" cy="9906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27" name="Line 66"/>
            <p:cNvSpPr>
              <a:spLocks noChangeShapeType="1"/>
            </p:cNvSpPr>
            <p:nvPr/>
          </p:nvSpPr>
          <p:spPr bwMode="auto">
            <a:xfrm>
              <a:off x="941388" y="4348163"/>
              <a:ext cx="0" cy="12954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28" name="Line 67"/>
            <p:cNvSpPr>
              <a:spLocks noChangeShapeType="1"/>
            </p:cNvSpPr>
            <p:nvPr/>
          </p:nvSpPr>
          <p:spPr bwMode="auto">
            <a:xfrm>
              <a:off x="941388" y="5643563"/>
              <a:ext cx="2819400" cy="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29" name="Line 68"/>
            <p:cNvSpPr>
              <a:spLocks noChangeShapeType="1"/>
            </p:cNvSpPr>
            <p:nvPr/>
          </p:nvSpPr>
          <p:spPr bwMode="auto">
            <a:xfrm>
              <a:off x="3760788" y="5491163"/>
              <a:ext cx="0" cy="152400"/>
            </a:xfrm>
            <a:prstGeom prst="line">
              <a:avLst/>
            </a:prstGeom>
            <a:noFill/>
            <a:ln w="6350">
              <a:solidFill>
                <a:schemeClr val="tx1"/>
              </a:solidFill>
              <a:round/>
              <a:headEnd type="none" w="sm" len="sm"/>
              <a:tailEnd type="none" w="sm" len="sm"/>
            </a:ln>
          </p:spPr>
          <p:txBody>
            <a:bodyPr wrap="none" anchor="ctr"/>
            <a:lstStyle/>
            <a:p>
              <a:endParaRPr lang="zh-CN" altLang="en-US"/>
            </a:p>
          </p:txBody>
        </p:sp>
        <p:sp>
          <p:nvSpPr>
            <p:cNvPr id="15430" name="Rectangle 69"/>
            <p:cNvSpPr>
              <a:spLocks noChangeArrowheads="1"/>
            </p:cNvSpPr>
            <p:nvPr/>
          </p:nvSpPr>
          <p:spPr bwMode="auto">
            <a:xfrm>
              <a:off x="2027238" y="4891088"/>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31" name="Text Box 70"/>
            <p:cNvSpPr txBox="1">
              <a:spLocks noChangeArrowheads="1"/>
            </p:cNvSpPr>
            <p:nvPr/>
          </p:nvSpPr>
          <p:spPr bwMode="auto">
            <a:xfrm>
              <a:off x="1997767" y="5013078"/>
              <a:ext cx="1113252" cy="385750"/>
            </a:xfrm>
            <a:prstGeom prst="rect">
              <a:avLst/>
            </a:prstGeom>
            <a:noFill/>
            <a:ln w="19050">
              <a:noFill/>
              <a:miter lim="800000"/>
              <a:headEnd type="none" w="sm" len="sm"/>
              <a:tailEnd type="none" w="sm" len="sm"/>
            </a:ln>
          </p:spPr>
          <p:txBody>
            <a:bodyPr wrap="none">
              <a:spAutoFit/>
            </a:bodyPr>
            <a:lstStyle/>
            <a:p>
              <a:pPr eaLnBrk="0" hangingPunct="0">
                <a:lnSpc>
                  <a:spcPct val="90000"/>
                </a:lnSpc>
              </a:pPr>
              <a:r>
                <a:rPr lang="zh-CN" altLang="en-US" sz="1800" b="1">
                  <a:solidFill>
                    <a:schemeClr val="tx1"/>
                  </a:solidFill>
                  <a:latin typeface="黑体" pitchFamily="49" charset="-122"/>
                  <a:ea typeface="黑体" pitchFamily="49" charset="-122"/>
                </a:rPr>
                <a:t>流水生产</a:t>
              </a:r>
              <a:endParaRPr lang="zh-CN" altLang="en-US" sz="1600" b="1">
                <a:solidFill>
                  <a:schemeClr val="tx1"/>
                </a:solidFill>
                <a:latin typeface="黑体" pitchFamily="49" charset="-122"/>
                <a:ea typeface="黑体" pitchFamily="49" charset="-122"/>
              </a:endParaRPr>
            </a:p>
          </p:txBody>
        </p:sp>
        <p:sp>
          <p:nvSpPr>
            <p:cNvPr id="15432" name="Line 71"/>
            <p:cNvSpPr>
              <a:spLocks noChangeShapeType="1"/>
            </p:cNvSpPr>
            <p:nvPr/>
          </p:nvSpPr>
          <p:spPr bwMode="auto">
            <a:xfrm>
              <a:off x="6275388" y="5186363"/>
              <a:ext cx="685800" cy="0"/>
            </a:xfrm>
            <a:prstGeom prst="line">
              <a:avLst/>
            </a:prstGeom>
            <a:noFill/>
            <a:ln w="6350">
              <a:solidFill>
                <a:schemeClr val="tx1"/>
              </a:solidFill>
              <a:round/>
              <a:headEnd/>
              <a:tailEnd/>
            </a:ln>
          </p:spPr>
          <p:txBody>
            <a:bodyPr wrap="none" anchor="ctr"/>
            <a:lstStyle/>
            <a:p>
              <a:endParaRPr lang="zh-CN" altLang="en-US"/>
            </a:p>
          </p:txBody>
        </p:sp>
        <p:sp>
          <p:nvSpPr>
            <p:cNvPr id="15433" name="Rectangle 72"/>
            <p:cNvSpPr>
              <a:spLocks noChangeArrowheads="1"/>
            </p:cNvSpPr>
            <p:nvPr/>
          </p:nvSpPr>
          <p:spPr bwMode="auto">
            <a:xfrm>
              <a:off x="6642100" y="1673225"/>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34" name="Text Box 73"/>
            <p:cNvSpPr txBox="1">
              <a:spLocks noChangeArrowheads="1"/>
            </p:cNvSpPr>
            <p:nvPr/>
          </p:nvSpPr>
          <p:spPr bwMode="auto">
            <a:xfrm>
              <a:off x="6697098" y="1752229"/>
              <a:ext cx="881325" cy="416393"/>
            </a:xfrm>
            <a:prstGeom prst="rect">
              <a:avLst/>
            </a:prstGeom>
            <a:solidFill>
              <a:schemeClr val="bg1"/>
            </a:solidFill>
            <a:ln w="19050">
              <a:noFill/>
              <a:miter lim="800000"/>
              <a:headEnd/>
              <a:tailEnd/>
            </a:ln>
          </p:spPr>
          <p:txBody>
            <a:bodyPr wrap="none">
              <a:spAutoFit/>
            </a:bodyPr>
            <a:lstStyle/>
            <a:p>
              <a:r>
                <a:rPr lang="zh-CN" altLang="en-US" sz="1800" b="1">
                  <a:solidFill>
                    <a:schemeClr val="tx1"/>
                  </a:solidFill>
                  <a:latin typeface="黑体" pitchFamily="49" charset="-122"/>
                  <a:ea typeface="黑体" pitchFamily="49" charset="-122"/>
                </a:rPr>
                <a:t>应收帐</a:t>
              </a:r>
            </a:p>
          </p:txBody>
        </p:sp>
        <p:sp>
          <p:nvSpPr>
            <p:cNvPr id="15435" name="Rectangle 74"/>
            <p:cNvSpPr>
              <a:spLocks noChangeArrowheads="1"/>
            </p:cNvSpPr>
            <p:nvPr/>
          </p:nvSpPr>
          <p:spPr bwMode="auto">
            <a:xfrm>
              <a:off x="6642100" y="3756025"/>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36" name="Text Box 75"/>
            <p:cNvSpPr txBox="1">
              <a:spLocks noChangeArrowheads="1"/>
            </p:cNvSpPr>
            <p:nvPr/>
          </p:nvSpPr>
          <p:spPr bwMode="auto">
            <a:xfrm>
              <a:off x="6754680" y="3834197"/>
              <a:ext cx="766161" cy="416394"/>
            </a:xfrm>
            <a:prstGeom prst="rect">
              <a:avLst/>
            </a:prstGeom>
            <a:noFill/>
            <a:ln w="6350">
              <a:noFill/>
              <a:miter lim="800000"/>
              <a:headEnd/>
              <a:tailEnd/>
            </a:ln>
          </p:spPr>
          <p:txBody>
            <a:bodyPr wrap="none">
              <a:spAutoFit/>
            </a:bodyPr>
            <a:lstStyle/>
            <a:p>
              <a:r>
                <a:rPr lang="zh-CN" altLang="en-US" sz="1800" b="1">
                  <a:solidFill>
                    <a:schemeClr val="tx1"/>
                  </a:solidFill>
                  <a:latin typeface="黑体" pitchFamily="49" charset="-122"/>
                  <a:ea typeface="黑体" pitchFamily="49" charset="-122"/>
                </a:rPr>
                <a:t>总 帐</a:t>
              </a:r>
            </a:p>
          </p:txBody>
        </p:sp>
        <p:sp>
          <p:nvSpPr>
            <p:cNvPr id="15437" name="Rectangle 76"/>
            <p:cNvSpPr>
              <a:spLocks noChangeArrowheads="1"/>
            </p:cNvSpPr>
            <p:nvPr/>
          </p:nvSpPr>
          <p:spPr bwMode="auto">
            <a:xfrm>
              <a:off x="6642100" y="4906963"/>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38" name="Text Box 77"/>
            <p:cNvSpPr txBox="1">
              <a:spLocks noChangeArrowheads="1"/>
            </p:cNvSpPr>
            <p:nvPr/>
          </p:nvSpPr>
          <p:spPr bwMode="auto">
            <a:xfrm>
              <a:off x="6697098" y="4984237"/>
              <a:ext cx="881325" cy="416394"/>
            </a:xfrm>
            <a:prstGeom prst="rect">
              <a:avLst/>
            </a:prstGeom>
            <a:noFill/>
            <a:ln w="6350">
              <a:noFill/>
              <a:miter lim="800000"/>
              <a:headEnd/>
              <a:tailEnd/>
            </a:ln>
          </p:spPr>
          <p:txBody>
            <a:bodyPr wrap="none">
              <a:spAutoFit/>
            </a:bodyPr>
            <a:lstStyle/>
            <a:p>
              <a:r>
                <a:rPr lang="zh-CN" altLang="en-US" sz="1800" b="1">
                  <a:solidFill>
                    <a:schemeClr val="tx1"/>
                  </a:solidFill>
                  <a:latin typeface="黑体" pitchFamily="49" charset="-122"/>
                  <a:ea typeface="黑体" pitchFamily="49" charset="-122"/>
                </a:rPr>
                <a:t>应付帐</a:t>
              </a:r>
            </a:p>
          </p:txBody>
        </p:sp>
        <p:sp>
          <p:nvSpPr>
            <p:cNvPr id="15439" name="Line 78"/>
            <p:cNvSpPr>
              <a:spLocks noChangeShapeType="1"/>
            </p:cNvSpPr>
            <p:nvPr/>
          </p:nvSpPr>
          <p:spPr bwMode="auto">
            <a:xfrm>
              <a:off x="7175500" y="2306638"/>
              <a:ext cx="0" cy="1447800"/>
            </a:xfrm>
            <a:prstGeom prst="line">
              <a:avLst/>
            </a:prstGeom>
            <a:noFill/>
            <a:ln w="6350">
              <a:solidFill>
                <a:schemeClr val="tx1"/>
              </a:solidFill>
              <a:round/>
              <a:headEnd/>
              <a:tailEnd/>
            </a:ln>
          </p:spPr>
          <p:txBody>
            <a:bodyPr wrap="none" anchor="ctr"/>
            <a:lstStyle/>
            <a:p>
              <a:endParaRPr lang="zh-CN" altLang="en-US"/>
            </a:p>
          </p:txBody>
        </p:sp>
        <p:sp>
          <p:nvSpPr>
            <p:cNvPr id="15440" name="Line 79"/>
            <p:cNvSpPr>
              <a:spLocks noChangeShapeType="1"/>
            </p:cNvSpPr>
            <p:nvPr/>
          </p:nvSpPr>
          <p:spPr bwMode="auto">
            <a:xfrm>
              <a:off x="7175500" y="4364038"/>
              <a:ext cx="0" cy="533400"/>
            </a:xfrm>
            <a:prstGeom prst="line">
              <a:avLst/>
            </a:prstGeom>
            <a:noFill/>
            <a:ln w="6350">
              <a:solidFill>
                <a:schemeClr val="tx1"/>
              </a:solidFill>
              <a:round/>
              <a:headEnd/>
              <a:tailEnd/>
            </a:ln>
          </p:spPr>
          <p:txBody>
            <a:bodyPr wrap="none" anchor="ctr"/>
            <a:lstStyle/>
            <a:p>
              <a:endParaRPr lang="zh-CN" altLang="en-US"/>
            </a:p>
          </p:txBody>
        </p:sp>
        <p:sp>
          <p:nvSpPr>
            <p:cNvPr id="15441" name="Rectangle 83"/>
            <p:cNvSpPr>
              <a:spLocks noChangeArrowheads="1"/>
            </p:cNvSpPr>
            <p:nvPr/>
          </p:nvSpPr>
          <p:spPr bwMode="auto">
            <a:xfrm>
              <a:off x="1873250" y="1657350"/>
              <a:ext cx="1165225"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42" name="Text Box 84"/>
            <p:cNvSpPr txBox="1">
              <a:spLocks noChangeArrowheads="1"/>
            </p:cNvSpPr>
            <p:nvPr/>
          </p:nvSpPr>
          <p:spPr bwMode="auto">
            <a:xfrm>
              <a:off x="1932188" y="1764847"/>
              <a:ext cx="1113252" cy="416393"/>
            </a:xfrm>
            <a:prstGeom prst="rect">
              <a:avLst/>
            </a:prstGeom>
            <a:solidFill>
              <a:schemeClr val="bg1"/>
            </a:solidFill>
            <a:ln w="6350">
              <a:noFill/>
              <a:miter lim="800000"/>
              <a:headEnd/>
              <a:tailEnd/>
            </a:ln>
          </p:spPr>
          <p:txBody>
            <a:bodyPr wrap="none">
              <a:spAutoFit/>
            </a:bodyPr>
            <a:lstStyle/>
            <a:p>
              <a:r>
                <a:rPr lang="zh-CN" altLang="en-US" sz="1800" b="1">
                  <a:solidFill>
                    <a:schemeClr val="tx1"/>
                  </a:solidFill>
                  <a:latin typeface="黑体" pitchFamily="49" charset="-122"/>
                  <a:ea typeface="黑体" pitchFamily="49" charset="-122"/>
                </a:rPr>
                <a:t>系统管理</a:t>
              </a:r>
            </a:p>
          </p:txBody>
        </p:sp>
        <p:sp>
          <p:nvSpPr>
            <p:cNvPr id="15443" name="Line 85"/>
            <p:cNvSpPr>
              <a:spLocks noChangeShapeType="1"/>
            </p:cNvSpPr>
            <p:nvPr/>
          </p:nvSpPr>
          <p:spPr bwMode="auto">
            <a:xfrm>
              <a:off x="2693988" y="4500563"/>
              <a:ext cx="0" cy="381000"/>
            </a:xfrm>
            <a:prstGeom prst="line">
              <a:avLst/>
            </a:prstGeom>
            <a:noFill/>
            <a:ln w="6350">
              <a:solidFill>
                <a:schemeClr val="tx1"/>
              </a:solidFill>
              <a:round/>
              <a:headEnd/>
              <a:tailEnd/>
            </a:ln>
          </p:spPr>
          <p:txBody>
            <a:bodyPr wrap="none" anchor="ctr"/>
            <a:lstStyle/>
            <a:p>
              <a:endParaRPr lang="zh-CN" altLang="en-US"/>
            </a:p>
          </p:txBody>
        </p:sp>
        <p:sp>
          <p:nvSpPr>
            <p:cNvPr id="15444" name="Line 86"/>
            <p:cNvSpPr>
              <a:spLocks noChangeShapeType="1"/>
            </p:cNvSpPr>
            <p:nvPr/>
          </p:nvSpPr>
          <p:spPr bwMode="auto">
            <a:xfrm>
              <a:off x="2693988" y="4500563"/>
              <a:ext cx="2667000" cy="0"/>
            </a:xfrm>
            <a:prstGeom prst="line">
              <a:avLst/>
            </a:prstGeom>
            <a:noFill/>
            <a:ln w="6350">
              <a:solidFill>
                <a:schemeClr val="tx1"/>
              </a:solidFill>
              <a:round/>
              <a:headEnd/>
              <a:tailEnd/>
            </a:ln>
          </p:spPr>
          <p:txBody>
            <a:bodyPr wrap="none" anchor="ctr"/>
            <a:lstStyle/>
            <a:p>
              <a:endParaRPr lang="zh-CN" altLang="en-US"/>
            </a:p>
          </p:txBody>
        </p:sp>
        <p:sp>
          <p:nvSpPr>
            <p:cNvPr id="15445" name="Line 87"/>
            <p:cNvSpPr>
              <a:spLocks noChangeShapeType="1"/>
            </p:cNvSpPr>
            <p:nvPr/>
          </p:nvSpPr>
          <p:spPr bwMode="auto">
            <a:xfrm flipV="1">
              <a:off x="5360988" y="4348163"/>
              <a:ext cx="0" cy="152400"/>
            </a:xfrm>
            <a:prstGeom prst="line">
              <a:avLst/>
            </a:prstGeom>
            <a:noFill/>
            <a:ln w="9525">
              <a:solidFill>
                <a:schemeClr val="tx1"/>
              </a:solidFill>
              <a:round/>
              <a:headEnd/>
              <a:tailEnd/>
            </a:ln>
          </p:spPr>
          <p:txBody>
            <a:bodyPr wrap="none" anchor="ctr"/>
            <a:lstStyle/>
            <a:p>
              <a:endParaRPr lang="zh-CN" altLang="en-US"/>
            </a:p>
          </p:txBody>
        </p:sp>
        <p:sp>
          <p:nvSpPr>
            <p:cNvPr id="15446" name="Line 88"/>
            <p:cNvSpPr>
              <a:spLocks noChangeShapeType="1"/>
            </p:cNvSpPr>
            <p:nvPr/>
          </p:nvSpPr>
          <p:spPr bwMode="auto">
            <a:xfrm>
              <a:off x="2481263" y="5491163"/>
              <a:ext cx="0" cy="609600"/>
            </a:xfrm>
            <a:prstGeom prst="line">
              <a:avLst/>
            </a:prstGeom>
            <a:noFill/>
            <a:ln w="6350">
              <a:solidFill>
                <a:schemeClr val="tx1"/>
              </a:solidFill>
              <a:round/>
              <a:headEnd/>
              <a:tailEnd/>
            </a:ln>
          </p:spPr>
          <p:txBody>
            <a:bodyPr wrap="none" anchor="ctr"/>
            <a:lstStyle/>
            <a:p>
              <a:endParaRPr lang="zh-CN" altLang="en-US"/>
            </a:p>
          </p:txBody>
        </p:sp>
        <p:sp>
          <p:nvSpPr>
            <p:cNvPr id="15447" name="Line 89"/>
            <p:cNvSpPr>
              <a:spLocks noChangeShapeType="1"/>
            </p:cNvSpPr>
            <p:nvPr/>
          </p:nvSpPr>
          <p:spPr bwMode="auto">
            <a:xfrm>
              <a:off x="407988" y="6329363"/>
              <a:ext cx="3124200" cy="0"/>
            </a:xfrm>
            <a:prstGeom prst="line">
              <a:avLst/>
            </a:prstGeom>
            <a:noFill/>
            <a:ln w="6350">
              <a:solidFill>
                <a:schemeClr val="tx1"/>
              </a:solidFill>
              <a:round/>
              <a:headEnd/>
              <a:tailEnd/>
            </a:ln>
          </p:spPr>
          <p:txBody>
            <a:bodyPr wrap="none" anchor="ctr"/>
            <a:lstStyle/>
            <a:p>
              <a:endParaRPr lang="zh-CN" altLang="en-US"/>
            </a:p>
          </p:txBody>
        </p:sp>
        <p:sp>
          <p:nvSpPr>
            <p:cNvPr id="15448" name="Line 90"/>
            <p:cNvSpPr>
              <a:spLocks noChangeShapeType="1"/>
            </p:cNvSpPr>
            <p:nvPr/>
          </p:nvSpPr>
          <p:spPr bwMode="auto">
            <a:xfrm>
              <a:off x="6199188" y="4119563"/>
              <a:ext cx="228600" cy="0"/>
            </a:xfrm>
            <a:prstGeom prst="line">
              <a:avLst/>
            </a:prstGeom>
            <a:noFill/>
            <a:ln w="6350">
              <a:solidFill>
                <a:schemeClr val="tx1"/>
              </a:solidFill>
              <a:round/>
              <a:headEnd/>
              <a:tailEnd/>
            </a:ln>
          </p:spPr>
          <p:txBody>
            <a:bodyPr wrap="none" anchor="ctr"/>
            <a:lstStyle/>
            <a:p>
              <a:endParaRPr lang="zh-CN" altLang="en-US"/>
            </a:p>
          </p:txBody>
        </p:sp>
        <p:sp>
          <p:nvSpPr>
            <p:cNvPr id="15449" name="Line 91"/>
            <p:cNvSpPr>
              <a:spLocks noChangeShapeType="1"/>
            </p:cNvSpPr>
            <p:nvPr/>
          </p:nvSpPr>
          <p:spPr bwMode="auto">
            <a:xfrm flipH="1">
              <a:off x="4598988" y="2062163"/>
              <a:ext cx="1219200" cy="0"/>
            </a:xfrm>
            <a:prstGeom prst="line">
              <a:avLst/>
            </a:prstGeom>
            <a:noFill/>
            <a:ln w="6350">
              <a:solidFill>
                <a:schemeClr val="tx1"/>
              </a:solidFill>
              <a:round/>
              <a:headEnd/>
              <a:tailEnd/>
            </a:ln>
          </p:spPr>
          <p:txBody>
            <a:bodyPr wrap="none" anchor="ctr"/>
            <a:lstStyle/>
            <a:p>
              <a:endParaRPr lang="zh-CN" altLang="en-US"/>
            </a:p>
          </p:txBody>
        </p:sp>
        <p:sp>
          <p:nvSpPr>
            <p:cNvPr id="15450" name="Rectangle 81"/>
            <p:cNvSpPr>
              <a:spLocks noChangeArrowheads="1"/>
            </p:cNvSpPr>
            <p:nvPr/>
          </p:nvSpPr>
          <p:spPr bwMode="auto">
            <a:xfrm>
              <a:off x="212725" y="1276350"/>
              <a:ext cx="1152525" cy="1003300"/>
            </a:xfrm>
            <a:prstGeom prst="rect">
              <a:avLst/>
            </a:prstGeom>
            <a:noFill/>
            <a:ln w="57150">
              <a:solidFill>
                <a:schemeClr val="bg2"/>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51" name="Text Box 82"/>
            <p:cNvSpPr txBox="1">
              <a:spLocks noChangeArrowheads="1"/>
            </p:cNvSpPr>
            <p:nvPr/>
          </p:nvSpPr>
          <p:spPr bwMode="auto">
            <a:xfrm>
              <a:off x="265509" y="1343045"/>
              <a:ext cx="1236413" cy="1040083"/>
            </a:xfrm>
            <a:prstGeom prst="rect">
              <a:avLst/>
            </a:prstGeom>
            <a:solidFill>
              <a:schemeClr val="bg1"/>
            </a:solidFill>
            <a:ln w="6350">
              <a:noFill/>
              <a:miter lim="800000"/>
              <a:headEnd/>
              <a:tailEnd/>
            </a:ln>
          </p:spPr>
          <p:txBody>
            <a:bodyPr wrap="none">
              <a:spAutoFit/>
            </a:bodyPr>
            <a:lstStyle/>
            <a:p>
              <a:r>
                <a:rPr lang="zh-CN" altLang="en-US" sz="1800" b="1">
                  <a:solidFill>
                    <a:schemeClr val="tx1"/>
                  </a:solidFill>
                  <a:latin typeface="黑体" pitchFamily="49" charset="-122"/>
                  <a:ea typeface="黑体" pitchFamily="49" charset="-122"/>
                </a:rPr>
                <a:t>高层经理</a:t>
              </a:r>
            </a:p>
            <a:p>
              <a:r>
                <a:rPr lang="zh-CN" altLang="en-US" sz="1800" b="1">
                  <a:solidFill>
                    <a:schemeClr val="tx1"/>
                  </a:solidFill>
                  <a:latin typeface="黑体" pitchFamily="49" charset="-122"/>
                  <a:ea typeface="黑体" pitchFamily="49" charset="-122"/>
                </a:rPr>
                <a:t>信息系统</a:t>
              </a:r>
            </a:p>
            <a:p>
              <a:r>
                <a:rPr lang="zh-CN" altLang="en-US" sz="1800" b="1">
                  <a:solidFill>
                    <a:schemeClr val="tx1"/>
                  </a:solidFill>
                  <a:latin typeface="黑体" pitchFamily="49" charset="-122"/>
                  <a:ea typeface="黑体" pitchFamily="49" charset="-122"/>
                </a:rPr>
                <a:t>      </a:t>
              </a:r>
              <a:r>
                <a:rPr lang="en-US" altLang="zh-CN" sz="1800" b="1">
                  <a:solidFill>
                    <a:schemeClr val="tx1"/>
                  </a:solidFill>
                  <a:latin typeface="黑体" pitchFamily="49" charset="-122"/>
                  <a:ea typeface="黑体" pitchFamily="49" charset="-122"/>
                </a:rPr>
                <a:t>EIS</a:t>
              </a:r>
            </a:p>
          </p:txBody>
        </p:sp>
        <p:sp>
          <p:nvSpPr>
            <p:cNvPr id="15452" name="Line 92"/>
            <p:cNvSpPr>
              <a:spLocks noChangeShapeType="1"/>
            </p:cNvSpPr>
            <p:nvPr/>
          </p:nvSpPr>
          <p:spPr bwMode="auto">
            <a:xfrm>
              <a:off x="560388" y="2290763"/>
              <a:ext cx="0" cy="28575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5453" name="Line 93"/>
            <p:cNvSpPr>
              <a:spLocks noChangeShapeType="1"/>
            </p:cNvSpPr>
            <p:nvPr/>
          </p:nvSpPr>
          <p:spPr bwMode="auto">
            <a:xfrm>
              <a:off x="865188" y="2290763"/>
              <a:ext cx="114300" cy="257175"/>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5454" name="Line 94"/>
            <p:cNvSpPr>
              <a:spLocks noChangeShapeType="1"/>
            </p:cNvSpPr>
            <p:nvPr/>
          </p:nvSpPr>
          <p:spPr bwMode="auto">
            <a:xfrm>
              <a:off x="1347788" y="2112963"/>
              <a:ext cx="304800" cy="30480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5455" name="Line 95"/>
            <p:cNvSpPr>
              <a:spLocks noChangeShapeType="1"/>
            </p:cNvSpPr>
            <p:nvPr/>
          </p:nvSpPr>
          <p:spPr bwMode="auto">
            <a:xfrm>
              <a:off x="1195388" y="2239963"/>
              <a:ext cx="228600" cy="22860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5456" name="Line 96"/>
            <p:cNvSpPr>
              <a:spLocks noChangeShapeType="1"/>
            </p:cNvSpPr>
            <p:nvPr/>
          </p:nvSpPr>
          <p:spPr bwMode="auto">
            <a:xfrm>
              <a:off x="1385888" y="1909763"/>
              <a:ext cx="381000"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5457" name="Line 97"/>
            <p:cNvSpPr>
              <a:spLocks noChangeShapeType="1"/>
            </p:cNvSpPr>
            <p:nvPr/>
          </p:nvSpPr>
          <p:spPr bwMode="auto">
            <a:xfrm>
              <a:off x="3052763" y="3938588"/>
              <a:ext cx="495300" cy="0"/>
            </a:xfrm>
            <a:prstGeom prst="line">
              <a:avLst/>
            </a:prstGeom>
            <a:noFill/>
            <a:ln w="9525">
              <a:solidFill>
                <a:schemeClr val="tx1"/>
              </a:solidFill>
              <a:round/>
              <a:headEnd/>
              <a:tailEnd/>
            </a:ln>
          </p:spPr>
          <p:txBody>
            <a:bodyPr wrap="none" anchor="ctr"/>
            <a:lstStyle/>
            <a:p>
              <a:endParaRPr lang="zh-CN" altLang="en-US"/>
            </a:p>
          </p:txBody>
        </p:sp>
        <p:sp>
          <p:nvSpPr>
            <p:cNvPr id="15458" name="Rectangle 104"/>
            <p:cNvSpPr>
              <a:spLocks noChangeArrowheads="1"/>
            </p:cNvSpPr>
            <p:nvPr/>
          </p:nvSpPr>
          <p:spPr bwMode="auto">
            <a:xfrm>
              <a:off x="7847013" y="3760788"/>
              <a:ext cx="1041400" cy="584200"/>
            </a:xfrm>
            <a:prstGeom prst="rect">
              <a:avLst/>
            </a:prstGeom>
            <a:solidFill>
              <a:schemeClr val="bg1"/>
            </a:solidFill>
            <a:ln w="19050">
              <a:solidFill>
                <a:schemeClr val="tx1"/>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59" name="Text Box 105"/>
            <p:cNvSpPr txBox="1">
              <a:spLocks noChangeArrowheads="1"/>
            </p:cNvSpPr>
            <p:nvPr/>
          </p:nvSpPr>
          <p:spPr bwMode="auto">
            <a:xfrm>
              <a:off x="7857794" y="3870249"/>
              <a:ext cx="1007949" cy="659740"/>
            </a:xfrm>
            <a:prstGeom prst="rect">
              <a:avLst/>
            </a:prstGeom>
            <a:solidFill>
              <a:schemeClr val="bg1"/>
            </a:solidFill>
            <a:ln w="19050">
              <a:noFill/>
              <a:miter lim="800000"/>
              <a:headEnd/>
              <a:tailEnd/>
            </a:ln>
          </p:spPr>
          <p:txBody>
            <a:bodyPr>
              <a:spAutoFit/>
            </a:bodyPr>
            <a:lstStyle/>
            <a:p>
              <a:r>
                <a:rPr lang="zh-CN" altLang="en-US" sz="1600" b="1">
                  <a:solidFill>
                    <a:schemeClr val="tx1"/>
                  </a:solidFill>
                  <a:latin typeface="黑体" pitchFamily="49" charset="-122"/>
                  <a:ea typeface="黑体" pitchFamily="49" charset="-122"/>
                </a:rPr>
                <a:t>固定资产</a:t>
              </a:r>
            </a:p>
          </p:txBody>
        </p:sp>
        <p:sp>
          <p:nvSpPr>
            <p:cNvPr id="15460" name="Line 106"/>
            <p:cNvSpPr>
              <a:spLocks noChangeShapeType="1"/>
            </p:cNvSpPr>
            <p:nvPr/>
          </p:nvSpPr>
          <p:spPr bwMode="auto">
            <a:xfrm>
              <a:off x="7680325" y="3932238"/>
              <a:ext cx="168275" cy="0"/>
            </a:xfrm>
            <a:prstGeom prst="line">
              <a:avLst/>
            </a:prstGeom>
            <a:noFill/>
            <a:ln w="9525">
              <a:solidFill>
                <a:schemeClr val="tx1"/>
              </a:solidFill>
              <a:round/>
              <a:headEnd/>
              <a:tailEnd/>
            </a:ln>
          </p:spPr>
          <p:txBody>
            <a:bodyPr/>
            <a:lstStyle/>
            <a:p>
              <a:endParaRPr lang="zh-CN" altLang="en-US"/>
            </a:p>
          </p:txBody>
        </p:sp>
        <p:sp>
          <p:nvSpPr>
            <p:cNvPr id="15461" name="Line 115"/>
            <p:cNvSpPr>
              <a:spLocks noChangeShapeType="1"/>
            </p:cNvSpPr>
            <p:nvPr/>
          </p:nvSpPr>
          <p:spPr bwMode="auto">
            <a:xfrm>
              <a:off x="4602163" y="6400800"/>
              <a:ext cx="3840162" cy="0"/>
            </a:xfrm>
            <a:prstGeom prst="line">
              <a:avLst/>
            </a:prstGeom>
            <a:noFill/>
            <a:ln w="9525">
              <a:solidFill>
                <a:schemeClr val="tx1"/>
              </a:solidFill>
              <a:round/>
              <a:headEnd/>
              <a:tailEnd/>
            </a:ln>
          </p:spPr>
          <p:txBody>
            <a:bodyPr/>
            <a:lstStyle/>
            <a:p>
              <a:endParaRPr lang="zh-CN" altLang="en-US"/>
            </a:p>
          </p:txBody>
        </p:sp>
        <p:sp>
          <p:nvSpPr>
            <p:cNvPr id="15462" name="Line 116"/>
            <p:cNvSpPr>
              <a:spLocks noChangeShapeType="1"/>
            </p:cNvSpPr>
            <p:nvPr/>
          </p:nvSpPr>
          <p:spPr bwMode="auto">
            <a:xfrm flipV="1">
              <a:off x="8428038" y="4343400"/>
              <a:ext cx="0" cy="2057400"/>
            </a:xfrm>
            <a:prstGeom prst="line">
              <a:avLst/>
            </a:prstGeom>
            <a:noFill/>
            <a:ln w="9525">
              <a:solidFill>
                <a:schemeClr val="tx1"/>
              </a:solidFill>
              <a:round/>
              <a:headEnd/>
              <a:tailEnd/>
            </a:ln>
          </p:spPr>
          <p:txBody>
            <a:bodyPr/>
            <a:lstStyle/>
            <a:p>
              <a:endParaRPr lang="zh-CN" altLang="en-US"/>
            </a:p>
          </p:txBody>
        </p:sp>
        <p:sp>
          <p:nvSpPr>
            <p:cNvPr id="15463" name="Rectangle 118"/>
            <p:cNvSpPr>
              <a:spLocks noChangeArrowheads="1"/>
            </p:cNvSpPr>
            <p:nvPr/>
          </p:nvSpPr>
          <p:spPr bwMode="auto">
            <a:xfrm>
              <a:off x="3473450" y="1657350"/>
              <a:ext cx="1152525" cy="584200"/>
            </a:xfrm>
            <a:prstGeom prst="rect">
              <a:avLst/>
            </a:prstGeom>
            <a:noFill/>
            <a:ln w="57150">
              <a:solidFill>
                <a:schemeClr val="bg2"/>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64" name="Rectangle 119"/>
            <p:cNvSpPr>
              <a:spLocks noChangeArrowheads="1"/>
            </p:cNvSpPr>
            <p:nvPr/>
          </p:nvSpPr>
          <p:spPr bwMode="auto">
            <a:xfrm>
              <a:off x="5165725" y="3744913"/>
              <a:ext cx="1030288" cy="584200"/>
            </a:xfrm>
            <a:prstGeom prst="rect">
              <a:avLst/>
            </a:prstGeom>
            <a:noFill/>
            <a:ln w="57150">
              <a:solidFill>
                <a:schemeClr val="bg2"/>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65" name="Rectangle 120"/>
            <p:cNvSpPr>
              <a:spLocks noChangeArrowheads="1"/>
            </p:cNvSpPr>
            <p:nvPr/>
          </p:nvSpPr>
          <p:spPr bwMode="auto">
            <a:xfrm>
              <a:off x="6643688" y="1673225"/>
              <a:ext cx="1076325" cy="584200"/>
            </a:xfrm>
            <a:prstGeom prst="rect">
              <a:avLst/>
            </a:prstGeom>
            <a:noFill/>
            <a:ln w="57150">
              <a:solidFill>
                <a:schemeClr val="bg2"/>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sp>
          <p:nvSpPr>
            <p:cNvPr id="15466" name="Rectangle 124"/>
            <p:cNvSpPr>
              <a:spLocks noChangeArrowheads="1"/>
            </p:cNvSpPr>
            <p:nvPr/>
          </p:nvSpPr>
          <p:spPr bwMode="auto">
            <a:xfrm>
              <a:off x="6645275" y="3749675"/>
              <a:ext cx="1035050" cy="593725"/>
            </a:xfrm>
            <a:prstGeom prst="rect">
              <a:avLst/>
            </a:prstGeom>
            <a:noFill/>
            <a:ln w="57150">
              <a:solidFill>
                <a:schemeClr val="bg2"/>
              </a:solidFill>
              <a:miter lim="800000"/>
              <a:headEnd/>
              <a:tailEnd/>
            </a:ln>
          </p:spPr>
          <p:txBody>
            <a:bodyPr wrap="none" anchor="ctr"/>
            <a:lstStyle/>
            <a:p>
              <a:endParaRPr lang="zh-CN" altLang="en-US" sz="1800" b="1">
                <a:solidFill>
                  <a:schemeClr val="tx1"/>
                </a:solidFill>
                <a:latin typeface="黑体" pitchFamily="49" charset="-122"/>
                <a:ea typeface="黑体" pitchFamily="49" charset="-122"/>
              </a:endParaRPr>
            </a:p>
          </p:txBody>
        </p:sp>
      </p:gr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p:cNvSpPr>
            <a:spLocks noGrp="1"/>
          </p:cNvSpPr>
          <p:nvPr>
            <p:ph idx="4294967295"/>
          </p:nvPr>
        </p:nvSpPr>
        <p:spPr>
          <a:xfrm>
            <a:off x="381000" y="1143000"/>
            <a:ext cx="8229600" cy="4525963"/>
          </a:xfrm>
        </p:spPr>
        <p:txBody>
          <a:bodyPr/>
          <a:lstStyle/>
          <a:p>
            <a:pPr eaLnBrk="1" hangingPunct="1"/>
            <a:r>
              <a:rPr lang="en-US" altLang="zh-CN" sz="2800" b="1" smtClean="0"/>
              <a:t>APICS</a:t>
            </a:r>
            <a:r>
              <a:rPr lang="en-US" altLang="zh-CN" sz="2800" b="1" smtClean="0">
                <a:latin typeface="楷体_GB2312" pitchFamily="49" charset="-122"/>
              </a:rPr>
              <a:t> </a:t>
            </a:r>
            <a:r>
              <a:rPr lang="zh-CN" altLang="en-US" sz="2800" b="1" smtClean="0">
                <a:latin typeface="楷体_GB2312" pitchFamily="49" charset="-122"/>
              </a:rPr>
              <a:t>对</a:t>
            </a:r>
            <a:r>
              <a:rPr lang="zh-CN" altLang="en-US" sz="2800" b="1" smtClean="0"/>
              <a:t> </a:t>
            </a:r>
            <a:r>
              <a:rPr lang="en-US" altLang="zh-CN" sz="2800" b="1" smtClean="0"/>
              <a:t>MRP II </a:t>
            </a:r>
            <a:r>
              <a:rPr lang="zh-CN" altLang="en-US" sz="2800" b="1" smtClean="0"/>
              <a:t>的定义</a:t>
            </a:r>
            <a:r>
              <a:rPr lang="en-US" altLang="zh-CN" sz="2400" b="1" smtClean="0"/>
              <a:t>(</a:t>
            </a:r>
            <a:r>
              <a:rPr lang="zh-CN" altLang="en-US" sz="2400" b="1" smtClean="0"/>
              <a:t>美国生产与库存管理协会</a:t>
            </a:r>
            <a:r>
              <a:rPr lang="en-US" altLang="zh-CN" sz="2400" b="1" smtClean="0"/>
              <a:t>《</a:t>
            </a:r>
            <a:r>
              <a:rPr lang="zh-CN" altLang="en-US" sz="2400" b="1" smtClean="0"/>
              <a:t>词汇</a:t>
            </a:r>
            <a:r>
              <a:rPr lang="en-US" altLang="zh-CN" sz="2400" b="1" smtClean="0"/>
              <a:t>》)</a:t>
            </a:r>
            <a:endParaRPr lang="en-US" altLang="zh-CN" sz="2800" b="1" smtClean="0"/>
          </a:p>
          <a:p>
            <a:pPr lvl="1" eaLnBrk="1" hangingPunct="1"/>
            <a:r>
              <a:rPr lang="zh-CN" altLang="en-US" sz="2400" b="1" smtClean="0"/>
              <a:t>一种有效</a:t>
            </a:r>
            <a:r>
              <a:rPr lang="zh-CN" altLang="en-US" sz="2400" b="1" smtClean="0">
                <a:solidFill>
                  <a:srgbClr val="C00000"/>
                </a:solidFill>
              </a:rPr>
              <a:t>规划</a:t>
            </a:r>
            <a:r>
              <a:rPr lang="zh-CN" altLang="en-US" sz="2400" b="1" smtClean="0"/>
              <a:t>制造业</a:t>
            </a:r>
            <a:r>
              <a:rPr lang="zh-CN" altLang="en-US" sz="2400" b="1" smtClean="0">
                <a:solidFill>
                  <a:srgbClr val="C00000"/>
                </a:solidFill>
              </a:rPr>
              <a:t>所有资源</a:t>
            </a:r>
            <a:r>
              <a:rPr lang="zh-CN" altLang="en-US" sz="2400" b="1" smtClean="0"/>
              <a:t>的方法</a:t>
            </a:r>
          </a:p>
          <a:p>
            <a:pPr lvl="1" eaLnBrk="1" hangingPunct="1"/>
            <a:r>
              <a:rPr lang="zh-CN" altLang="en-US" sz="2400" b="1" smtClean="0"/>
              <a:t>以数量单位来规划</a:t>
            </a:r>
            <a:r>
              <a:rPr lang="zh-CN" altLang="en-US" sz="2400" b="1" smtClean="0">
                <a:solidFill>
                  <a:srgbClr val="C00000"/>
                </a:solidFill>
              </a:rPr>
              <a:t>运营计划</a:t>
            </a:r>
          </a:p>
          <a:p>
            <a:pPr lvl="1" eaLnBrk="1" hangingPunct="1"/>
            <a:r>
              <a:rPr lang="zh-CN" altLang="en-US" sz="2400" b="1" smtClean="0"/>
              <a:t>以金额单位来规划</a:t>
            </a:r>
            <a:r>
              <a:rPr lang="zh-CN" altLang="en-US" sz="2400" b="1" smtClean="0">
                <a:solidFill>
                  <a:srgbClr val="C00000"/>
                </a:solidFill>
              </a:rPr>
              <a:t>财务计划</a:t>
            </a:r>
          </a:p>
          <a:p>
            <a:pPr lvl="1" eaLnBrk="1" hangingPunct="1"/>
            <a:r>
              <a:rPr lang="zh-CN" altLang="en-US" sz="2400" b="1" smtClean="0"/>
              <a:t>具备</a:t>
            </a:r>
            <a:r>
              <a:rPr lang="zh-CN" altLang="en-US" sz="2400" b="1" smtClean="0">
                <a:solidFill>
                  <a:srgbClr val="C00000"/>
                </a:solidFill>
              </a:rPr>
              <a:t>模拟功能</a:t>
            </a:r>
            <a:r>
              <a:rPr lang="zh-CN" altLang="en-US" sz="2400" b="1" smtClean="0"/>
              <a:t>回答：“如果</a:t>
            </a:r>
            <a:r>
              <a:rPr lang="en-US" altLang="zh-CN" sz="2400" b="1" smtClean="0"/>
              <a:t>…</a:t>
            </a:r>
            <a:r>
              <a:rPr lang="zh-CN" altLang="en-US" sz="2400" b="1" smtClean="0"/>
              <a:t>将要</a:t>
            </a:r>
            <a:r>
              <a:rPr lang="en-US" altLang="zh-CN" sz="2400" b="1" smtClean="0"/>
              <a:t>…”</a:t>
            </a:r>
            <a:r>
              <a:rPr lang="zh-CN" altLang="en-US" sz="2400" b="1" smtClean="0"/>
              <a:t>问题</a:t>
            </a:r>
          </a:p>
          <a:p>
            <a:pPr lvl="1" eaLnBrk="1" hangingPunct="1"/>
            <a:r>
              <a:rPr lang="zh-CN" altLang="en-US" sz="2400" b="1" smtClean="0"/>
              <a:t>把众多功能联结到一起如经营规划、销售与运作规划、主生产计划、物料需求计划、能力需求计划、以及支持物料和能力的执行</a:t>
            </a:r>
          </a:p>
          <a:p>
            <a:pPr lvl="1" eaLnBrk="1" hangingPunct="1"/>
            <a:r>
              <a:rPr lang="zh-CN" altLang="en-US" sz="2400" b="1" smtClean="0"/>
              <a:t>系统的输出是</a:t>
            </a:r>
            <a:r>
              <a:rPr lang="zh-CN" altLang="en-US" sz="2400" b="1" smtClean="0">
                <a:solidFill>
                  <a:srgbClr val="C00000"/>
                </a:solidFill>
              </a:rPr>
              <a:t>同财务报告</a:t>
            </a:r>
            <a:r>
              <a:rPr lang="zh-CN" altLang="en-US" sz="2400" b="1" smtClean="0"/>
              <a:t>集成的</a:t>
            </a:r>
          </a:p>
          <a:p>
            <a:pPr eaLnBrk="1" hangingPunct="1"/>
            <a:endParaRPr lang="zh-CN" altLang="en-US" b="1"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p:cNvSpPr>
            <a:spLocks noGrp="1"/>
          </p:cNvSpPr>
          <p:nvPr>
            <p:ph idx="4294967295"/>
          </p:nvPr>
        </p:nvSpPr>
        <p:spPr/>
        <p:txBody>
          <a:bodyPr/>
          <a:lstStyle/>
          <a:p>
            <a:pPr eaLnBrk="1" hangingPunct="1"/>
            <a:r>
              <a:rPr lang="zh-CN" altLang="en-US" b="1" smtClean="0"/>
              <a:t>简单来说，</a:t>
            </a:r>
            <a:endParaRPr lang="en-US" altLang="zh-CN" b="1" smtClean="0"/>
          </a:p>
          <a:p>
            <a:pPr lvl="1" eaLnBrk="1" hangingPunct="1"/>
            <a:r>
              <a:rPr lang="zh-CN" altLang="en-US" b="1" smtClean="0"/>
              <a:t>物流，信息流和资金流信息集成；</a:t>
            </a:r>
            <a:endParaRPr lang="en-US" altLang="zh-CN" b="1" smtClean="0"/>
          </a:p>
          <a:p>
            <a:pPr lvl="1" eaLnBrk="1" hangingPunct="1"/>
            <a:r>
              <a:rPr lang="zh-CN" altLang="en-US" b="1" smtClean="0"/>
              <a:t>规划所有的内部资源，整合主要业务。</a:t>
            </a:r>
            <a:endParaRPr lang="en-US" altLang="zh-CN" b="1"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idx="4294967295"/>
          </p:nvPr>
        </p:nvSpPr>
        <p:spPr>
          <a:xfrm>
            <a:off x="685800" y="742950"/>
            <a:ext cx="8540750" cy="1143000"/>
          </a:xfrm>
        </p:spPr>
        <p:txBody>
          <a:bodyPr/>
          <a:lstStyle/>
          <a:p>
            <a:pPr algn="ctr" eaLnBrk="1" hangingPunct="1">
              <a:defRPr/>
            </a:pPr>
            <a:r>
              <a:rPr lang="en-US" altLang="zh-CN" sz="3000" dirty="0" smtClean="0">
                <a:solidFill>
                  <a:schemeClr val="hlink"/>
                </a:solidFill>
                <a:latin typeface="Times New Roman" pitchFamily="18" charset="0"/>
                <a:ea typeface="华文新魏" pitchFamily="2" charset="-122"/>
              </a:rPr>
              <a:t> </a:t>
            </a:r>
            <a:r>
              <a:rPr lang="en-US" altLang="zh-CN" sz="2600" dirty="0" smtClean="0">
                <a:solidFill>
                  <a:schemeClr val="tx1"/>
                </a:solidFill>
                <a:latin typeface="+mn-lt"/>
                <a:ea typeface="+mn-ea"/>
                <a:cs typeface="+mn-cs"/>
              </a:rPr>
              <a:t>MRPII</a:t>
            </a:r>
            <a:r>
              <a:rPr lang="zh-CN" altLang="en-US" sz="2600" dirty="0" smtClean="0">
                <a:solidFill>
                  <a:schemeClr val="tx1"/>
                </a:solidFill>
                <a:latin typeface="+mn-lt"/>
                <a:ea typeface="+mn-ea"/>
                <a:cs typeface="+mn-cs"/>
              </a:rPr>
              <a:t>管理思想的特征</a:t>
            </a:r>
          </a:p>
        </p:txBody>
      </p:sp>
      <p:sp>
        <p:nvSpPr>
          <p:cNvPr id="65539" name="Rectangle 3"/>
          <p:cNvSpPr>
            <a:spLocks noChangeArrowheads="1"/>
          </p:cNvSpPr>
          <p:nvPr/>
        </p:nvSpPr>
        <p:spPr bwMode="auto">
          <a:xfrm>
            <a:off x="685800" y="1314450"/>
            <a:ext cx="8077200" cy="4892675"/>
          </a:xfrm>
          <a:prstGeom prst="rect">
            <a:avLst/>
          </a:prstGeom>
          <a:noFill/>
          <a:ln w="12700" algn="ctr">
            <a:noFill/>
            <a:miter lim="800000"/>
            <a:headEnd/>
            <a:tailEnd/>
          </a:ln>
          <a:effectLst/>
        </p:spPr>
        <p:txBody>
          <a:bodyPr anchor="ctr">
            <a:spAutoFit/>
          </a:bodyPr>
          <a:lstStyle/>
          <a:p>
            <a:pPr>
              <a:lnSpc>
                <a:spcPct val="200000"/>
              </a:lnSpc>
              <a:defRPr/>
            </a:pPr>
            <a:r>
              <a:rPr lang="en-US" altLang="zh-CN" sz="2600" dirty="0">
                <a:latin typeface="+mn-lt"/>
                <a:ea typeface="+mn-ea"/>
              </a:rPr>
              <a:t>1</a:t>
            </a:r>
            <a:r>
              <a:rPr lang="zh-CN" altLang="en-US" sz="2600" dirty="0">
                <a:latin typeface="+mn-lt"/>
                <a:ea typeface="+mn-ea"/>
              </a:rPr>
              <a:t>．计划的一贯性与可行性</a:t>
            </a:r>
          </a:p>
          <a:p>
            <a:pPr>
              <a:lnSpc>
                <a:spcPct val="200000"/>
              </a:lnSpc>
              <a:defRPr/>
            </a:pPr>
            <a:r>
              <a:rPr lang="zh-CN" altLang="en-US" sz="2600" dirty="0">
                <a:latin typeface="+mn-lt"/>
                <a:ea typeface="+mn-ea"/>
              </a:rPr>
              <a:t>      </a:t>
            </a:r>
            <a:r>
              <a:rPr lang="en-US" altLang="zh-CN" sz="2600" dirty="0" err="1">
                <a:latin typeface="+mn-lt"/>
                <a:ea typeface="+mn-ea"/>
              </a:rPr>
              <a:t>MRPⅡ</a:t>
            </a:r>
            <a:r>
              <a:rPr lang="zh-CN" altLang="en-US" sz="2600" dirty="0">
                <a:latin typeface="+mn-lt"/>
                <a:ea typeface="+mn-ea"/>
              </a:rPr>
              <a:t>是一种计划主导型管理模式，计划层次从宏观到微观、从战略到技术、由粗到细逐层优化，但始终保证与企业经营战略目标一致。它把通常的三级计划管理统一起来，计划编制工作集中在厂级职能部门，车间班组只能执行计划、调度和反馈信息。</a:t>
            </a:r>
          </a:p>
        </p:txBody>
      </p:sp>
    </p:spTree>
    <p:extLst>
      <p:ext uri="{BB962C8B-B14F-4D97-AF65-F5344CB8AC3E}">
        <p14:creationId xmlns="" xmlns:p14="http://schemas.microsoft.com/office/powerpoint/2010/main" val="3339370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838200" y="781050"/>
            <a:ext cx="7632700" cy="4892675"/>
          </a:xfrm>
          <a:prstGeom prst="rect">
            <a:avLst/>
          </a:prstGeom>
          <a:noFill/>
          <a:ln w="12700" algn="ctr">
            <a:noFill/>
            <a:miter lim="800000"/>
            <a:headEnd/>
            <a:tailEnd/>
          </a:ln>
          <a:effectLst/>
        </p:spPr>
        <p:txBody>
          <a:bodyPr anchor="ctr">
            <a:spAutoFit/>
          </a:bodyPr>
          <a:lstStyle/>
          <a:p>
            <a:pPr>
              <a:lnSpc>
                <a:spcPct val="200000"/>
              </a:lnSpc>
              <a:defRPr/>
            </a:pPr>
            <a:r>
              <a:rPr lang="en-US" altLang="zh-CN" sz="2600" dirty="0">
                <a:latin typeface="+mn-lt"/>
                <a:ea typeface="+mn-ea"/>
              </a:rPr>
              <a:t>2</a:t>
            </a:r>
            <a:r>
              <a:rPr lang="zh-CN" altLang="en-US" sz="2600" dirty="0">
                <a:latin typeface="+mn-lt"/>
                <a:ea typeface="+mn-ea"/>
              </a:rPr>
              <a:t>．管理的系统性</a:t>
            </a:r>
          </a:p>
          <a:p>
            <a:pPr>
              <a:lnSpc>
                <a:spcPct val="200000"/>
              </a:lnSpc>
              <a:defRPr/>
            </a:pPr>
            <a:r>
              <a:rPr lang="zh-CN" altLang="en-US" sz="2600" dirty="0">
                <a:latin typeface="+mn-lt"/>
                <a:ea typeface="+mn-ea"/>
              </a:rPr>
              <a:t>       </a:t>
            </a:r>
            <a:r>
              <a:rPr lang="en-US" altLang="zh-CN" sz="2600" dirty="0" err="1">
                <a:latin typeface="+mn-lt"/>
                <a:ea typeface="+mn-ea"/>
              </a:rPr>
              <a:t>MRPⅡ</a:t>
            </a:r>
            <a:r>
              <a:rPr lang="zh-CN" altLang="en-US" sz="2600" dirty="0">
                <a:latin typeface="+mn-lt"/>
                <a:ea typeface="+mn-ea"/>
              </a:rPr>
              <a:t>是一项系统工程，它把企业所有与生产经营直接相关部门的工作联结成一个整体，各部门都从系统整体出发做好本职工作，每个员工都知道自己的工作质量同其他职能的关系。系统的的顺利运行要依靠团队精神。</a:t>
            </a:r>
          </a:p>
        </p:txBody>
      </p:sp>
    </p:spTree>
    <p:extLst>
      <p:ext uri="{BB962C8B-B14F-4D97-AF65-F5344CB8AC3E}">
        <p14:creationId xmlns="" xmlns:p14="http://schemas.microsoft.com/office/powerpoint/2010/main" val="23114270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683568" y="764704"/>
            <a:ext cx="7704138" cy="5692775"/>
          </a:xfrm>
          <a:prstGeom prst="rect">
            <a:avLst/>
          </a:prstGeom>
          <a:noFill/>
          <a:ln w="12700" algn="ctr">
            <a:noFill/>
            <a:miter lim="800000"/>
            <a:headEnd/>
            <a:tailEnd/>
          </a:ln>
          <a:effectLst/>
        </p:spPr>
        <p:txBody>
          <a:bodyPr anchor="ctr">
            <a:spAutoFit/>
          </a:bodyPr>
          <a:lstStyle/>
          <a:p>
            <a:pPr>
              <a:lnSpc>
                <a:spcPct val="200000"/>
              </a:lnSpc>
              <a:defRPr/>
            </a:pPr>
            <a:r>
              <a:rPr lang="en-US" altLang="zh-CN" sz="2600" dirty="0">
                <a:latin typeface="+mn-lt"/>
                <a:ea typeface="+mn-ea"/>
              </a:rPr>
              <a:t>3</a:t>
            </a:r>
            <a:r>
              <a:rPr lang="zh-CN" altLang="en-US" sz="2600" dirty="0">
                <a:latin typeface="+mn-lt"/>
                <a:ea typeface="+mn-ea"/>
              </a:rPr>
              <a:t>．数据共享性</a:t>
            </a:r>
          </a:p>
          <a:p>
            <a:pPr>
              <a:lnSpc>
                <a:spcPct val="200000"/>
              </a:lnSpc>
              <a:defRPr/>
            </a:pPr>
            <a:r>
              <a:rPr lang="zh-CN" altLang="en-US" sz="2600" dirty="0">
                <a:latin typeface="+mn-lt"/>
                <a:ea typeface="+mn-ea"/>
              </a:rPr>
              <a:t>       </a:t>
            </a:r>
            <a:r>
              <a:rPr lang="en-US" altLang="zh-CN" sz="2600" dirty="0" err="1">
                <a:latin typeface="+mn-lt"/>
                <a:ea typeface="+mn-ea"/>
              </a:rPr>
              <a:t>MRPⅡ</a:t>
            </a:r>
            <a:r>
              <a:rPr lang="zh-CN" altLang="en-US" sz="2600" dirty="0">
                <a:latin typeface="+mn-lt"/>
                <a:ea typeface="+mn-ea"/>
              </a:rPr>
              <a:t>是一种制造企业管理信息系统，企业各部门都依据同一数据信息进行管理，任何一种数据变动都能及时地反映给所有部门，做到数据共享。在统一的数据库支持下，按照规范化的处理程序进行管理和决策。改变了过去那种信息不通、情况不明、盲目决策、相互矛盾的现象。</a:t>
            </a:r>
          </a:p>
        </p:txBody>
      </p:sp>
    </p:spTree>
    <p:extLst>
      <p:ext uri="{BB962C8B-B14F-4D97-AF65-F5344CB8AC3E}">
        <p14:creationId xmlns="" xmlns:p14="http://schemas.microsoft.com/office/powerpoint/2010/main" val="29867573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827088" y="771525"/>
            <a:ext cx="7859712" cy="4892675"/>
          </a:xfrm>
          <a:prstGeom prst="rect">
            <a:avLst/>
          </a:prstGeom>
          <a:noFill/>
          <a:ln w="12700" algn="ctr">
            <a:noFill/>
            <a:miter lim="800000"/>
            <a:headEnd/>
            <a:tailEnd/>
          </a:ln>
          <a:effectLst/>
        </p:spPr>
        <p:txBody>
          <a:bodyPr anchor="ctr">
            <a:spAutoFit/>
          </a:bodyPr>
          <a:lstStyle/>
          <a:p>
            <a:pPr>
              <a:lnSpc>
                <a:spcPct val="200000"/>
              </a:lnSpc>
              <a:defRPr/>
            </a:pPr>
            <a:r>
              <a:rPr lang="en-US" altLang="zh-CN" sz="2600" dirty="0">
                <a:latin typeface="+mn-lt"/>
                <a:ea typeface="+mn-ea"/>
              </a:rPr>
              <a:t>4</a:t>
            </a:r>
            <a:r>
              <a:rPr lang="zh-CN" altLang="en-US" sz="2600" dirty="0">
                <a:latin typeface="+mn-lt"/>
                <a:ea typeface="+mn-ea"/>
              </a:rPr>
              <a:t>．动态应变性</a:t>
            </a:r>
          </a:p>
          <a:p>
            <a:pPr>
              <a:lnSpc>
                <a:spcPct val="200000"/>
              </a:lnSpc>
              <a:defRPr/>
            </a:pPr>
            <a:r>
              <a:rPr lang="zh-CN" altLang="en-US" sz="2600" dirty="0">
                <a:latin typeface="+mn-lt"/>
                <a:ea typeface="+mn-ea"/>
              </a:rPr>
              <a:t>       </a:t>
            </a:r>
            <a:r>
              <a:rPr lang="en-US" altLang="zh-CN" sz="2600" dirty="0" err="1">
                <a:latin typeface="+mn-lt"/>
                <a:ea typeface="+mn-ea"/>
              </a:rPr>
              <a:t>MRPⅡ</a:t>
            </a:r>
            <a:r>
              <a:rPr lang="zh-CN" altLang="en-US" sz="2600" dirty="0">
                <a:latin typeface="+mn-lt"/>
                <a:ea typeface="+mn-ea"/>
              </a:rPr>
              <a:t>是一个闭环系统，它要求跟踪、控制和反馈瞬息万变的实际情况，管理人员可随时根据企业内外环境条件的变化迅速作出响应，及时决策调整，保证生产正常进行。它可以及时掌握各种动态信息，保持较短的生产周期，因而有较强的应变能力。</a:t>
            </a:r>
          </a:p>
        </p:txBody>
      </p:sp>
    </p:spTree>
    <p:extLst>
      <p:ext uri="{BB962C8B-B14F-4D97-AF65-F5344CB8AC3E}">
        <p14:creationId xmlns="" xmlns:p14="http://schemas.microsoft.com/office/powerpoint/2010/main" val="3111176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500_cccb_66d841bd_66d841bd"/>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2400" y="381000"/>
            <a:ext cx="8991600" cy="6075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8726809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683568" y="980728"/>
            <a:ext cx="7704137" cy="5692775"/>
          </a:xfrm>
          <a:prstGeom prst="rect">
            <a:avLst/>
          </a:prstGeom>
          <a:noFill/>
          <a:ln w="12700" algn="ctr">
            <a:noFill/>
            <a:miter lim="800000"/>
            <a:headEnd/>
            <a:tailEnd/>
          </a:ln>
          <a:effectLst/>
        </p:spPr>
        <p:txBody>
          <a:bodyPr anchor="ctr">
            <a:spAutoFit/>
          </a:bodyPr>
          <a:lstStyle/>
          <a:p>
            <a:pPr>
              <a:lnSpc>
                <a:spcPct val="200000"/>
              </a:lnSpc>
              <a:defRPr/>
            </a:pPr>
            <a:r>
              <a:rPr lang="en-US" altLang="zh-CN" sz="2600" dirty="0">
                <a:latin typeface="+mn-lt"/>
                <a:ea typeface="+mn-ea"/>
              </a:rPr>
              <a:t>5</a:t>
            </a:r>
            <a:r>
              <a:rPr lang="zh-CN" altLang="en-US" sz="2600" dirty="0">
                <a:latin typeface="+mn-lt"/>
                <a:ea typeface="+mn-ea"/>
              </a:rPr>
              <a:t>．模拟预见性</a:t>
            </a:r>
          </a:p>
          <a:p>
            <a:pPr>
              <a:lnSpc>
                <a:spcPct val="200000"/>
              </a:lnSpc>
              <a:defRPr/>
            </a:pPr>
            <a:r>
              <a:rPr lang="zh-CN" altLang="en-US" sz="2600" dirty="0">
                <a:latin typeface="+mn-lt"/>
                <a:ea typeface="+mn-ea"/>
              </a:rPr>
              <a:t>         </a:t>
            </a:r>
            <a:r>
              <a:rPr lang="en-US" altLang="zh-CN" sz="2600" dirty="0" err="1">
                <a:latin typeface="+mn-lt"/>
                <a:ea typeface="+mn-ea"/>
              </a:rPr>
              <a:t>MRPⅡ</a:t>
            </a:r>
            <a:r>
              <a:rPr lang="zh-CN" altLang="en-US" sz="2600" dirty="0">
                <a:latin typeface="+mn-lt"/>
                <a:ea typeface="+mn-ea"/>
              </a:rPr>
              <a:t>具有模拟功能。它可以解决</a:t>
            </a:r>
            <a:r>
              <a:rPr lang="en-US" altLang="zh-CN" sz="2600" dirty="0">
                <a:latin typeface="+mn-lt"/>
                <a:ea typeface="+mn-ea"/>
              </a:rPr>
              <a:t>"</a:t>
            </a:r>
            <a:r>
              <a:rPr lang="zh-CN" altLang="en-US" sz="2600" dirty="0">
                <a:latin typeface="+mn-lt"/>
                <a:ea typeface="+mn-ea"/>
              </a:rPr>
              <a:t>如果怎样</a:t>
            </a:r>
            <a:r>
              <a:rPr lang="en-US" altLang="zh-CN" sz="2600" dirty="0">
                <a:latin typeface="+mn-lt"/>
                <a:ea typeface="+mn-ea"/>
              </a:rPr>
              <a:t>……</a:t>
            </a:r>
            <a:r>
              <a:rPr lang="zh-CN" altLang="en-US" sz="2600" dirty="0">
                <a:latin typeface="+mn-lt"/>
                <a:ea typeface="+mn-ea"/>
              </a:rPr>
              <a:t>将会怎样</a:t>
            </a:r>
            <a:r>
              <a:rPr lang="en-US" altLang="zh-CN" sz="2600" dirty="0">
                <a:latin typeface="+mn-lt"/>
                <a:ea typeface="+mn-ea"/>
              </a:rPr>
              <a:t>"</a:t>
            </a:r>
            <a:r>
              <a:rPr lang="zh-CN" altLang="en-US" sz="2600" dirty="0">
                <a:latin typeface="+mn-lt"/>
                <a:ea typeface="+mn-ea"/>
              </a:rPr>
              <a:t>的问题，可以预见在相当长的计划期内可能发生的问题，事先采取措施消除隐患，而不是等问题已经发生了再花几倍的精力去处理。这将使管理人员从忙碌的事务堆里解脱出来，致力于实质性的分析研究，提供多个可行方案供领导决策。</a:t>
            </a:r>
          </a:p>
        </p:txBody>
      </p:sp>
    </p:spTree>
    <p:extLst>
      <p:ext uri="{BB962C8B-B14F-4D97-AF65-F5344CB8AC3E}">
        <p14:creationId xmlns="" xmlns:p14="http://schemas.microsoft.com/office/powerpoint/2010/main" val="42093581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683568" y="836712"/>
            <a:ext cx="7704137" cy="5854700"/>
          </a:xfrm>
          <a:prstGeom prst="rect">
            <a:avLst/>
          </a:prstGeom>
          <a:noFill/>
          <a:ln w="12700" algn="ctr">
            <a:noFill/>
            <a:miter lim="800000"/>
            <a:headEnd/>
            <a:tailEnd/>
          </a:ln>
          <a:effectLst/>
        </p:spPr>
        <p:txBody>
          <a:bodyPr anchor="ctr">
            <a:spAutoFit/>
          </a:bodyPr>
          <a:lstStyle/>
          <a:p>
            <a:pPr>
              <a:lnSpc>
                <a:spcPct val="180000"/>
              </a:lnSpc>
              <a:defRPr/>
            </a:pPr>
            <a:r>
              <a:rPr lang="en-US" altLang="zh-CN" sz="2600" dirty="0">
                <a:latin typeface="+mn-lt"/>
                <a:ea typeface="+mn-ea"/>
              </a:rPr>
              <a:t>6</a:t>
            </a:r>
            <a:r>
              <a:rPr lang="zh-CN" altLang="en-US" sz="2600" dirty="0">
                <a:latin typeface="+mn-lt"/>
                <a:ea typeface="+mn-ea"/>
              </a:rPr>
              <a:t>．物流、资金流的统一</a:t>
            </a:r>
          </a:p>
          <a:p>
            <a:pPr>
              <a:lnSpc>
                <a:spcPct val="180000"/>
              </a:lnSpc>
              <a:defRPr/>
            </a:pPr>
            <a:r>
              <a:rPr lang="zh-CN" altLang="en-US" sz="2600" dirty="0">
                <a:latin typeface="+mn-lt"/>
                <a:ea typeface="+mn-ea"/>
              </a:rPr>
              <a:t>         </a:t>
            </a:r>
            <a:r>
              <a:rPr lang="en-US" altLang="zh-CN" sz="2600" dirty="0" err="1">
                <a:latin typeface="+mn-lt"/>
                <a:ea typeface="+mn-ea"/>
              </a:rPr>
              <a:t>MRPⅡ</a:t>
            </a:r>
            <a:r>
              <a:rPr lang="zh-CN" altLang="en-US" sz="2600" dirty="0">
                <a:latin typeface="+mn-lt"/>
                <a:ea typeface="+mn-ea"/>
              </a:rPr>
              <a:t>包含了成本会计和财务功能，可以由生产活动直接产生财务数据，把实物形态的物料流动直接转换为价值形态的资金流动，保证生产和财务数据一致。财务部门及时得到资金信息用于控制成本，通过资金流动状况反映物料和经营情况，随时分析企业的经济效益，参与决策，指导和控制经营和生产活动。</a:t>
            </a:r>
          </a:p>
        </p:txBody>
      </p:sp>
    </p:spTree>
    <p:extLst>
      <p:ext uri="{BB962C8B-B14F-4D97-AF65-F5344CB8AC3E}">
        <p14:creationId xmlns="" xmlns:p14="http://schemas.microsoft.com/office/powerpoint/2010/main" val="33615608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rrowheads="1"/>
          </p:cNvSpPr>
          <p:nvPr>
            <p:ph type="title"/>
          </p:nvPr>
        </p:nvSpPr>
        <p:spPr/>
        <p:txBody>
          <a:bodyPr/>
          <a:lstStyle/>
          <a:p>
            <a:pPr algn="ctr" eaLnBrk="1" hangingPunct="1">
              <a:defRPr/>
            </a:pPr>
            <a:r>
              <a:rPr lang="en-US" altLang="zh-CN" sz="2600" dirty="0" smtClean="0">
                <a:solidFill>
                  <a:schemeClr val="tx1"/>
                </a:solidFill>
                <a:latin typeface="+mn-lt"/>
                <a:ea typeface="+mn-ea"/>
                <a:cs typeface="+mn-cs"/>
              </a:rPr>
              <a:t>MRPII</a:t>
            </a:r>
            <a:r>
              <a:rPr lang="zh-CN" altLang="en-US" sz="2600" dirty="0" smtClean="0">
                <a:solidFill>
                  <a:schemeClr val="tx1"/>
                </a:solidFill>
                <a:latin typeface="+mn-lt"/>
                <a:ea typeface="+mn-ea"/>
                <a:cs typeface="+mn-cs"/>
              </a:rPr>
              <a:t>的应用</a:t>
            </a:r>
          </a:p>
        </p:txBody>
      </p:sp>
      <p:sp>
        <p:nvSpPr>
          <p:cNvPr id="53251" name="Rectangle 3"/>
          <p:cNvSpPr>
            <a:spLocks noGrp="1" noRot="1" noChangeArrowheads="1"/>
          </p:cNvSpPr>
          <p:nvPr>
            <p:ph type="body" idx="1"/>
          </p:nvPr>
        </p:nvSpPr>
        <p:spPr>
          <a:xfrm>
            <a:off x="228600" y="1295400"/>
            <a:ext cx="8915400" cy="5257800"/>
          </a:xfrm>
        </p:spPr>
        <p:txBody>
          <a:bodyPr/>
          <a:lstStyle/>
          <a:p>
            <a:pPr eaLnBrk="1" hangingPunct="1">
              <a:lnSpc>
                <a:spcPct val="140000"/>
              </a:lnSpc>
              <a:buFont typeface="Wingdings" panose="05000000000000000000" pitchFamily="2" charset="2"/>
              <a:buNone/>
            </a:pPr>
            <a:r>
              <a:rPr lang="en-US" altLang="zh-CN" sz="2600" smtClean="0"/>
              <a:t>         80</a:t>
            </a:r>
            <a:r>
              <a:rPr lang="zh-CN" altLang="en-US" sz="2600" smtClean="0"/>
              <a:t>年代，</a:t>
            </a:r>
            <a:r>
              <a:rPr lang="en-US" altLang="zh-CN" sz="2600" smtClean="0"/>
              <a:t>Internet</a:t>
            </a:r>
            <a:r>
              <a:rPr lang="zh-CN" altLang="en-US" sz="2600" smtClean="0"/>
              <a:t>和数据的发展加速了管理软件的发展。 </a:t>
            </a:r>
            <a:r>
              <a:rPr lang="en-US" altLang="zh-CN" sz="2600" smtClean="0"/>
              <a:t>MRPII</a:t>
            </a:r>
            <a:r>
              <a:rPr lang="zh-CN" altLang="en-US" sz="2600" smtClean="0"/>
              <a:t>理论从</a:t>
            </a:r>
            <a:r>
              <a:rPr lang="en-US" altLang="zh-CN" sz="2600" smtClean="0"/>
              <a:t>20</a:t>
            </a:r>
            <a:r>
              <a:rPr lang="zh-CN" altLang="en-US" sz="2600" smtClean="0"/>
              <a:t>世纪</a:t>
            </a:r>
            <a:r>
              <a:rPr lang="en-US" altLang="zh-CN" sz="2600" smtClean="0"/>
              <a:t>80</a:t>
            </a:r>
            <a:r>
              <a:rPr lang="zh-CN" altLang="en-US" sz="2600" smtClean="0"/>
              <a:t>年代开始在企业中得到广泛的应用，它的应用与发展给制造业带来了巨大的经济效益。</a:t>
            </a:r>
          </a:p>
          <a:p>
            <a:pPr eaLnBrk="1" hangingPunct="1">
              <a:lnSpc>
                <a:spcPct val="140000"/>
              </a:lnSpc>
            </a:pPr>
            <a:r>
              <a:rPr lang="zh-CN" altLang="en-US" sz="2600" smtClean="0"/>
              <a:t>据统计，在美国，</a:t>
            </a:r>
            <a:r>
              <a:rPr lang="en-US" altLang="zh-CN" sz="2600" smtClean="0"/>
              <a:t>80%</a:t>
            </a:r>
            <a:r>
              <a:rPr lang="zh-CN" altLang="en-US" sz="2600" smtClean="0"/>
              <a:t>以上的大型企业安装了</a:t>
            </a:r>
            <a:r>
              <a:rPr lang="en-US" altLang="zh-CN" sz="2600" smtClean="0"/>
              <a:t>MRPII</a:t>
            </a:r>
            <a:r>
              <a:rPr lang="zh-CN" altLang="en-US" sz="2600" smtClean="0"/>
              <a:t>系统，</a:t>
            </a:r>
            <a:r>
              <a:rPr lang="en-US" altLang="zh-CN" sz="2600" smtClean="0"/>
              <a:t>50%</a:t>
            </a:r>
            <a:r>
              <a:rPr lang="zh-CN" altLang="en-US" sz="2600" smtClean="0"/>
              <a:t>以上中型企业安装了</a:t>
            </a:r>
            <a:r>
              <a:rPr lang="en-US" altLang="zh-CN" sz="2600" smtClean="0"/>
              <a:t>MRPII</a:t>
            </a:r>
            <a:r>
              <a:rPr lang="zh-CN" altLang="en-US" sz="2600" smtClean="0"/>
              <a:t>系统，</a:t>
            </a:r>
            <a:r>
              <a:rPr lang="en-US" altLang="zh-CN" sz="2600" smtClean="0"/>
              <a:t>30%</a:t>
            </a:r>
            <a:r>
              <a:rPr lang="zh-CN" altLang="en-US" sz="2600" smtClean="0"/>
              <a:t>以上小型企业安装了</a:t>
            </a:r>
            <a:r>
              <a:rPr lang="en-US" altLang="zh-CN" sz="2600" smtClean="0"/>
              <a:t>MRPII</a:t>
            </a:r>
            <a:r>
              <a:rPr lang="zh-CN" altLang="en-US" sz="2600" smtClean="0"/>
              <a:t>系统。</a:t>
            </a:r>
          </a:p>
          <a:p>
            <a:pPr eaLnBrk="1" hangingPunct="1">
              <a:lnSpc>
                <a:spcPct val="140000"/>
              </a:lnSpc>
            </a:pPr>
            <a:r>
              <a:rPr lang="zh-CN" altLang="en-US" sz="2600" smtClean="0"/>
              <a:t>在我国，</a:t>
            </a:r>
            <a:r>
              <a:rPr lang="en-US" altLang="zh-CN" sz="2600" smtClean="0"/>
              <a:t>1981</a:t>
            </a:r>
            <a:r>
              <a:rPr lang="zh-CN" altLang="en-US" sz="2600" smtClean="0"/>
              <a:t>年，沈阳鼓风机厂率先引进</a:t>
            </a:r>
            <a:r>
              <a:rPr lang="en-US" altLang="zh-CN" sz="2600" smtClean="0"/>
              <a:t>IBM</a:t>
            </a:r>
            <a:r>
              <a:rPr lang="zh-CN" altLang="en-US" sz="2600" smtClean="0"/>
              <a:t>公司的</a:t>
            </a:r>
            <a:r>
              <a:rPr lang="en-US" altLang="zh-CN" sz="2600" smtClean="0"/>
              <a:t>COPICS</a:t>
            </a:r>
            <a:r>
              <a:rPr lang="zh-CN" altLang="en-US" sz="2600" smtClean="0"/>
              <a:t>系统，揭开了</a:t>
            </a:r>
            <a:r>
              <a:rPr lang="en-US" altLang="zh-CN" sz="2600" smtClean="0"/>
              <a:t>MRPII</a:t>
            </a:r>
            <a:r>
              <a:rPr lang="zh-CN" altLang="en-US" sz="2600" smtClean="0"/>
              <a:t>系统在我国应用的序幕。</a:t>
            </a:r>
          </a:p>
        </p:txBody>
      </p:sp>
    </p:spTree>
    <p:extLst>
      <p:ext uri="{BB962C8B-B14F-4D97-AF65-F5344CB8AC3E}">
        <p14:creationId xmlns="" xmlns:p14="http://schemas.microsoft.com/office/powerpoint/2010/main" val="31374834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532606" y="422275"/>
            <a:ext cx="8229600" cy="703263"/>
          </a:xfrm>
          <a:prstGeom prst="rect">
            <a:avLst/>
          </a:prstGeom>
          <a:noFill/>
          <a:ln w="9525">
            <a:noFill/>
            <a:miter lim="800000"/>
            <a:headEnd/>
            <a:tailEnd/>
          </a:ln>
          <a:effectLst/>
        </p:spPr>
        <p:txBody>
          <a:bodyPr/>
          <a:lstStyle/>
          <a:p>
            <a:pPr algn="ctr">
              <a:defRPr/>
            </a:pPr>
            <a:r>
              <a:rPr lang="zh-CN" altLang="en-US" sz="2800" b="1" dirty="0">
                <a:solidFill>
                  <a:schemeClr val="bg1"/>
                </a:solidFill>
                <a:effectLst>
                  <a:outerShdw blurRad="31750" dist="25400" dir="5400000" algn="tl" rotWithShape="0">
                    <a:srgbClr val="000000">
                      <a:alpha val="25000"/>
                    </a:srgbClr>
                  </a:outerShdw>
                </a:effectLst>
                <a:latin typeface="+mj-lt"/>
                <a:ea typeface="+mj-ea"/>
                <a:cs typeface="+mj-cs"/>
              </a:rPr>
              <a:t>五、 企业资源计划</a:t>
            </a:r>
            <a:r>
              <a:rPr lang="en-US" altLang="zh-CN" sz="2800" b="1" dirty="0">
                <a:solidFill>
                  <a:schemeClr val="bg1"/>
                </a:solidFill>
                <a:effectLst>
                  <a:outerShdw blurRad="31750" dist="25400" dir="5400000" algn="tl" rotWithShape="0">
                    <a:srgbClr val="000000">
                      <a:alpha val="25000"/>
                    </a:srgbClr>
                  </a:outerShdw>
                </a:effectLst>
                <a:latin typeface="+mj-lt"/>
                <a:ea typeface="+mj-ea"/>
                <a:cs typeface="+mj-cs"/>
              </a:rPr>
              <a:t>ERP</a:t>
            </a:r>
          </a:p>
        </p:txBody>
      </p:sp>
      <p:sp>
        <p:nvSpPr>
          <p:cNvPr id="71683" name="Text Box 3"/>
          <p:cNvSpPr txBox="1">
            <a:spLocks noChangeArrowheads="1"/>
          </p:cNvSpPr>
          <p:nvPr/>
        </p:nvSpPr>
        <p:spPr bwMode="auto">
          <a:xfrm>
            <a:off x="684213" y="1125538"/>
            <a:ext cx="7926387" cy="5413375"/>
          </a:xfrm>
          <a:prstGeom prst="rect">
            <a:avLst/>
          </a:prstGeom>
          <a:noFill/>
          <a:ln w="12700">
            <a:noFill/>
            <a:miter lim="800000"/>
            <a:headEnd/>
            <a:tailEnd/>
          </a:ln>
          <a:effectLst/>
        </p:spPr>
        <p:txBody>
          <a:bodyPr>
            <a:spAutoFit/>
          </a:bodyPr>
          <a:lstStyle/>
          <a:p>
            <a:pPr>
              <a:lnSpc>
                <a:spcPct val="190000"/>
              </a:lnSpc>
              <a:defRPr/>
            </a:pPr>
            <a:r>
              <a:rPr lang="en-US" altLang="zh-CN" sz="2600" dirty="0">
                <a:latin typeface="+mn-lt"/>
                <a:ea typeface="+mn-ea"/>
              </a:rPr>
              <a:t>    MRPII</a:t>
            </a:r>
            <a:r>
              <a:rPr lang="zh-CN" altLang="en-US" sz="2600" dirty="0">
                <a:latin typeface="+mn-lt"/>
                <a:ea typeface="+mn-ea"/>
              </a:rPr>
              <a:t>对世界的发展和应用产生了深远的影响。随着市场竞争日益激烈和科技进步，</a:t>
            </a:r>
            <a:r>
              <a:rPr lang="en-US" altLang="zh-CN" sz="2600" dirty="0">
                <a:latin typeface="+mn-lt"/>
                <a:ea typeface="+mn-ea"/>
              </a:rPr>
              <a:t>MRPII</a:t>
            </a:r>
            <a:r>
              <a:rPr lang="zh-CN" altLang="en-US" sz="2600" dirty="0">
                <a:latin typeface="+mn-lt"/>
                <a:ea typeface="+mn-ea"/>
              </a:rPr>
              <a:t>思想逐步显示出其局限性：</a:t>
            </a:r>
          </a:p>
          <a:p>
            <a:pPr>
              <a:lnSpc>
                <a:spcPct val="190000"/>
              </a:lnSpc>
              <a:defRPr/>
            </a:pPr>
            <a:r>
              <a:rPr lang="zh-CN" altLang="en-US" sz="2600" dirty="0">
                <a:latin typeface="+mn-lt"/>
                <a:ea typeface="+mn-ea"/>
              </a:rPr>
              <a:t>       </a:t>
            </a:r>
            <a:r>
              <a:rPr lang="en-US" altLang="zh-CN" sz="2600" dirty="0">
                <a:latin typeface="+mn-lt"/>
                <a:ea typeface="+mn-ea"/>
              </a:rPr>
              <a:t>1</a:t>
            </a:r>
            <a:r>
              <a:rPr lang="zh-CN" altLang="en-US" sz="2600" dirty="0">
                <a:latin typeface="+mn-lt"/>
                <a:ea typeface="+mn-ea"/>
              </a:rPr>
              <a:t>、企业竞争范围的扩大，要求在企业的各个方面加强管理，要求企业有更高的信息化集成，要求对企业的整体进行集成管理，而不仅仅对制造资源进行集成管理。</a:t>
            </a:r>
          </a:p>
        </p:txBody>
      </p:sp>
    </p:spTree>
    <p:extLst>
      <p:ext uri="{BB962C8B-B14F-4D97-AF65-F5344CB8AC3E}">
        <p14:creationId xmlns="" xmlns:p14="http://schemas.microsoft.com/office/powerpoint/2010/main" val="18127507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609600" y="990600"/>
            <a:ext cx="7848600" cy="4652963"/>
          </a:xfrm>
          <a:prstGeom prst="rect">
            <a:avLst/>
          </a:prstGeom>
          <a:noFill/>
          <a:ln w="12700" algn="ctr">
            <a:noFill/>
            <a:miter lim="800000"/>
            <a:headEnd/>
            <a:tailEnd/>
          </a:ln>
          <a:effectLst/>
        </p:spPr>
        <p:txBody>
          <a:bodyPr>
            <a:spAutoFit/>
          </a:bodyPr>
          <a:lstStyle/>
          <a:p>
            <a:pPr>
              <a:lnSpc>
                <a:spcPct val="190000"/>
              </a:lnSpc>
              <a:defRPr/>
            </a:pPr>
            <a:r>
              <a:rPr lang="en-US" altLang="zh-CN" sz="2600" dirty="0">
                <a:latin typeface="+mn-lt"/>
                <a:ea typeface="+mn-ea"/>
              </a:rPr>
              <a:t>       2</a:t>
            </a:r>
            <a:r>
              <a:rPr lang="zh-CN" altLang="en-US" sz="2600" dirty="0">
                <a:latin typeface="+mn-lt"/>
                <a:ea typeface="+mn-ea"/>
              </a:rPr>
              <a:t>、企业规模扩大，多集团、多工厂要求协同作战，统一部署，协调生产步骤，汇总信息，调整集团内部资源这已经超出了</a:t>
            </a:r>
            <a:r>
              <a:rPr lang="en-US" altLang="zh-CN" sz="2600" dirty="0">
                <a:latin typeface="+mn-lt"/>
                <a:ea typeface="+mn-ea"/>
              </a:rPr>
              <a:t>MRPII</a:t>
            </a:r>
            <a:r>
              <a:rPr lang="zh-CN" altLang="en-US" sz="2600" dirty="0">
                <a:latin typeface="+mn-lt"/>
                <a:ea typeface="+mn-ea"/>
              </a:rPr>
              <a:t>的管理范围。</a:t>
            </a:r>
          </a:p>
          <a:p>
            <a:pPr>
              <a:lnSpc>
                <a:spcPct val="190000"/>
              </a:lnSpc>
              <a:defRPr/>
            </a:pPr>
            <a:r>
              <a:rPr lang="zh-CN" altLang="en-US" sz="2600" dirty="0">
                <a:latin typeface="+mn-lt"/>
                <a:ea typeface="+mn-ea"/>
              </a:rPr>
              <a:t>      </a:t>
            </a:r>
            <a:r>
              <a:rPr lang="en-US" altLang="zh-CN" sz="2600" dirty="0">
                <a:latin typeface="+mn-lt"/>
                <a:ea typeface="+mn-ea"/>
              </a:rPr>
              <a:t>3</a:t>
            </a:r>
            <a:r>
              <a:rPr lang="zh-CN" altLang="en-US" sz="2600" dirty="0">
                <a:latin typeface="+mn-lt"/>
                <a:ea typeface="+mn-ea"/>
              </a:rPr>
              <a:t>、信息全球化趋势的发展要求企业间加强信息交流和信息共享。企业之间既是竞争对手又是合作伙伴。信息管理要求扩大到整个供应链的管理。</a:t>
            </a:r>
          </a:p>
        </p:txBody>
      </p:sp>
    </p:spTree>
    <p:extLst>
      <p:ext uri="{BB962C8B-B14F-4D97-AF65-F5344CB8AC3E}">
        <p14:creationId xmlns="" xmlns:p14="http://schemas.microsoft.com/office/powerpoint/2010/main" val="29211785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Rectangle 3"/>
          <p:cNvSpPr>
            <a:spLocks noGrp="1" noRot="1" noChangeArrowheads="1"/>
          </p:cNvSpPr>
          <p:nvPr>
            <p:ph type="body" idx="1"/>
          </p:nvPr>
        </p:nvSpPr>
        <p:spPr>
          <a:xfrm>
            <a:off x="571472" y="1428736"/>
            <a:ext cx="7859713" cy="4530725"/>
          </a:xfrm>
        </p:spPr>
        <p:txBody>
          <a:bodyPr/>
          <a:lstStyle/>
          <a:p>
            <a:pPr eaLnBrk="1" hangingPunct="1">
              <a:lnSpc>
                <a:spcPct val="160000"/>
              </a:lnSpc>
              <a:buFont typeface="Wingdings" panose="05000000000000000000" pitchFamily="2" charset="2"/>
              <a:buNone/>
            </a:pPr>
            <a:r>
              <a:rPr lang="en-US" altLang="zh-CN" sz="2600" dirty="0" smtClean="0"/>
              <a:t>     20</a:t>
            </a:r>
            <a:r>
              <a:rPr lang="zh-CN" altLang="en-US" sz="2600" dirty="0" smtClean="0"/>
              <a:t>世纪</a:t>
            </a:r>
            <a:r>
              <a:rPr lang="en-US" altLang="zh-CN" sz="2600" dirty="0" smtClean="0"/>
              <a:t>90</a:t>
            </a:r>
            <a:r>
              <a:rPr lang="zh-CN" altLang="en-US" sz="2600" dirty="0" smtClean="0"/>
              <a:t>年代</a:t>
            </a:r>
            <a:r>
              <a:rPr lang="en-US" altLang="zh-CN" sz="2600" dirty="0" smtClean="0"/>
              <a:t>MRP-II</a:t>
            </a:r>
            <a:r>
              <a:rPr lang="zh-CN" altLang="en-US" sz="2600" dirty="0" smtClean="0"/>
              <a:t>发展到了一个新的阶段：</a:t>
            </a:r>
            <a:r>
              <a:rPr lang="en-US" altLang="zh-CN" sz="2600" dirty="0" smtClean="0"/>
              <a:t>ERP</a:t>
            </a:r>
            <a:r>
              <a:rPr lang="zh-CN" altLang="en-US" sz="2600" dirty="0" smtClean="0"/>
              <a:t>（</a:t>
            </a:r>
            <a:r>
              <a:rPr lang="en-US" altLang="zh-CN" sz="2600" dirty="0" smtClean="0"/>
              <a:t>Enterprise Resource Planning—</a:t>
            </a:r>
            <a:r>
              <a:rPr lang="zh-CN" altLang="en-US" sz="2600" dirty="0" smtClean="0"/>
              <a:t>企业资源计划）</a:t>
            </a:r>
          </a:p>
          <a:p>
            <a:pPr eaLnBrk="1" hangingPunct="1">
              <a:lnSpc>
                <a:spcPct val="160000"/>
              </a:lnSpc>
              <a:buFont typeface="Wingdings" panose="05000000000000000000" pitchFamily="2" charset="2"/>
              <a:buNone/>
            </a:pPr>
            <a:r>
              <a:rPr lang="zh-CN" altLang="en-US" sz="2600" dirty="0" smtClean="0"/>
              <a:t>   概括地说，</a:t>
            </a:r>
            <a:r>
              <a:rPr lang="en-US" altLang="zh-CN" sz="2600" dirty="0" smtClean="0"/>
              <a:t>ERP</a:t>
            </a:r>
            <a:r>
              <a:rPr lang="zh-CN" altLang="en-US" sz="2600" dirty="0" smtClean="0"/>
              <a:t>是建立在信息技术基础上，利用现代企业的先进管理思想，全面地集成了企业所有资源信息，为企业提供决策、计划、控制与经营业绩评估的全方位和系统化的管理平台。</a:t>
            </a:r>
          </a:p>
        </p:txBody>
      </p:sp>
    </p:spTree>
    <p:extLst>
      <p:ext uri="{BB962C8B-B14F-4D97-AF65-F5344CB8AC3E}">
        <p14:creationId xmlns="" xmlns:p14="http://schemas.microsoft.com/office/powerpoint/2010/main" val="2973234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731">
                                            <p:txEl>
                                              <p:pRg st="1" end="1"/>
                                            </p:txEl>
                                          </p:spTgt>
                                        </p:tgtEl>
                                        <p:attrNameLst>
                                          <p:attrName>style.visibility</p:attrName>
                                        </p:attrNameLst>
                                      </p:cBhvr>
                                      <p:to>
                                        <p:strVal val="visible"/>
                                      </p:to>
                                    </p:set>
                                    <p:anim calcmode="lin" valueType="num">
                                      <p:cBhvr additive="base">
                                        <p:cTn id="12" dur="500" fill="hold"/>
                                        <p:tgtEl>
                                          <p:spTgt spid="7373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373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autoUpdateAnimBg="0"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a:xfrm>
            <a:off x="714348" y="0"/>
            <a:ext cx="8229600" cy="1143000"/>
          </a:xfrm>
        </p:spPr>
        <p:txBody>
          <a:bodyPr/>
          <a:lstStyle/>
          <a:p>
            <a:pPr eaLnBrk="1" hangingPunct="1">
              <a:defRPr/>
            </a:pPr>
            <a:r>
              <a:rPr lang="en-US" altLang="zh-CN" sz="3000" dirty="0">
                <a:latin typeface="Times New Roman" pitchFamily="18" charset="0"/>
                <a:ea typeface="楷体_GB2312" pitchFamily="49" charset="-122"/>
              </a:rPr>
              <a:t>1</a:t>
            </a:r>
            <a:r>
              <a:rPr lang="zh-CN" altLang="en-US" sz="3000" dirty="0">
                <a:latin typeface="Times New Roman" pitchFamily="18" charset="0"/>
                <a:ea typeface="楷体_GB2312" pitchFamily="49" charset="-122"/>
              </a:rPr>
              <a:t>：体现对整个供应链资源进行管理的思想</a:t>
            </a:r>
          </a:p>
        </p:txBody>
      </p:sp>
      <p:sp>
        <p:nvSpPr>
          <p:cNvPr id="57347" name="Rectangle 3"/>
          <p:cNvSpPr>
            <a:spLocks noGrp="1" noRot="1" noChangeArrowheads="1"/>
          </p:cNvSpPr>
          <p:nvPr>
            <p:ph type="body" idx="1"/>
          </p:nvPr>
        </p:nvSpPr>
        <p:spPr/>
        <p:txBody>
          <a:bodyPr/>
          <a:lstStyle/>
          <a:p>
            <a:pPr eaLnBrk="1" hangingPunct="1">
              <a:lnSpc>
                <a:spcPct val="150000"/>
              </a:lnSpc>
              <a:buFont typeface="Wingdings" panose="05000000000000000000" pitchFamily="2" charset="2"/>
              <a:buNone/>
            </a:pPr>
            <a:r>
              <a:rPr lang="en-US" altLang="zh-CN" sz="2600" smtClean="0"/>
              <a:t>    </a:t>
            </a:r>
            <a:r>
              <a:rPr lang="zh-CN" altLang="en-US" sz="2600" smtClean="0"/>
              <a:t>现代企业的竞争已经不是单一企业与单一企业间的竞争，而是一个企业供应链与另一个企业的供应链之间的竞争，即企业不但要依靠自己的资源，还必须把经营过程中的有关各方如供应商、制造工厂、分销网络、客户等纳入一个紧密的供应链中，才能在市场上获得竞争优势。</a:t>
            </a:r>
            <a:r>
              <a:rPr lang="en-US" altLang="zh-CN" sz="2600" smtClean="0"/>
              <a:t>ERP</a:t>
            </a:r>
            <a:r>
              <a:rPr lang="zh-CN" altLang="en-US" sz="2600" smtClean="0"/>
              <a:t>系统正是适应了这一市场竞争的需要，实现了对整个企业供应链的管理。</a:t>
            </a:r>
          </a:p>
        </p:txBody>
      </p:sp>
    </p:spTree>
    <p:extLst>
      <p:ext uri="{BB962C8B-B14F-4D97-AF65-F5344CB8AC3E}">
        <p14:creationId xmlns="" xmlns:p14="http://schemas.microsoft.com/office/powerpoint/2010/main" val="7362430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Line 2"/>
          <p:cNvSpPr>
            <a:spLocks noChangeShapeType="1"/>
          </p:cNvSpPr>
          <p:nvPr/>
        </p:nvSpPr>
        <p:spPr bwMode="auto">
          <a:xfrm>
            <a:off x="2208213" y="4092575"/>
            <a:ext cx="681037" cy="0"/>
          </a:xfrm>
          <a:prstGeom prst="line">
            <a:avLst/>
          </a:prstGeom>
          <a:noFill/>
          <a:ln w="38100">
            <a:solidFill>
              <a:srgbClr val="99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6803" name="Text Box 3"/>
          <p:cNvSpPr txBox="1">
            <a:spLocks noChangeArrowheads="1"/>
          </p:cNvSpPr>
          <p:nvPr/>
        </p:nvSpPr>
        <p:spPr bwMode="auto">
          <a:xfrm>
            <a:off x="1371600" y="3773488"/>
            <a:ext cx="850900" cy="638175"/>
          </a:xfrm>
          <a:prstGeom prst="rect">
            <a:avLst/>
          </a:prstGeom>
          <a:solidFill>
            <a:schemeClr val="accent1">
              <a:alpha val="29019"/>
            </a:schemeClr>
          </a:solidFill>
          <a:ln w="38100">
            <a:solidFill>
              <a:srgbClr val="993300"/>
            </a:solidFill>
            <a:miter lim="800000"/>
            <a:headEnd/>
            <a:tailEnd/>
          </a:ln>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b="1">
                <a:latin typeface="楷体_GB2312" pitchFamily="49" charset="-122"/>
                <a:ea typeface="楷体_GB2312" pitchFamily="49" charset="-122"/>
              </a:rPr>
              <a:t>供 应</a:t>
            </a:r>
          </a:p>
          <a:p>
            <a:pPr algn="ctr"/>
            <a:r>
              <a:rPr kumimoji="1" lang="zh-CN" altLang="en-US" b="1">
                <a:latin typeface="楷体_GB2312" pitchFamily="49" charset="-122"/>
                <a:ea typeface="楷体_GB2312" pitchFamily="49" charset="-122"/>
              </a:rPr>
              <a:t>市 场</a:t>
            </a:r>
          </a:p>
        </p:txBody>
      </p:sp>
      <p:sp>
        <p:nvSpPr>
          <p:cNvPr id="76804" name="Text Box 4"/>
          <p:cNvSpPr txBox="1">
            <a:spLocks noChangeArrowheads="1"/>
          </p:cNvSpPr>
          <p:nvPr/>
        </p:nvSpPr>
        <p:spPr bwMode="auto">
          <a:xfrm>
            <a:off x="2860675" y="3773488"/>
            <a:ext cx="850900" cy="638175"/>
          </a:xfrm>
          <a:prstGeom prst="rect">
            <a:avLst/>
          </a:prstGeom>
          <a:solidFill>
            <a:srgbClr val="CC00FF">
              <a:alpha val="39999"/>
            </a:srgbClr>
          </a:solidFill>
          <a:ln w="38100">
            <a:solidFill>
              <a:srgbClr val="993300"/>
            </a:solidFill>
            <a:miter lim="800000"/>
            <a:headEnd/>
            <a:tailEnd/>
          </a:ln>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kumimoji="1" lang="zh-CN" altLang="en-US" b="1">
                <a:latin typeface="楷体_GB2312" pitchFamily="49" charset="-122"/>
                <a:ea typeface="楷体_GB2312" pitchFamily="49" charset="-122"/>
              </a:rPr>
              <a:t>采 购</a:t>
            </a:r>
          </a:p>
        </p:txBody>
      </p:sp>
      <p:sp>
        <p:nvSpPr>
          <p:cNvPr id="76805" name="Text Box 5"/>
          <p:cNvSpPr txBox="1">
            <a:spLocks noChangeArrowheads="1"/>
          </p:cNvSpPr>
          <p:nvPr/>
        </p:nvSpPr>
        <p:spPr bwMode="auto">
          <a:xfrm>
            <a:off x="4222750" y="3773488"/>
            <a:ext cx="850900" cy="638175"/>
          </a:xfrm>
          <a:prstGeom prst="rect">
            <a:avLst/>
          </a:prstGeom>
          <a:solidFill>
            <a:srgbClr val="CC00FF">
              <a:alpha val="43137"/>
            </a:srgbClr>
          </a:solidFill>
          <a:ln w="38100">
            <a:solidFill>
              <a:srgbClr val="993300"/>
            </a:solidFill>
            <a:miter lim="800000"/>
            <a:headEnd/>
            <a:tailEnd/>
          </a:ln>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kumimoji="1" lang="zh-CN" altLang="en-US" b="1">
                <a:latin typeface="楷体_GB2312" pitchFamily="49" charset="-122"/>
                <a:ea typeface="楷体_GB2312" pitchFamily="49" charset="-122"/>
              </a:rPr>
              <a:t>加 工</a:t>
            </a:r>
          </a:p>
        </p:txBody>
      </p:sp>
      <p:sp>
        <p:nvSpPr>
          <p:cNvPr id="76806" name="Text Box 6"/>
          <p:cNvSpPr txBox="1">
            <a:spLocks noChangeArrowheads="1"/>
          </p:cNvSpPr>
          <p:nvPr/>
        </p:nvSpPr>
        <p:spPr bwMode="auto">
          <a:xfrm>
            <a:off x="5584825" y="3773488"/>
            <a:ext cx="850900" cy="638175"/>
          </a:xfrm>
          <a:prstGeom prst="rect">
            <a:avLst/>
          </a:prstGeom>
          <a:solidFill>
            <a:srgbClr val="CC00FF">
              <a:alpha val="32941"/>
            </a:srgbClr>
          </a:solidFill>
          <a:ln w="38100">
            <a:solidFill>
              <a:srgbClr val="993300"/>
            </a:solidFill>
            <a:miter lim="800000"/>
            <a:headEnd/>
            <a:tailEnd/>
          </a:ln>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kumimoji="1" lang="zh-CN" altLang="en-US" b="1">
                <a:latin typeface="楷体_GB2312" pitchFamily="49" charset="-122"/>
                <a:ea typeface="楷体_GB2312" pitchFamily="49" charset="-122"/>
              </a:rPr>
              <a:t>销 售</a:t>
            </a:r>
          </a:p>
        </p:txBody>
      </p:sp>
      <p:sp>
        <p:nvSpPr>
          <p:cNvPr id="76807" name="Text Box 7"/>
          <p:cNvSpPr txBox="1">
            <a:spLocks noChangeArrowheads="1"/>
          </p:cNvSpPr>
          <p:nvPr/>
        </p:nvSpPr>
        <p:spPr bwMode="auto">
          <a:xfrm>
            <a:off x="6988175" y="3773488"/>
            <a:ext cx="850900" cy="638175"/>
          </a:xfrm>
          <a:prstGeom prst="rect">
            <a:avLst/>
          </a:prstGeom>
          <a:solidFill>
            <a:schemeClr val="accent1">
              <a:alpha val="21960"/>
            </a:schemeClr>
          </a:solidFill>
          <a:ln w="38100">
            <a:solidFill>
              <a:srgbClr val="993300"/>
            </a:solidFill>
            <a:miter lim="800000"/>
            <a:headEnd/>
            <a:tailEnd/>
          </a:ln>
        </p:spPr>
        <p:txBody>
          <a:bodyPr lIns="18000" tIns="10800" rIns="18000" bIns="10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b="1">
                <a:latin typeface="楷体_GB2312" pitchFamily="49" charset="-122"/>
                <a:ea typeface="楷体_GB2312" pitchFamily="49" charset="-122"/>
              </a:rPr>
              <a:t>需 求</a:t>
            </a:r>
          </a:p>
          <a:p>
            <a:pPr algn="ctr"/>
            <a:r>
              <a:rPr kumimoji="1" lang="zh-CN" altLang="en-US" b="1">
                <a:latin typeface="楷体_GB2312" pitchFamily="49" charset="-122"/>
                <a:ea typeface="楷体_GB2312" pitchFamily="49" charset="-122"/>
              </a:rPr>
              <a:t>市 场</a:t>
            </a:r>
          </a:p>
        </p:txBody>
      </p:sp>
      <p:sp>
        <p:nvSpPr>
          <p:cNvPr id="76808" name="AutoShape 8"/>
          <p:cNvSpPr>
            <a:spLocks noChangeArrowheads="1"/>
          </p:cNvSpPr>
          <p:nvPr/>
        </p:nvSpPr>
        <p:spPr bwMode="auto">
          <a:xfrm>
            <a:off x="2209800" y="2757488"/>
            <a:ext cx="4948238" cy="636587"/>
          </a:xfrm>
          <a:prstGeom prst="rightArrow">
            <a:avLst>
              <a:gd name="adj1" fmla="val 50000"/>
              <a:gd name="adj2" fmla="val 194327"/>
            </a:avLst>
          </a:prstGeom>
          <a:solidFill>
            <a:srgbClr val="FF99CC">
              <a:alpha val="25882"/>
            </a:srgbClr>
          </a:solidFill>
          <a:ln w="38100">
            <a:solidFill>
              <a:srgbClr val="9933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6000"/>
              </a:lnSpc>
            </a:pPr>
            <a:r>
              <a:rPr kumimoji="1" lang="zh-CN" altLang="en-US" sz="1600">
                <a:latin typeface="Times New Roman" panose="02020603050405020304" pitchFamily="18" charset="0"/>
              </a:rPr>
              <a:t>物 流 过 程</a:t>
            </a:r>
          </a:p>
        </p:txBody>
      </p:sp>
      <p:sp>
        <p:nvSpPr>
          <p:cNvPr id="76809" name="AutoShape 9"/>
          <p:cNvSpPr>
            <a:spLocks noChangeArrowheads="1"/>
          </p:cNvSpPr>
          <p:nvPr/>
        </p:nvSpPr>
        <p:spPr bwMode="auto">
          <a:xfrm>
            <a:off x="2052638" y="4684713"/>
            <a:ext cx="4957762" cy="796925"/>
          </a:xfrm>
          <a:prstGeom prst="leftArrow">
            <a:avLst>
              <a:gd name="adj1" fmla="val 50000"/>
              <a:gd name="adj2" fmla="val 155528"/>
            </a:avLst>
          </a:prstGeom>
          <a:solidFill>
            <a:srgbClr val="FF99CC">
              <a:alpha val="18823"/>
            </a:srgbClr>
          </a:solidFill>
          <a:ln w="38100">
            <a:solidFill>
              <a:srgbClr val="9933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600">
                <a:latin typeface="Times New Roman" panose="02020603050405020304" pitchFamily="18" charset="0"/>
              </a:rPr>
              <a:t>资 金 流 过 程</a:t>
            </a:r>
          </a:p>
        </p:txBody>
      </p:sp>
      <p:sp>
        <p:nvSpPr>
          <p:cNvPr id="76810" name="AutoShape 10"/>
          <p:cNvSpPr>
            <a:spLocks noChangeArrowheads="1"/>
          </p:cNvSpPr>
          <p:nvPr/>
        </p:nvSpPr>
        <p:spPr bwMode="auto">
          <a:xfrm>
            <a:off x="1428750" y="4530725"/>
            <a:ext cx="681038" cy="796925"/>
          </a:xfrm>
          <a:prstGeom prst="upArrow">
            <a:avLst>
              <a:gd name="adj1" fmla="val 50000"/>
              <a:gd name="adj2" fmla="val 29254"/>
            </a:avLst>
          </a:prstGeom>
          <a:solidFill>
            <a:schemeClr val="accent1">
              <a:alpha val="29019"/>
            </a:schemeClr>
          </a:solidFill>
          <a:ln w="38100">
            <a:solidFill>
              <a:srgbClr val="9933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kumimoji="1" lang="zh-CN" altLang="zh-CN" sz="1600">
              <a:latin typeface="Times New Roman" panose="02020603050405020304" pitchFamily="18" charset="0"/>
            </a:endParaRPr>
          </a:p>
        </p:txBody>
      </p:sp>
      <p:sp>
        <p:nvSpPr>
          <p:cNvPr id="76811" name="Rectangle 11"/>
          <p:cNvSpPr>
            <a:spLocks noChangeArrowheads="1"/>
          </p:cNvSpPr>
          <p:nvPr/>
        </p:nvSpPr>
        <p:spPr bwMode="auto">
          <a:xfrm>
            <a:off x="1371600" y="5527675"/>
            <a:ext cx="6467475" cy="477838"/>
          </a:xfrm>
          <a:prstGeom prst="rect">
            <a:avLst/>
          </a:prstGeom>
          <a:solidFill>
            <a:schemeClr val="accent1">
              <a:alpha val="23137"/>
            </a:schemeClr>
          </a:solidFill>
          <a:ln w="38100">
            <a:solidFill>
              <a:srgbClr val="9933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zh-CN" altLang="en-US" sz="1600" b="1">
                <a:latin typeface="Times New Roman" panose="02020603050405020304" pitchFamily="18" charset="0"/>
              </a:rPr>
              <a:t>资金流入                                  信 息 流                                         资金流出</a:t>
            </a:r>
          </a:p>
        </p:txBody>
      </p:sp>
      <p:sp>
        <p:nvSpPr>
          <p:cNvPr id="76812" name="AutoShape 12"/>
          <p:cNvSpPr>
            <a:spLocks noChangeArrowheads="1"/>
          </p:cNvSpPr>
          <p:nvPr/>
        </p:nvSpPr>
        <p:spPr bwMode="auto">
          <a:xfrm rot="10800000" flipH="1" flipV="1">
            <a:off x="1428750" y="2909888"/>
            <a:ext cx="681038" cy="796925"/>
          </a:xfrm>
          <a:prstGeom prst="upArrow">
            <a:avLst>
              <a:gd name="adj1" fmla="val 50000"/>
              <a:gd name="adj2" fmla="val 29254"/>
            </a:avLst>
          </a:prstGeom>
          <a:solidFill>
            <a:schemeClr val="accent1">
              <a:alpha val="7843"/>
            </a:schemeClr>
          </a:solidFill>
          <a:ln w="38100">
            <a:solidFill>
              <a:srgbClr val="9933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kumimoji="1" lang="zh-CN" altLang="zh-CN" sz="1600">
              <a:latin typeface="Times New Roman" panose="02020603050405020304" pitchFamily="18" charset="0"/>
            </a:endParaRPr>
          </a:p>
        </p:txBody>
      </p:sp>
      <p:sp>
        <p:nvSpPr>
          <p:cNvPr id="76813" name="Rectangle 13"/>
          <p:cNvSpPr>
            <a:spLocks noChangeArrowheads="1"/>
          </p:cNvSpPr>
          <p:nvPr/>
        </p:nvSpPr>
        <p:spPr bwMode="auto">
          <a:xfrm>
            <a:off x="1400175" y="2205038"/>
            <a:ext cx="6467475" cy="477837"/>
          </a:xfrm>
          <a:prstGeom prst="rect">
            <a:avLst/>
          </a:prstGeom>
          <a:solidFill>
            <a:schemeClr val="accent1">
              <a:alpha val="20000"/>
            </a:schemeClr>
          </a:solidFill>
          <a:ln w="38100">
            <a:solidFill>
              <a:srgbClr val="9933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kumimoji="1" lang="zh-CN" altLang="en-US" sz="1600" b="1">
                <a:latin typeface="Times New Roman" panose="02020603050405020304" pitchFamily="18" charset="0"/>
              </a:rPr>
              <a:t>物料流入                                  信 息 流                                          物料流出</a:t>
            </a:r>
          </a:p>
        </p:txBody>
      </p:sp>
      <p:sp>
        <p:nvSpPr>
          <p:cNvPr id="76814" name="AutoShape 14"/>
          <p:cNvSpPr>
            <a:spLocks noChangeArrowheads="1"/>
          </p:cNvSpPr>
          <p:nvPr/>
        </p:nvSpPr>
        <p:spPr bwMode="auto">
          <a:xfrm rot="10800000" flipH="1">
            <a:off x="7073900" y="2900363"/>
            <a:ext cx="681038" cy="796925"/>
          </a:xfrm>
          <a:prstGeom prst="upArrow">
            <a:avLst>
              <a:gd name="adj1" fmla="val 50000"/>
              <a:gd name="adj2" fmla="val 29254"/>
            </a:avLst>
          </a:prstGeom>
          <a:solidFill>
            <a:schemeClr val="accent1">
              <a:alpha val="16862"/>
            </a:schemeClr>
          </a:solidFill>
          <a:ln w="38100">
            <a:solidFill>
              <a:srgbClr val="993300"/>
            </a:solidFill>
            <a:miter lim="800000"/>
            <a:headEnd/>
            <a:tailEnd/>
          </a:ln>
        </p:spPr>
        <p:txBody>
          <a:bodyPr rot="1080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kumimoji="1" lang="zh-CN" altLang="zh-CN" sz="1600">
              <a:latin typeface="Times New Roman" panose="02020603050405020304" pitchFamily="18" charset="0"/>
            </a:endParaRPr>
          </a:p>
        </p:txBody>
      </p:sp>
      <p:sp>
        <p:nvSpPr>
          <p:cNvPr id="76815" name="AutoShape 15"/>
          <p:cNvSpPr>
            <a:spLocks noChangeArrowheads="1"/>
          </p:cNvSpPr>
          <p:nvPr/>
        </p:nvSpPr>
        <p:spPr bwMode="auto">
          <a:xfrm flipV="1">
            <a:off x="7073900" y="4524375"/>
            <a:ext cx="681038" cy="796925"/>
          </a:xfrm>
          <a:prstGeom prst="upArrow">
            <a:avLst>
              <a:gd name="adj1" fmla="val 50000"/>
              <a:gd name="adj2" fmla="val 29254"/>
            </a:avLst>
          </a:prstGeom>
          <a:solidFill>
            <a:schemeClr val="accent1">
              <a:alpha val="16862"/>
            </a:schemeClr>
          </a:solidFill>
          <a:ln w="38100">
            <a:solidFill>
              <a:srgbClr val="993300"/>
            </a:solidFill>
            <a:miter lim="800000"/>
            <a:headEnd/>
            <a:tailEnd/>
          </a:ln>
        </p:spPr>
        <p:txBody>
          <a:bodyPr rot="1080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kumimoji="1" lang="zh-CN" altLang="zh-CN" sz="1600">
              <a:latin typeface="Times New Roman" panose="02020603050405020304" pitchFamily="18" charset="0"/>
            </a:endParaRPr>
          </a:p>
        </p:txBody>
      </p:sp>
      <p:sp>
        <p:nvSpPr>
          <p:cNvPr id="76816" name="Line 16"/>
          <p:cNvSpPr>
            <a:spLocks noChangeShapeType="1"/>
          </p:cNvSpPr>
          <p:nvPr/>
        </p:nvSpPr>
        <p:spPr bwMode="auto">
          <a:xfrm>
            <a:off x="3725863" y="4092575"/>
            <a:ext cx="511175" cy="0"/>
          </a:xfrm>
          <a:prstGeom prst="line">
            <a:avLst/>
          </a:prstGeom>
          <a:noFill/>
          <a:ln w="38100">
            <a:solidFill>
              <a:srgbClr val="99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6817" name="Line 17"/>
          <p:cNvSpPr>
            <a:spLocks noChangeShapeType="1"/>
          </p:cNvSpPr>
          <p:nvPr/>
        </p:nvSpPr>
        <p:spPr bwMode="auto">
          <a:xfrm>
            <a:off x="5073650" y="4092575"/>
            <a:ext cx="511175" cy="0"/>
          </a:xfrm>
          <a:prstGeom prst="line">
            <a:avLst/>
          </a:prstGeom>
          <a:noFill/>
          <a:ln w="38100">
            <a:solidFill>
              <a:srgbClr val="99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6818" name="Line 18"/>
          <p:cNvSpPr>
            <a:spLocks noChangeShapeType="1"/>
          </p:cNvSpPr>
          <p:nvPr/>
        </p:nvSpPr>
        <p:spPr bwMode="auto">
          <a:xfrm>
            <a:off x="6450013" y="4092575"/>
            <a:ext cx="509587" cy="0"/>
          </a:xfrm>
          <a:prstGeom prst="line">
            <a:avLst/>
          </a:prstGeom>
          <a:noFill/>
          <a:ln w="38100">
            <a:solidFill>
              <a:srgbClr val="99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6820" name="Rectangle 20"/>
          <p:cNvSpPr>
            <a:spLocks noGrp="1" noRot="1" noChangeArrowheads="1"/>
          </p:cNvSpPr>
          <p:nvPr>
            <p:ph type="title"/>
          </p:nvPr>
        </p:nvSpPr>
        <p:spPr>
          <a:xfrm>
            <a:off x="377825" y="0"/>
            <a:ext cx="8540750" cy="558800"/>
          </a:xfrm>
        </p:spPr>
        <p:txBody>
          <a:bodyPr/>
          <a:lstStyle/>
          <a:p>
            <a:pPr eaLnBrk="1" hangingPunct="1">
              <a:defRPr/>
            </a:pPr>
            <a:r>
              <a:rPr lang="en-US" altLang="zh-CN" sz="2900" dirty="0">
                <a:latin typeface="Times New Roman" pitchFamily="18" charset="0"/>
                <a:ea typeface="楷体_GB2312" pitchFamily="49" charset="-122"/>
              </a:rPr>
              <a:t>ERP</a:t>
            </a:r>
            <a:r>
              <a:rPr lang="zh-CN" altLang="en-US" sz="2900" dirty="0">
                <a:latin typeface="Times New Roman" pitchFamily="18" charset="0"/>
                <a:ea typeface="楷体_GB2312" pitchFamily="49" charset="-122"/>
              </a:rPr>
              <a:t>是对整个供应链的全面管理</a:t>
            </a:r>
          </a:p>
        </p:txBody>
      </p:sp>
    </p:spTree>
    <p:extLst>
      <p:ext uri="{BB962C8B-B14F-4D97-AF65-F5344CB8AC3E}">
        <p14:creationId xmlns="" xmlns:p14="http://schemas.microsoft.com/office/powerpoint/2010/main" val="3827006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blinds(horizontal)">
                                      <p:cBhvr>
                                        <p:cTn id="7" dur="500"/>
                                        <p:tgtEl>
                                          <p:spTgt spid="768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76802"/>
                                        </p:tgtEl>
                                        <p:attrNameLst>
                                          <p:attrName>style.visibility</p:attrName>
                                        </p:attrNameLst>
                                      </p:cBhvr>
                                      <p:to>
                                        <p:strVal val="visible"/>
                                      </p:to>
                                    </p:set>
                                    <p:anim calcmode="lin" valueType="num">
                                      <p:cBhvr>
                                        <p:cTn id="12" dur="500" fill="hold"/>
                                        <p:tgtEl>
                                          <p:spTgt spid="76802"/>
                                        </p:tgtEl>
                                        <p:attrNameLst>
                                          <p:attrName>ppt_x</p:attrName>
                                        </p:attrNameLst>
                                      </p:cBhvr>
                                      <p:tavLst>
                                        <p:tav tm="0">
                                          <p:val>
                                            <p:strVal val="#ppt_x-#ppt_w/2"/>
                                          </p:val>
                                        </p:tav>
                                        <p:tav tm="100000">
                                          <p:val>
                                            <p:strVal val="#ppt_x"/>
                                          </p:val>
                                        </p:tav>
                                      </p:tavLst>
                                    </p:anim>
                                    <p:anim calcmode="lin" valueType="num">
                                      <p:cBhvr>
                                        <p:cTn id="13" dur="500" fill="hold"/>
                                        <p:tgtEl>
                                          <p:spTgt spid="76802"/>
                                        </p:tgtEl>
                                        <p:attrNameLst>
                                          <p:attrName>ppt_y</p:attrName>
                                        </p:attrNameLst>
                                      </p:cBhvr>
                                      <p:tavLst>
                                        <p:tav tm="0">
                                          <p:val>
                                            <p:strVal val="#ppt_y"/>
                                          </p:val>
                                        </p:tav>
                                        <p:tav tm="100000">
                                          <p:val>
                                            <p:strVal val="#ppt_y"/>
                                          </p:val>
                                        </p:tav>
                                      </p:tavLst>
                                    </p:anim>
                                    <p:anim calcmode="lin" valueType="num">
                                      <p:cBhvr>
                                        <p:cTn id="14" dur="500" fill="hold"/>
                                        <p:tgtEl>
                                          <p:spTgt spid="76802"/>
                                        </p:tgtEl>
                                        <p:attrNameLst>
                                          <p:attrName>ppt_w</p:attrName>
                                        </p:attrNameLst>
                                      </p:cBhvr>
                                      <p:tavLst>
                                        <p:tav tm="0">
                                          <p:val>
                                            <p:fltVal val="0"/>
                                          </p:val>
                                        </p:tav>
                                        <p:tav tm="100000">
                                          <p:val>
                                            <p:strVal val="#ppt_w"/>
                                          </p:val>
                                        </p:tav>
                                      </p:tavLst>
                                    </p:anim>
                                    <p:anim calcmode="lin" valueType="num">
                                      <p:cBhvr>
                                        <p:cTn id="15" dur="500" fill="hold"/>
                                        <p:tgtEl>
                                          <p:spTgt spid="76802"/>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6804"/>
                                        </p:tgtEl>
                                        <p:attrNameLst>
                                          <p:attrName>style.visibility</p:attrName>
                                        </p:attrNameLst>
                                      </p:cBhvr>
                                      <p:to>
                                        <p:strVal val="visible"/>
                                      </p:to>
                                    </p:set>
                                    <p:animEffect transition="in" filter="blinds(horizontal)">
                                      <p:cBhvr>
                                        <p:cTn id="20" dur="500"/>
                                        <p:tgtEl>
                                          <p:spTgt spid="7680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nodeType="clickEffect">
                                  <p:stCondLst>
                                    <p:cond delay="0"/>
                                  </p:stCondLst>
                                  <p:childTnLst>
                                    <p:set>
                                      <p:cBhvr>
                                        <p:cTn id="24" dur="1" fill="hold">
                                          <p:stCondLst>
                                            <p:cond delay="0"/>
                                          </p:stCondLst>
                                        </p:cTn>
                                        <p:tgtEl>
                                          <p:spTgt spid="76816"/>
                                        </p:tgtEl>
                                        <p:attrNameLst>
                                          <p:attrName>style.visibility</p:attrName>
                                        </p:attrNameLst>
                                      </p:cBhvr>
                                      <p:to>
                                        <p:strVal val="visible"/>
                                      </p:to>
                                    </p:set>
                                    <p:anim calcmode="lin" valueType="num">
                                      <p:cBhvr>
                                        <p:cTn id="25" dur="500" fill="hold"/>
                                        <p:tgtEl>
                                          <p:spTgt spid="76816"/>
                                        </p:tgtEl>
                                        <p:attrNameLst>
                                          <p:attrName>ppt_x</p:attrName>
                                        </p:attrNameLst>
                                      </p:cBhvr>
                                      <p:tavLst>
                                        <p:tav tm="0">
                                          <p:val>
                                            <p:strVal val="#ppt_x-#ppt_w/2"/>
                                          </p:val>
                                        </p:tav>
                                        <p:tav tm="100000">
                                          <p:val>
                                            <p:strVal val="#ppt_x"/>
                                          </p:val>
                                        </p:tav>
                                      </p:tavLst>
                                    </p:anim>
                                    <p:anim calcmode="lin" valueType="num">
                                      <p:cBhvr>
                                        <p:cTn id="26" dur="500" fill="hold"/>
                                        <p:tgtEl>
                                          <p:spTgt spid="76816"/>
                                        </p:tgtEl>
                                        <p:attrNameLst>
                                          <p:attrName>ppt_y</p:attrName>
                                        </p:attrNameLst>
                                      </p:cBhvr>
                                      <p:tavLst>
                                        <p:tav tm="0">
                                          <p:val>
                                            <p:strVal val="#ppt_y"/>
                                          </p:val>
                                        </p:tav>
                                        <p:tav tm="100000">
                                          <p:val>
                                            <p:strVal val="#ppt_y"/>
                                          </p:val>
                                        </p:tav>
                                      </p:tavLst>
                                    </p:anim>
                                    <p:anim calcmode="lin" valueType="num">
                                      <p:cBhvr>
                                        <p:cTn id="27" dur="500" fill="hold"/>
                                        <p:tgtEl>
                                          <p:spTgt spid="76816"/>
                                        </p:tgtEl>
                                        <p:attrNameLst>
                                          <p:attrName>ppt_w</p:attrName>
                                        </p:attrNameLst>
                                      </p:cBhvr>
                                      <p:tavLst>
                                        <p:tav tm="0">
                                          <p:val>
                                            <p:fltVal val="0"/>
                                          </p:val>
                                        </p:tav>
                                        <p:tav tm="100000">
                                          <p:val>
                                            <p:strVal val="#ppt_w"/>
                                          </p:val>
                                        </p:tav>
                                      </p:tavLst>
                                    </p:anim>
                                    <p:anim calcmode="lin" valueType="num">
                                      <p:cBhvr>
                                        <p:cTn id="28" dur="500" fill="hold"/>
                                        <p:tgtEl>
                                          <p:spTgt spid="76816"/>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6805"/>
                                        </p:tgtEl>
                                        <p:attrNameLst>
                                          <p:attrName>style.visibility</p:attrName>
                                        </p:attrNameLst>
                                      </p:cBhvr>
                                      <p:to>
                                        <p:strVal val="visible"/>
                                      </p:to>
                                    </p:set>
                                    <p:animEffect transition="in" filter="blinds(horizontal)">
                                      <p:cBhvr>
                                        <p:cTn id="33" dur="500"/>
                                        <p:tgtEl>
                                          <p:spTgt spid="7680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nodeType="clickEffect">
                                  <p:stCondLst>
                                    <p:cond delay="0"/>
                                  </p:stCondLst>
                                  <p:childTnLst>
                                    <p:set>
                                      <p:cBhvr>
                                        <p:cTn id="37" dur="1" fill="hold">
                                          <p:stCondLst>
                                            <p:cond delay="0"/>
                                          </p:stCondLst>
                                        </p:cTn>
                                        <p:tgtEl>
                                          <p:spTgt spid="76817"/>
                                        </p:tgtEl>
                                        <p:attrNameLst>
                                          <p:attrName>style.visibility</p:attrName>
                                        </p:attrNameLst>
                                      </p:cBhvr>
                                      <p:to>
                                        <p:strVal val="visible"/>
                                      </p:to>
                                    </p:set>
                                    <p:anim calcmode="lin" valueType="num">
                                      <p:cBhvr>
                                        <p:cTn id="38" dur="500" fill="hold"/>
                                        <p:tgtEl>
                                          <p:spTgt spid="76817"/>
                                        </p:tgtEl>
                                        <p:attrNameLst>
                                          <p:attrName>ppt_x</p:attrName>
                                        </p:attrNameLst>
                                      </p:cBhvr>
                                      <p:tavLst>
                                        <p:tav tm="0">
                                          <p:val>
                                            <p:strVal val="#ppt_x-#ppt_w/2"/>
                                          </p:val>
                                        </p:tav>
                                        <p:tav tm="100000">
                                          <p:val>
                                            <p:strVal val="#ppt_x"/>
                                          </p:val>
                                        </p:tav>
                                      </p:tavLst>
                                    </p:anim>
                                    <p:anim calcmode="lin" valueType="num">
                                      <p:cBhvr>
                                        <p:cTn id="39" dur="500" fill="hold"/>
                                        <p:tgtEl>
                                          <p:spTgt spid="76817"/>
                                        </p:tgtEl>
                                        <p:attrNameLst>
                                          <p:attrName>ppt_y</p:attrName>
                                        </p:attrNameLst>
                                      </p:cBhvr>
                                      <p:tavLst>
                                        <p:tav tm="0">
                                          <p:val>
                                            <p:strVal val="#ppt_y"/>
                                          </p:val>
                                        </p:tav>
                                        <p:tav tm="100000">
                                          <p:val>
                                            <p:strVal val="#ppt_y"/>
                                          </p:val>
                                        </p:tav>
                                      </p:tavLst>
                                    </p:anim>
                                    <p:anim calcmode="lin" valueType="num">
                                      <p:cBhvr>
                                        <p:cTn id="40" dur="500" fill="hold"/>
                                        <p:tgtEl>
                                          <p:spTgt spid="76817"/>
                                        </p:tgtEl>
                                        <p:attrNameLst>
                                          <p:attrName>ppt_w</p:attrName>
                                        </p:attrNameLst>
                                      </p:cBhvr>
                                      <p:tavLst>
                                        <p:tav tm="0">
                                          <p:val>
                                            <p:fltVal val="0"/>
                                          </p:val>
                                        </p:tav>
                                        <p:tav tm="100000">
                                          <p:val>
                                            <p:strVal val="#ppt_w"/>
                                          </p:val>
                                        </p:tav>
                                      </p:tavLst>
                                    </p:anim>
                                    <p:anim calcmode="lin" valueType="num">
                                      <p:cBhvr>
                                        <p:cTn id="41" dur="500" fill="hold"/>
                                        <p:tgtEl>
                                          <p:spTgt spid="76817"/>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6806"/>
                                        </p:tgtEl>
                                        <p:attrNameLst>
                                          <p:attrName>style.visibility</p:attrName>
                                        </p:attrNameLst>
                                      </p:cBhvr>
                                      <p:to>
                                        <p:strVal val="visible"/>
                                      </p:to>
                                    </p:set>
                                    <p:animEffect transition="in" filter="blinds(horizontal)">
                                      <p:cBhvr>
                                        <p:cTn id="46" dur="500"/>
                                        <p:tgtEl>
                                          <p:spTgt spid="7680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8" fill="hold" nodeType="clickEffect">
                                  <p:stCondLst>
                                    <p:cond delay="0"/>
                                  </p:stCondLst>
                                  <p:childTnLst>
                                    <p:set>
                                      <p:cBhvr>
                                        <p:cTn id="50" dur="1" fill="hold">
                                          <p:stCondLst>
                                            <p:cond delay="0"/>
                                          </p:stCondLst>
                                        </p:cTn>
                                        <p:tgtEl>
                                          <p:spTgt spid="76818"/>
                                        </p:tgtEl>
                                        <p:attrNameLst>
                                          <p:attrName>style.visibility</p:attrName>
                                        </p:attrNameLst>
                                      </p:cBhvr>
                                      <p:to>
                                        <p:strVal val="visible"/>
                                      </p:to>
                                    </p:set>
                                    <p:anim calcmode="lin" valueType="num">
                                      <p:cBhvr>
                                        <p:cTn id="51" dur="500" fill="hold"/>
                                        <p:tgtEl>
                                          <p:spTgt spid="76818"/>
                                        </p:tgtEl>
                                        <p:attrNameLst>
                                          <p:attrName>ppt_x</p:attrName>
                                        </p:attrNameLst>
                                      </p:cBhvr>
                                      <p:tavLst>
                                        <p:tav tm="0">
                                          <p:val>
                                            <p:strVal val="#ppt_x-#ppt_w/2"/>
                                          </p:val>
                                        </p:tav>
                                        <p:tav tm="100000">
                                          <p:val>
                                            <p:strVal val="#ppt_x"/>
                                          </p:val>
                                        </p:tav>
                                      </p:tavLst>
                                    </p:anim>
                                    <p:anim calcmode="lin" valueType="num">
                                      <p:cBhvr>
                                        <p:cTn id="52" dur="500" fill="hold"/>
                                        <p:tgtEl>
                                          <p:spTgt spid="76818"/>
                                        </p:tgtEl>
                                        <p:attrNameLst>
                                          <p:attrName>ppt_y</p:attrName>
                                        </p:attrNameLst>
                                      </p:cBhvr>
                                      <p:tavLst>
                                        <p:tav tm="0">
                                          <p:val>
                                            <p:strVal val="#ppt_y"/>
                                          </p:val>
                                        </p:tav>
                                        <p:tav tm="100000">
                                          <p:val>
                                            <p:strVal val="#ppt_y"/>
                                          </p:val>
                                        </p:tav>
                                      </p:tavLst>
                                    </p:anim>
                                    <p:anim calcmode="lin" valueType="num">
                                      <p:cBhvr>
                                        <p:cTn id="53" dur="500" fill="hold"/>
                                        <p:tgtEl>
                                          <p:spTgt spid="76818"/>
                                        </p:tgtEl>
                                        <p:attrNameLst>
                                          <p:attrName>ppt_w</p:attrName>
                                        </p:attrNameLst>
                                      </p:cBhvr>
                                      <p:tavLst>
                                        <p:tav tm="0">
                                          <p:val>
                                            <p:fltVal val="0"/>
                                          </p:val>
                                        </p:tav>
                                        <p:tav tm="100000">
                                          <p:val>
                                            <p:strVal val="#ppt_w"/>
                                          </p:val>
                                        </p:tav>
                                      </p:tavLst>
                                    </p:anim>
                                    <p:anim calcmode="lin" valueType="num">
                                      <p:cBhvr>
                                        <p:cTn id="54" dur="500" fill="hold"/>
                                        <p:tgtEl>
                                          <p:spTgt spid="76818"/>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76807"/>
                                        </p:tgtEl>
                                        <p:attrNameLst>
                                          <p:attrName>style.visibility</p:attrName>
                                        </p:attrNameLst>
                                      </p:cBhvr>
                                      <p:to>
                                        <p:strVal val="visible"/>
                                      </p:to>
                                    </p:set>
                                    <p:animEffect transition="in" filter="blinds(horizontal)">
                                      <p:cBhvr>
                                        <p:cTn id="59" dur="500"/>
                                        <p:tgtEl>
                                          <p:spTgt spid="7680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4" fill="hold" grpId="0" nodeType="clickEffect">
                                  <p:stCondLst>
                                    <p:cond delay="0"/>
                                  </p:stCondLst>
                                  <p:childTnLst>
                                    <p:set>
                                      <p:cBhvr>
                                        <p:cTn id="63" dur="1" fill="hold">
                                          <p:stCondLst>
                                            <p:cond delay="0"/>
                                          </p:stCondLst>
                                        </p:cTn>
                                        <p:tgtEl>
                                          <p:spTgt spid="76812"/>
                                        </p:tgtEl>
                                        <p:attrNameLst>
                                          <p:attrName>style.visibility</p:attrName>
                                        </p:attrNameLst>
                                      </p:cBhvr>
                                      <p:to>
                                        <p:strVal val="visible"/>
                                      </p:to>
                                    </p:set>
                                    <p:anim calcmode="lin" valueType="num">
                                      <p:cBhvr>
                                        <p:cTn id="64" dur="500" fill="hold"/>
                                        <p:tgtEl>
                                          <p:spTgt spid="76812"/>
                                        </p:tgtEl>
                                        <p:attrNameLst>
                                          <p:attrName>ppt_x</p:attrName>
                                        </p:attrNameLst>
                                      </p:cBhvr>
                                      <p:tavLst>
                                        <p:tav tm="0">
                                          <p:val>
                                            <p:strVal val="#ppt_x"/>
                                          </p:val>
                                        </p:tav>
                                        <p:tav tm="100000">
                                          <p:val>
                                            <p:strVal val="#ppt_x"/>
                                          </p:val>
                                        </p:tav>
                                      </p:tavLst>
                                    </p:anim>
                                    <p:anim calcmode="lin" valueType="num">
                                      <p:cBhvr>
                                        <p:cTn id="65" dur="500" fill="hold"/>
                                        <p:tgtEl>
                                          <p:spTgt spid="76812"/>
                                        </p:tgtEl>
                                        <p:attrNameLst>
                                          <p:attrName>ppt_y</p:attrName>
                                        </p:attrNameLst>
                                      </p:cBhvr>
                                      <p:tavLst>
                                        <p:tav tm="0">
                                          <p:val>
                                            <p:strVal val="#ppt_y+#ppt_h/2"/>
                                          </p:val>
                                        </p:tav>
                                        <p:tav tm="100000">
                                          <p:val>
                                            <p:strVal val="#ppt_y"/>
                                          </p:val>
                                        </p:tav>
                                      </p:tavLst>
                                    </p:anim>
                                    <p:anim calcmode="lin" valueType="num">
                                      <p:cBhvr>
                                        <p:cTn id="66" dur="500" fill="hold"/>
                                        <p:tgtEl>
                                          <p:spTgt spid="76812"/>
                                        </p:tgtEl>
                                        <p:attrNameLst>
                                          <p:attrName>ppt_w</p:attrName>
                                        </p:attrNameLst>
                                      </p:cBhvr>
                                      <p:tavLst>
                                        <p:tav tm="0">
                                          <p:val>
                                            <p:strVal val="#ppt_w"/>
                                          </p:val>
                                        </p:tav>
                                        <p:tav tm="100000">
                                          <p:val>
                                            <p:strVal val="#ppt_w"/>
                                          </p:val>
                                        </p:tav>
                                      </p:tavLst>
                                    </p:anim>
                                    <p:anim calcmode="lin" valueType="num">
                                      <p:cBhvr>
                                        <p:cTn id="67" dur="500" fill="hold"/>
                                        <p:tgtEl>
                                          <p:spTgt spid="76812"/>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8" fill="hold" grpId="0" nodeType="clickEffect">
                                  <p:stCondLst>
                                    <p:cond delay="0"/>
                                  </p:stCondLst>
                                  <p:childTnLst>
                                    <p:set>
                                      <p:cBhvr>
                                        <p:cTn id="71" dur="1" fill="hold">
                                          <p:stCondLst>
                                            <p:cond delay="0"/>
                                          </p:stCondLst>
                                        </p:cTn>
                                        <p:tgtEl>
                                          <p:spTgt spid="76808"/>
                                        </p:tgtEl>
                                        <p:attrNameLst>
                                          <p:attrName>style.visibility</p:attrName>
                                        </p:attrNameLst>
                                      </p:cBhvr>
                                      <p:to>
                                        <p:strVal val="visible"/>
                                      </p:to>
                                    </p:set>
                                    <p:anim calcmode="lin" valueType="num">
                                      <p:cBhvr>
                                        <p:cTn id="72" dur="500" fill="hold"/>
                                        <p:tgtEl>
                                          <p:spTgt spid="76808"/>
                                        </p:tgtEl>
                                        <p:attrNameLst>
                                          <p:attrName>ppt_x</p:attrName>
                                        </p:attrNameLst>
                                      </p:cBhvr>
                                      <p:tavLst>
                                        <p:tav tm="0">
                                          <p:val>
                                            <p:strVal val="#ppt_x-#ppt_w/2"/>
                                          </p:val>
                                        </p:tav>
                                        <p:tav tm="100000">
                                          <p:val>
                                            <p:strVal val="#ppt_x"/>
                                          </p:val>
                                        </p:tav>
                                      </p:tavLst>
                                    </p:anim>
                                    <p:anim calcmode="lin" valueType="num">
                                      <p:cBhvr>
                                        <p:cTn id="73" dur="500" fill="hold"/>
                                        <p:tgtEl>
                                          <p:spTgt spid="76808"/>
                                        </p:tgtEl>
                                        <p:attrNameLst>
                                          <p:attrName>ppt_y</p:attrName>
                                        </p:attrNameLst>
                                      </p:cBhvr>
                                      <p:tavLst>
                                        <p:tav tm="0">
                                          <p:val>
                                            <p:strVal val="#ppt_y"/>
                                          </p:val>
                                        </p:tav>
                                        <p:tav tm="100000">
                                          <p:val>
                                            <p:strVal val="#ppt_y"/>
                                          </p:val>
                                        </p:tav>
                                      </p:tavLst>
                                    </p:anim>
                                    <p:anim calcmode="lin" valueType="num">
                                      <p:cBhvr>
                                        <p:cTn id="74" dur="500" fill="hold"/>
                                        <p:tgtEl>
                                          <p:spTgt spid="76808"/>
                                        </p:tgtEl>
                                        <p:attrNameLst>
                                          <p:attrName>ppt_w</p:attrName>
                                        </p:attrNameLst>
                                      </p:cBhvr>
                                      <p:tavLst>
                                        <p:tav tm="0">
                                          <p:val>
                                            <p:fltVal val="0"/>
                                          </p:val>
                                        </p:tav>
                                        <p:tav tm="100000">
                                          <p:val>
                                            <p:strVal val="#ppt_w"/>
                                          </p:val>
                                        </p:tav>
                                      </p:tavLst>
                                    </p:anim>
                                    <p:anim calcmode="lin" valueType="num">
                                      <p:cBhvr>
                                        <p:cTn id="75" dur="500" fill="hold"/>
                                        <p:tgtEl>
                                          <p:spTgt spid="76808"/>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7" presetClass="entr" presetSubtype="1" fill="hold" grpId="0" nodeType="clickEffect">
                                  <p:stCondLst>
                                    <p:cond delay="0"/>
                                  </p:stCondLst>
                                  <p:childTnLst>
                                    <p:set>
                                      <p:cBhvr>
                                        <p:cTn id="79" dur="1" fill="hold">
                                          <p:stCondLst>
                                            <p:cond delay="0"/>
                                          </p:stCondLst>
                                        </p:cTn>
                                        <p:tgtEl>
                                          <p:spTgt spid="76814"/>
                                        </p:tgtEl>
                                        <p:attrNameLst>
                                          <p:attrName>style.visibility</p:attrName>
                                        </p:attrNameLst>
                                      </p:cBhvr>
                                      <p:to>
                                        <p:strVal val="visible"/>
                                      </p:to>
                                    </p:set>
                                    <p:anim calcmode="lin" valueType="num">
                                      <p:cBhvr>
                                        <p:cTn id="80" dur="500" fill="hold"/>
                                        <p:tgtEl>
                                          <p:spTgt spid="76814"/>
                                        </p:tgtEl>
                                        <p:attrNameLst>
                                          <p:attrName>ppt_x</p:attrName>
                                        </p:attrNameLst>
                                      </p:cBhvr>
                                      <p:tavLst>
                                        <p:tav tm="0">
                                          <p:val>
                                            <p:strVal val="#ppt_x"/>
                                          </p:val>
                                        </p:tav>
                                        <p:tav tm="100000">
                                          <p:val>
                                            <p:strVal val="#ppt_x"/>
                                          </p:val>
                                        </p:tav>
                                      </p:tavLst>
                                    </p:anim>
                                    <p:anim calcmode="lin" valueType="num">
                                      <p:cBhvr>
                                        <p:cTn id="81" dur="500" fill="hold"/>
                                        <p:tgtEl>
                                          <p:spTgt spid="76814"/>
                                        </p:tgtEl>
                                        <p:attrNameLst>
                                          <p:attrName>ppt_y</p:attrName>
                                        </p:attrNameLst>
                                      </p:cBhvr>
                                      <p:tavLst>
                                        <p:tav tm="0">
                                          <p:val>
                                            <p:strVal val="#ppt_y-#ppt_h/2"/>
                                          </p:val>
                                        </p:tav>
                                        <p:tav tm="100000">
                                          <p:val>
                                            <p:strVal val="#ppt_y"/>
                                          </p:val>
                                        </p:tav>
                                      </p:tavLst>
                                    </p:anim>
                                    <p:anim calcmode="lin" valueType="num">
                                      <p:cBhvr>
                                        <p:cTn id="82" dur="500" fill="hold"/>
                                        <p:tgtEl>
                                          <p:spTgt spid="76814"/>
                                        </p:tgtEl>
                                        <p:attrNameLst>
                                          <p:attrName>ppt_w</p:attrName>
                                        </p:attrNameLst>
                                      </p:cBhvr>
                                      <p:tavLst>
                                        <p:tav tm="0">
                                          <p:val>
                                            <p:strVal val="#ppt_w"/>
                                          </p:val>
                                        </p:tav>
                                        <p:tav tm="100000">
                                          <p:val>
                                            <p:strVal val="#ppt_w"/>
                                          </p:val>
                                        </p:tav>
                                      </p:tavLst>
                                    </p:anim>
                                    <p:anim calcmode="lin" valueType="num">
                                      <p:cBhvr>
                                        <p:cTn id="83" dur="500" fill="hold"/>
                                        <p:tgtEl>
                                          <p:spTgt spid="76814"/>
                                        </p:tgtEl>
                                        <p:attrNameLst>
                                          <p:attrName>ppt_h</p:attrName>
                                        </p:attrNameLst>
                                      </p:cBhvr>
                                      <p:tavLst>
                                        <p:tav tm="0">
                                          <p:val>
                                            <p:fltVal val="0"/>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17" presetClass="entr" presetSubtype="1" fill="hold" grpId="0" nodeType="clickEffect">
                                  <p:stCondLst>
                                    <p:cond delay="0"/>
                                  </p:stCondLst>
                                  <p:childTnLst>
                                    <p:set>
                                      <p:cBhvr>
                                        <p:cTn id="87" dur="1" fill="hold">
                                          <p:stCondLst>
                                            <p:cond delay="0"/>
                                          </p:stCondLst>
                                        </p:cTn>
                                        <p:tgtEl>
                                          <p:spTgt spid="76815"/>
                                        </p:tgtEl>
                                        <p:attrNameLst>
                                          <p:attrName>style.visibility</p:attrName>
                                        </p:attrNameLst>
                                      </p:cBhvr>
                                      <p:to>
                                        <p:strVal val="visible"/>
                                      </p:to>
                                    </p:set>
                                    <p:anim calcmode="lin" valueType="num">
                                      <p:cBhvr>
                                        <p:cTn id="88" dur="500" fill="hold"/>
                                        <p:tgtEl>
                                          <p:spTgt spid="76815"/>
                                        </p:tgtEl>
                                        <p:attrNameLst>
                                          <p:attrName>ppt_x</p:attrName>
                                        </p:attrNameLst>
                                      </p:cBhvr>
                                      <p:tavLst>
                                        <p:tav tm="0">
                                          <p:val>
                                            <p:strVal val="#ppt_x"/>
                                          </p:val>
                                        </p:tav>
                                        <p:tav tm="100000">
                                          <p:val>
                                            <p:strVal val="#ppt_x"/>
                                          </p:val>
                                        </p:tav>
                                      </p:tavLst>
                                    </p:anim>
                                    <p:anim calcmode="lin" valueType="num">
                                      <p:cBhvr>
                                        <p:cTn id="89" dur="500" fill="hold"/>
                                        <p:tgtEl>
                                          <p:spTgt spid="76815"/>
                                        </p:tgtEl>
                                        <p:attrNameLst>
                                          <p:attrName>ppt_y</p:attrName>
                                        </p:attrNameLst>
                                      </p:cBhvr>
                                      <p:tavLst>
                                        <p:tav tm="0">
                                          <p:val>
                                            <p:strVal val="#ppt_y-#ppt_h/2"/>
                                          </p:val>
                                        </p:tav>
                                        <p:tav tm="100000">
                                          <p:val>
                                            <p:strVal val="#ppt_y"/>
                                          </p:val>
                                        </p:tav>
                                      </p:tavLst>
                                    </p:anim>
                                    <p:anim calcmode="lin" valueType="num">
                                      <p:cBhvr>
                                        <p:cTn id="90" dur="500" fill="hold"/>
                                        <p:tgtEl>
                                          <p:spTgt spid="76815"/>
                                        </p:tgtEl>
                                        <p:attrNameLst>
                                          <p:attrName>ppt_w</p:attrName>
                                        </p:attrNameLst>
                                      </p:cBhvr>
                                      <p:tavLst>
                                        <p:tav tm="0">
                                          <p:val>
                                            <p:strVal val="#ppt_w"/>
                                          </p:val>
                                        </p:tav>
                                        <p:tav tm="100000">
                                          <p:val>
                                            <p:strVal val="#ppt_w"/>
                                          </p:val>
                                        </p:tav>
                                      </p:tavLst>
                                    </p:anim>
                                    <p:anim calcmode="lin" valueType="num">
                                      <p:cBhvr>
                                        <p:cTn id="91" dur="500" fill="hold"/>
                                        <p:tgtEl>
                                          <p:spTgt spid="76815"/>
                                        </p:tgtEl>
                                        <p:attrNameLst>
                                          <p:attrName>ppt_h</p:attrName>
                                        </p:attrNameLst>
                                      </p:cBhvr>
                                      <p:tavLst>
                                        <p:tav tm="0">
                                          <p:val>
                                            <p:fltVal val="0"/>
                                          </p:val>
                                        </p:tav>
                                        <p:tav tm="100000">
                                          <p:val>
                                            <p:strVal val="#ppt_h"/>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17" presetClass="entr" presetSubtype="2" fill="hold" grpId="0" nodeType="clickEffect">
                                  <p:stCondLst>
                                    <p:cond delay="0"/>
                                  </p:stCondLst>
                                  <p:childTnLst>
                                    <p:set>
                                      <p:cBhvr>
                                        <p:cTn id="95" dur="1" fill="hold">
                                          <p:stCondLst>
                                            <p:cond delay="0"/>
                                          </p:stCondLst>
                                        </p:cTn>
                                        <p:tgtEl>
                                          <p:spTgt spid="76809"/>
                                        </p:tgtEl>
                                        <p:attrNameLst>
                                          <p:attrName>style.visibility</p:attrName>
                                        </p:attrNameLst>
                                      </p:cBhvr>
                                      <p:to>
                                        <p:strVal val="visible"/>
                                      </p:to>
                                    </p:set>
                                    <p:anim calcmode="lin" valueType="num">
                                      <p:cBhvr>
                                        <p:cTn id="96" dur="500" fill="hold"/>
                                        <p:tgtEl>
                                          <p:spTgt spid="76809"/>
                                        </p:tgtEl>
                                        <p:attrNameLst>
                                          <p:attrName>ppt_x</p:attrName>
                                        </p:attrNameLst>
                                      </p:cBhvr>
                                      <p:tavLst>
                                        <p:tav tm="0">
                                          <p:val>
                                            <p:strVal val="#ppt_x+#ppt_w/2"/>
                                          </p:val>
                                        </p:tav>
                                        <p:tav tm="100000">
                                          <p:val>
                                            <p:strVal val="#ppt_x"/>
                                          </p:val>
                                        </p:tav>
                                      </p:tavLst>
                                    </p:anim>
                                    <p:anim calcmode="lin" valueType="num">
                                      <p:cBhvr>
                                        <p:cTn id="97" dur="500" fill="hold"/>
                                        <p:tgtEl>
                                          <p:spTgt spid="76809"/>
                                        </p:tgtEl>
                                        <p:attrNameLst>
                                          <p:attrName>ppt_y</p:attrName>
                                        </p:attrNameLst>
                                      </p:cBhvr>
                                      <p:tavLst>
                                        <p:tav tm="0">
                                          <p:val>
                                            <p:strVal val="#ppt_y"/>
                                          </p:val>
                                        </p:tav>
                                        <p:tav tm="100000">
                                          <p:val>
                                            <p:strVal val="#ppt_y"/>
                                          </p:val>
                                        </p:tav>
                                      </p:tavLst>
                                    </p:anim>
                                    <p:anim calcmode="lin" valueType="num">
                                      <p:cBhvr>
                                        <p:cTn id="98" dur="500" fill="hold"/>
                                        <p:tgtEl>
                                          <p:spTgt spid="76809"/>
                                        </p:tgtEl>
                                        <p:attrNameLst>
                                          <p:attrName>ppt_w</p:attrName>
                                        </p:attrNameLst>
                                      </p:cBhvr>
                                      <p:tavLst>
                                        <p:tav tm="0">
                                          <p:val>
                                            <p:fltVal val="0"/>
                                          </p:val>
                                        </p:tav>
                                        <p:tav tm="100000">
                                          <p:val>
                                            <p:strVal val="#ppt_w"/>
                                          </p:val>
                                        </p:tav>
                                      </p:tavLst>
                                    </p:anim>
                                    <p:anim calcmode="lin" valueType="num">
                                      <p:cBhvr>
                                        <p:cTn id="99" dur="500" fill="hold"/>
                                        <p:tgtEl>
                                          <p:spTgt spid="76809"/>
                                        </p:tgtEl>
                                        <p:attrNameLst>
                                          <p:attrName>ppt_h</p:attrName>
                                        </p:attrNameLst>
                                      </p:cBhvr>
                                      <p:tavLst>
                                        <p:tav tm="0">
                                          <p:val>
                                            <p:strVal val="#ppt_h"/>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4" fill="hold" grpId="0" nodeType="clickEffect">
                                  <p:stCondLst>
                                    <p:cond delay="0"/>
                                  </p:stCondLst>
                                  <p:childTnLst>
                                    <p:set>
                                      <p:cBhvr>
                                        <p:cTn id="103" dur="1" fill="hold">
                                          <p:stCondLst>
                                            <p:cond delay="0"/>
                                          </p:stCondLst>
                                        </p:cTn>
                                        <p:tgtEl>
                                          <p:spTgt spid="76810"/>
                                        </p:tgtEl>
                                        <p:attrNameLst>
                                          <p:attrName>style.visibility</p:attrName>
                                        </p:attrNameLst>
                                      </p:cBhvr>
                                      <p:to>
                                        <p:strVal val="visible"/>
                                      </p:to>
                                    </p:set>
                                    <p:anim calcmode="lin" valueType="num">
                                      <p:cBhvr>
                                        <p:cTn id="104" dur="500" fill="hold"/>
                                        <p:tgtEl>
                                          <p:spTgt spid="76810"/>
                                        </p:tgtEl>
                                        <p:attrNameLst>
                                          <p:attrName>ppt_x</p:attrName>
                                        </p:attrNameLst>
                                      </p:cBhvr>
                                      <p:tavLst>
                                        <p:tav tm="0">
                                          <p:val>
                                            <p:strVal val="#ppt_x"/>
                                          </p:val>
                                        </p:tav>
                                        <p:tav tm="100000">
                                          <p:val>
                                            <p:strVal val="#ppt_x"/>
                                          </p:val>
                                        </p:tav>
                                      </p:tavLst>
                                    </p:anim>
                                    <p:anim calcmode="lin" valueType="num">
                                      <p:cBhvr>
                                        <p:cTn id="105" dur="500" fill="hold"/>
                                        <p:tgtEl>
                                          <p:spTgt spid="76810"/>
                                        </p:tgtEl>
                                        <p:attrNameLst>
                                          <p:attrName>ppt_y</p:attrName>
                                        </p:attrNameLst>
                                      </p:cBhvr>
                                      <p:tavLst>
                                        <p:tav tm="0">
                                          <p:val>
                                            <p:strVal val="#ppt_y+#ppt_h/2"/>
                                          </p:val>
                                        </p:tav>
                                        <p:tav tm="100000">
                                          <p:val>
                                            <p:strVal val="#ppt_y"/>
                                          </p:val>
                                        </p:tav>
                                      </p:tavLst>
                                    </p:anim>
                                    <p:anim calcmode="lin" valueType="num">
                                      <p:cBhvr>
                                        <p:cTn id="106" dur="500" fill="hold"/>
                                        <p:tgtEl>
                                          <p:spTgt spid="76810"/>
                                        </p:tgtEl>
                                        <p:attrNameLst>
                                          <p:attrName>ppt_w</p:attrName>
                                        </p:attrNameLst>
                                      </p:cBhvr>
                                      <p:tavLst>
                                        <p:tav tm="0">
                                          <p:val>
                                            <p:strVal val="#ppt_w"/>
                                          </p:val>
                                        </p:tav>
                                        <p:tav tm="100000">
                                          <p:val>
                                            <p:strVal val="#ppt_w"/>
                                          </p:val>
                                        </p:tav>
                                      </p:tavLst>
                                    </p:anim>
                                    <p:anim calcmode="lin" valueType="num">
                                      <p:cBhvr>
                                        <p:cTn id="107" dur="500" fill="hold"/>
                                        <p:tgtEl>
                                          <p:spTgt spid="76810"/>
                                        </p:tgtEl>
                                        <p:attrNameLst>
                                          <p:attrName>ppt_h</p:attrName>
                                        </p:attrNameLst>
                                      </p:cBhvr>
                                      <p:tavLst>
                                        <p:tav tm="0">
                                          <p:val>
                                            <p:fltVal val="0"/>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7" presetClass="entr" presetSubtype="10" fill="hold" grpId="0" nodeType="clickEffect">
                                  <p:stCondLst>
                                    <p:cond delay="0"/>
                                  </p:stCondLst>
                                  <p:childTnLst>
                                    <p:set>
                                      <p:cBhvr>
                                        <p:cTn id="111" dur="1" fill="hold">
                                          <p:stCondLst>
                                            <p:cond delay="0"/>
                                          </p:stCondLst>
                                        </p:cTn>
                                        <p:tgtEl>
                                          <p:spTgt spid="76813"/>
                                        </p:tgtEl>
                                        <p:attrNameLst>
                                          <p:attrName>style.visibility</p:attrName>
                                        </p:attrNameLst>
                                      </p:cBhvr>
                                      <p:to>
                                        <p:strVal val="visible"/>
                                      </p:to>
                                    </p:set>
                                    <p:anim calcmode="lin" valueType="num">
                                      <p:cBhvr>
                                        <p:cTn id="112" dur="500" fill="hold"/>
                                        <p:tgtEl>
                                          <p:spTgt spid="76813"/>
                                        </p:tgtEl>
                                        <p:attrNameLst>
                                          <p:attrName>ppt_w</p:attrName>
                                        </p:attrNameLst>
                                      </p:cBhvr>
                                      <p:tavLst>
                                        <p:tav tm="0">
                                          <p:val>
                                            <p:fltVal val="0"/>
                                          </p:val>
                                        </p:tav>
                                        <p:tav tm="100000">
                                          <p:val>
                                            <p:strVal val="#ppt_w"/>
                                          </p:val>
                                        </p:tav>
                                      </p:tavLst>
                                    </p:anim>
                                    <p:anim calcmode="lin" valueType="num">
                                      <p:cBhvr>
                                        <p:cTn id="113" dur="500" fill="hold"/>
                                        <p:tgtEl>
                                          <p:spTgt spid="76813"/>
                                        </p:tgtEl>
                                        <p:attrNameLst>
                                          <p:attrName>ppt_h</p:attrName>
                                        </p:attrNameLst>
                                      </p:cBhvr>
                                      <p:tavLst>
                                        <p:tav tm="0">
                                          <p:val>
                                            <p:strVal val="#ppt_h"/>
                                          </p:val>
                                        </p:tav>
                                        <p:tav tm="100000">
                                          <p:val>
                                            <p:strVal val="#ppt_h"/>
                                          </p:val>
                                        </p:tav>
                                      </p:tavLst>
                                    </p:anim>
                                  </p:childTnLst>
                                </p:cTn>
                              </p:par>
                              <p:par>
                                <p:cTn id="114" presetID="17" presetClass="entr" presetSubtype="10" fill="hold" grpId="0" nodeType="withEffect">
                                  <p:stCondLst>
                                    <p:cond delay="0"/>
                                  </p:stCondLst>
                                  <p:childTnLst>
                                    <p:set>
                                      <p:cBhvr>
                                        <p:cTn id="115" dur="1" fill="hold">
                                          <p:stCondLst>
                                            <p:cond delay="0"/>
                                          </p:stCondLst>
                                        </p:cTn>
                                        <p:tgtEl>
                                          <p:spTgt spid="76811"/>
                                        </p:tgtEl>
                                        <p:attrNameLst>
                                          <p:attrName>style.visibility</p:attrName>
                                        </p:attrNameLst>
                                      </p:cBhvr>
                                      <p:to>
                                        <p:strVal val="visible"/>
                                      </p:to>
                                    </p:set>
                                    <p:anim calcmode="lin" valueType="num">
                                      <p:cBhvr>
                                        <p:cTn id="116" dur="500" fill="hold"/>
                                        <p:tgtEl>
                                          <p:spTgt spid="76811"/>
                                        </p:tgtEl>
                                        <p:attrNameLst>
                                          <p:attrName>ppt_w</p:attrName>
                                        </p:attrNameLst>
                                      </p:cBhvr>
                                      <p:tavLst>
                                        <p:tav tm="0">
                                          <p:val>
                                            <p:fltVal val="0"/>
                                          </p:val>
                                        </p:tav>
                                        <p:tav tm="100000">
                                          <p:val>
                                            <p:strVal val="#ppt_w"/>
                                          </p:val>
                                        </p:tav>
                                      </p:tavLst>
                                    </p:anim>
                                    <p:anim calcmode="lin" valueType="num">
                                      <p:cBhvr>
                                        <p:cTn id="117" dur="500" fill="hold"/>
                                        <p:tgtEl>
                                          <p:spTgt spid="768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p:bldP spid="76804" grpId="0" animBg="1"/>
      <p:bldP spid="76805" grpId="0" animBg="1"/>
      <p:bldP spid="76806" grpId="0" animBg="1"/>
      <p:bldP spid="76807" grpId="0" animBg="1"/>
      <p:bldP spid="76808" grpId="0" animBg="1"/>
      <p:bldP spid="76809" grpId="0" animBg="1"/>
      <p:bldP spid="76810" grpId="0" animBg="1"/>
      <p:bldP spid="76811" grpId="0" animBg="1"/>
      <p:bldP spid="76812" grpId="0" animBg="1"/>
      <p:bldP spid="76813" grpId="0" animBg="1"/>
      <p:bldP spid="76814" grpId="0" animBg="1"/>
      <p:bldP spid="768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a:xfrm>
            <a:off x="263525" y="260648"/>
            <a:ext cx="8540750" cy="685800"/>
          </a:xfrm>
        </p:spPr>
        <p:txBody>
          <a:bodyPr/>
          <a:lstStyle/>
          <a:p>
            <a:pPr eaLnBrk="1" hangingPunct="1">
              <a:defRPr/>
            </a:pPr>
            <a:r>
              <a:rPr lang="en-US" altLang="zh-CN" sz="3400" dirty="0" smtClean="0">
                <a:latin typeface="Times New Roman" pitchFamily="18" charset="0"/>
                <a:ea typeface="楷体_GB2312" pitchFamily="49" charset="-122"/>
              </a:rPr>
              <a:t>    2</a:t>
            </a:r>
            <a:r>
              <a:rPr lang="zh-CN" altLang="en-US" sz="3400" dirty="0">
                <a:latin typeface="Times New Roman" pitchFamily="18" charset="0"/>
                <a:ea typeface="楷体_GB2312" pitchFamily="49" charset="-122"/>
              </a:rPr>
              <a:t>：反应企业对不同生产方式的管理</a:t>
            </a:r>
          </a:p>
        </p:txBody>
      </p:sp>
      <p:sp>
        <p:nvSpPr>
          <p:cNvPr id="59395" name="Rectangle 3"/>
          <p:cNvSpPr>
            <a:spLocks noGrp="1" noRot="1" noChangeArrowheads="1"/>
          </p:cNvSpPr>
          <p:nvPr>
            <p:ph type="body" idx="1"/>
          </p:nvPr>
        </p:nvSpPr>
        <p:spPr>
          <a:xfrm>
            <a:off x="304800" y="1295400"/>
            <a:ext cx="8458200" cy="5072063"/>
          </a:xfrm>
        </p:spPr>
        <p:txBody>
          <a:bodyPr/>
          <a:lstStyle/>
          <a:p>
            <a:pPr eaLnBrk="1" hangingPunct="1">
              <a:lnSpc>
                <a:spcPct val="180000"/>
              </a:lnSpc>
              <a:buFont typeface="Wingdings" panose="05000000000000000000" pitchFamily="2" charset="2"/>
              <a:buNone/>
            </a:pPr>
            <a:r>
              <a:rPr lang="en-US" altLang="zh-CN" sz="2600" smtClean="0"/>
              <a:t>    </a:t>
            </a:r>
            <a:r>
              <a:rPr lang="zh-CN" altLang="en-US" sz="2600" smtClean="0"/>
              <a:t>市场不断变化的需求要求企业必须采取灵活的生产方式，而不是单一的生产方式，</a:t>
            </a:r>
            <a:r>
              <a:rPr lang="en-US" altLang="zh-CN" sz="2600" smtClean="0"/>
              <a:t>ERP</a:t>
            </a:r>
            <a:r>
              <a:rPr lang="zh-CN" altLang="en-US" sz="2600" smtClean="0"/>
              <a:t>正是提供了这种功能，它支持混合式生产。因为</a:t>
            </a:r>
            <a:r>
              <a:rPr lang="en-US" altLang="zh-CN" sz="2600" smtClean="0"/>
              <a:t>ERP</a:t>
            </a:r>
            <a:r>
              <a:rPr lang="zh-CN" altLang="en-US" sz="2600" smtClean="0"/>
              <a:t>吸收了当前最新的管理思想，如：精益生产</a:t>
            </a:r>
            <a:r>
              <a:rPr lang="en-US" altLang="zh-CN" sz="2600" smtClean="0"/>
              <a:t>LP</a:t>
            </a:r>
            <a:r>
              <a:rPr lang="zh-CN" altLang="en-US" sz="2600" smtClean="0"/>
              <a:t>（</a:t>
            </a:r>
            <a:r>
              <a:rPr lang="en-US" altLang="zh-CN" sz="2600" smtClean="0"/>
              <a:t>Lean Production</a:t>
            </a:r>
            <a:r>
              <a:rPr lang="zh-CN" altLang="en-US" sz="2600" smtClean="0"/>
              <a:t>）、敏捷制造、业务流程再造等。以实现产品实际生产周期短、质量高、技术领先、迅速响应客户的要求，以达到按订单生产的目的。</a:t>
            </a:r>
          </a:p>
        </p:txBody>
      </p:sp>
    </p:spTree>
    <p:extLst>
      <p:ext uri="{BB962C8B-B14F-4D97-AF65-F5344CB8AC3E}">
        <p14:creationId xmlns="" xmlns:p14="http://schemas.microsoft.com/office/powerpoint/2010/main" val="20126212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a:xfrm>
            <a:off x="627286" y="260648"/>
            <a:ext cx="8540750" cy="609600"/>
          </a:xfrm>
        </p:spPr>
        <p:txBody>
          <a:bodyPr/>
          <a:lstStyle/>
          <a:p>
            <a:pPr eaLnBrk="1" hangingPunct="1">
              <a:defRPr/>
            </a:pPr>
            <a:r>
              <a:rPr lang="en-US" altLang="zh-CN" sz="3400" dirty="0">
                <a:latin typeface="Times New Roman" pitchFamily="18" charset="0"/>
                <a:ea typeface="楷体_GB2312" pitchFamily="49" charset="-122"/>
              </a:rPr>
              <a:t>3</a:t>
            </a:r>
            <a:r>
              <a:rPr lang="zh-CN" altLang="en-US" sz="3400" dirty="0">
                <a:latin typeface="Times New Roman" pitchFamily="18" charset="0"/>
                <a:ea typeface="楷体_GB2312" pitchFamily="49" charset="-122"/>
              </a:rPr>
              <a:t>：体现事前计划与事中控制的思想</a:t>
            </a:r>
          </a:p>
        </p:txBody>
      </p:sp>
      <p:sp>
        <p:nvSpPr>
          <p:cNvPr id="60419" name="Rectangle 3"/>
          <p:cNvSpPr>
            <a:spLocks noGrp="1" noRot="1" noChangeArrowheads="1"/>
          </p:cNvSpPr>
          <p:nvPr>
            <p:ph type="body" idx="1"/>
          </p:nvPr>
        </p:nvSpPr>
        <p:spPr>
          <a:xfrm>
            <a:off x="457200" y="1524000"/>
            <a:ext cx="8229600" cy="4606925"/>
          </a:xfrm>
        </p:spPr>
        <p:txBody>
          <a:bodyPr/>
          <a:lstStyle/>
          <a:p>
            <a:pPr eaLnBrk="1" hangingPunct="1">
              <a:lnSpc>
                <a:spcPct val="170000"/>
              </a:lnSpc>
              <a:buFont typeface="Wingdings" panose="05000000000000000000" pitchFamily="2" charset="2"/>
              <a:buNone/>
            </a:pPr>
            <a:r>
              <a:rPr lang="en-US" altLang="zh-CN" sz="2600" smtClean="0"/>
              <a:t>    ERP</a:t>
            </a:r>
            <a:r>
              <a:rPr lang="zh-CN" altLang="en-US" sz="2600" smtClean="0"/>
              <a:t>系统中有详尽的物料计划和资金流计划：主生产计划、物流需求计划、能力计划、采购计划、销售执行计划、利润计划、财务预算和人力资源计划等，通过这些计划可以实现对企业业务的事前管理。</a:t>
            </a:r>
          </a:p>
          <a:p>
            <a:pPr eaLnBrk="1" hangingPunct="1">
              <a:lnSpc>
                <a:spcPct val="170000"/>
              </a:lnSpc>
              <a:buFont typeface="Wingdings" panose="05000000000000000000" pitchFamily="2" charset="2"/>
              <a:buNone/>
            </a:pPr>
            <a:r>
              <a:rPr lang="zh-CN" altLang="en-US" sz="2600" smtClean="0"/>
              <a:t>    通过对计划执行情况的监控可以实现对企业业务的事中管理。</a:t>
            </a:r>
          </a:p>
        </p:txBody>
      </p:sp>
    </p:spTree>
    <p:extLst>
      <p:ext uri="{BB962C8B-B14F-4D97-AF65-F5344CB8AC3E}">
        <p14:creationId xmlns="" xmlns:p14="http://schemas.microsoft.com/office/powerpoint/2010/main" val="29864234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54"/>
          <p:cNvSpPr>
            <a:spLocks noGrp="1"/>
          </p:cNvSpPr>
          <p:nvPr>
            <p:ph idx="1"/>
          </p:nvPr>
        </p:nvSpPr>
        <p:spPr/>
        <p:txBody>
          <a:bodyPr/>
          <a:lstStyle/>
          <a:p>
            <a:pPr eaLnBrk="1" hangingPunct="1">
              <a:lnSpc>
                <a:spcPct val="113000"/>
              </a:lnSpc>
              <a:spcBef>
                <a:spcPts val="600"/>
              </a:spcBef>
              <a:spcAft>
                <a:spcPts val="600"/>
              </a:spcAft>
            </a:pPr>
            <a:endParaRPr lang="zh-CN" altLang="en-US" sz="2800" b="1" smtClean="0"/>
          </a:p>
          <a:p>
            <a:pPr eaLnBrk="1" hangingPunct="1">
              <a:lnSpc>
                <a:spcPct val="113000"/>
              </a:lnSpc>
              <a:spcBef>
                <a:spcPts val="600"/>
              </a:spcBef>
              <a:spcAft>
                <a:spcPts val="600"/>
              </a:spcAft>
            </a:pPr>
            <a:endParaRPr lang="zh-CN" altLang="en-US" smtClean="0"/>
          </a:p>
        </p:txBody>
      </p:sp>
      <p:sp>
        <p:nvSpPr>
          <p:cNvPr id="9" name="标题 2"/>
          <p:cNvSpPr>
            <a:spLocks noGrp="1"/>
          </p:cNvSpPr>
          <p:nvPr>
            <p:ph type="title"/>
          </p:nvPr>
        </p:nvSpPr>
        <p:spPr>
          <a:xfrm>
            <a:off x="477788" y="1015206"/>
            <a:ext cx="8229600" cy="579438"/>
          </a:xfrm>
        </p:spPr>
        <p:txBody>
          <a:bodyPr>
            <a:noAutofit/>
          </a:bodyPr>
          <a:lstStyle/>
          <a:p>
            <a:pPr eaLnBrk="1" hangingPunct="1">
              <a:defRPr/>
            </a:pPr>
            <a:r>
              <a:rPr lang="zh-CN" altLang="en-US" sz="2700" b="0" dirty="0" smtClean="0">
                <a:solidFill>
                  <a:schemeClr val="tx2"/>
                </a:solidFill>
                <a:latin typeface="楷体_GB2312" pitchFamily="49" charset="-122"/>
                <a:ea typeface="楷体_GB2312" pitchFamily="49" charset="-122"/>
                <a:cs typeface="+mn-cs"/>
              </a:rPr>
              <a:t>现实中所面临的管理问题</a:t>
            </a:r>
            <a:endParaRPr lang="zh-CN" altLang="en-US" sz="2700" b="0" dirty="0">
              <a:solidFill>
                <a:schemeClr val="tx2"/>
              </a:solidFill>
              <a:latin typeface="楷体_GB2312" pitchFamily="49" charset="-122"/>
              <a:ea typeface="楷体_GB2312" pitchFamily="49" charset="-122"/>
              <a:cs typeface="+mn-cs"/>
            </a:endParaRPr>
          </a:p>
        </p:txBody>
      </p:sp>
      <p:sp>
        <p:nvSpPr>
          <p:cNvPr id="44" name="矩形标注 43"/>
          <p:cNvSpPr/>
          <p:nvPr/>
        </p:nvSpPr>
        <p:spPr>
          <a:xfrm>
            <a:off x="1752600" y="1676400"/>
            <a:ext cx="5791200" cy="838200"/>
          </a:xfrm>
          <a:prstGeom prst="wedgeRectCallout">
            <a:avLst>
              <a:gd name="adj1" fmla="val -51722"/>
              <a:gd name="adj2" fmla="val 70833"/>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2400" b="1" dirty="0">
                <a:latin typeface="楷体_GB2312" pitchFamily="49" charset="-122"/>
                <a:ea typeface="楷体_GB2312" pitchFamily="49" charset="-122"/>
              </a:rPr>
              <a:t>企业可能拥有卓越的</a:t>
            </a:r>
            <a:r>
              <a:rPr lang="zh-CN" altLang="en-US" sz="2400" b="1" dirty="0">
                <a:solidFill>
                  <a:schemeClr val="hlink"/>
                </a:solidFill>
                <a:latin typeface="楷体_GB2312" pitchFamily="49" charset="-122"/>
                <a:ea typeface="楷体_GB2312" pitchFamily="49" charset="-122"/>
              </a:rPr>
              <a:t>销售人员</a:t>
            </a:r>
            <a:r>
              <a:rPr lang="zh-CN" altLang="en-US" sz="2400" b="1" dirty="0">
                <a:latin typeface="楷体_GB2312" pitchFamily="49" charset="-122"/>
                <a:ea typeface="楷体_GB2312" pitchFamily="49" charset="-122"/>
              </a:rPr>
              <a:t>推销产品，但是</a:t>
            </a:r>
            <a:r>
              <a:rPr lang="zh-CN" altLang="en-US" sz="2400" b="1" dirty="0">
                <a:solidFill>
                  <a:schemeClr val="hlink"/>
                </a:solidFill>
                <a:latin typeface="楷体_GB2312" pitchFamily="49" charset="-122"/>
                <a:ea typeface="楷体_GB2312" pitchFamily="49" charset="-122"/>
              </a:rPr>
              <a:t>生产线上的工人</a:t>
            </a:r>
            <a:r>
              <a:rPr lang="zh-CN" altLang="en-US" sz="2400" b="1" dirty="0">
                <a:latin typeface="楷体_GB2312" pitchFamily="49" charset="-122"/>
                <a:ea typeface="楷体_GB2312" pitchFamily="49" charset="-122"/>
              </a:rPr>
              <a:t>却没有办法如期交货</a:t>
            </a:r>
            <a:endParaRPr lang="zh-CN" altLang="en-US" sz="2400" dirty="0"/>
          </a:p>
        </p:txBody>
      </p:sp>
      <p:pic>
        <p:nvPicPr>
          <p:cNvPr id="18437" name="图片 7" descr="CABIWRRWCAHE4F2MCATNQ4I3CAPN9ABPCA5RSL8LCALJRONACAA29M20CAVIDRKTCA2A3UCFCASXBZ14CA6UNAKRCAOYA8ZSCA7W3F12CA0GM179CARO3GWXCA47W785CAZ0ROENCACW6LHRCAO2ANH0.jpg"/>
          <p:cNvPicPr>
            <a:picLocks noChangeAspect="1"/>
          </p:cNvPicPr>
          <p:nvPr/>
        </p:nvPicPr>
        <p:blipFill>
          <a:blip r:embed="rId4">
            <a:extLst>
              <a:ext uri="{28A0092B-C50C-407E-A947-70E740481C1C}">
                <a14:useLocalDpi xmlns="" xmlns:a14="http://schemas.microsoft.com/office/drawing/2010/main" val="0"/>
              </a:ext>
            </a:extLst>
          </a:blip>
          <a:srcRect l="31467" t="21133" r="43823"/>
          <a:stretch>
            <a:fillRect/>
          </a:stretch>
        </p:blipFill>
        <p:spPr bwMode="auto">
          <a:xfrm>
            <a:off x="838200" y="1752600"/>
            <a:ext cx="609600" cy="145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图片 9" descr="OOOPIC_hfh200810_200904295f1ae63a4c3d22d9.jpg"/>
          <p:cNvPicPr>
            <a:picLocks noChangeAspect="1"/>
          </p:cNvPicPr>
          <p:nvPr/>
        </p:nvPicPr>
        <p:blipFill>
          <a:blip r:embed="rId5">
            <a:extLst>
              <a:ext uri="{28A0092B-C50C-407E-A947-70E740481C1C}">
                <a14:useLocalDpi xmlns="" xmlns:a14="http://schemas.microsoft.com/office/drawing/2010/main" val="0"/>
              </a:ext>
            </a:extLst>
          </a:blip>
          <a:srcRect l="64368" t="66556"/>
          <a:stretch>
            <a:fillRect/>
          </a:stretch>
        </p:blipFill>
        <p:spPr bwMode="auto">
          <a:xfrm>
            <a:off x="7467600" y="3124200"/>
            <a:ext cx="944563" cy="123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 name="矩形标注 47"/>
          <p:cNvSpPr/>
          <p:nvPr/>
        </p:nvSpPr>
        <p:spPr>
          <a:xfrm>
            <a:off x="1828800" y="2819400"/>
            <a:ext cx="5791200" cy="838200"/>
          </a:xfrm>
          <a:prstGeom prst="wedgeRectCallout">
            <a:avLst>
              <a:gd name="adj1" fmla="val 49155"/>
              <a:gd name="adj2" fmla="val 63257"/>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2400" b="1" dirty="0">
                <a:solidFill>
                  <a:schemeClr val="hlink"/>
                </a:solidFill>
                <a:latin typeface="楷体_GB2312" pitchFamily="49" charset="-122"/>
                <a:ea typeface="楷体_GB2312" pitchFamily="49" charset="-122"/>
              </a:rPr>
              <a:t>车间管理人员</a:t>
            </a:r>
            <a:r>
              <a:rPr lang="zh-CN" altLang="en-US" sz="2400" b="1" dirty="0">
                <a:latin typeface="楷体_GB2312" pitchFamily="49" charset="-122"/>
                <a:ea typeface="楷体_GB2312" pitchFamily="49" charset="-122"/>
              </a:rPr>
              <a:t>则抱怨说</a:t>
            </a:r>
            <a:r>
              <a:rPr lang="zh-CN" altLang="en-US" sz="2400" b="1" dirty="0">
                <a:solidFill>
                  <a:schemeClr val="hlink"/>
                </a:solidFill>
                <a:latin typeface="楷体_GB2312" pitchFamily="49" charset="-122"/>
                <a:ea typeface="楷体_GB2312" pitchFamily="49" charset="-122"/>
              </a:rPr>
              <a:t>采购部门</a:t>
            </a:r>
            <a:r>
              <a:rPr lang="zh-CN" altLang="en-US" sz="2400" b="1" dirty="0">
                <a:latin typeface="楷体_GB2312" pitchFamily="49" charset="-122"/>
                <a:ea typeface="楷体_GB2312" pitchFamily="49" charset="-122"/>
              </a:rPr>
              <a:t>没有及时供应他们所需要的原料</a:t>
            </a:r>
            <a:endParaRPr lang="zh-CN" altLang="en-US" sz="2400" dirty="0"/>
          </a:p>
        </p:txBody>
      </p:sp>
      <p:pic>
        <p:nvPicPr>
          <p:cNvPr id="18440" name="图片 11" descr="CABIWRRWCAHE4F2MCATNQ4I3CAPN9ABPCA5RSL8LCALJRONACAA29M20CAVIDRKTCA2A3UCFCASXBZ14CA6UNAKRCAOYA8ZSCA7W3F12CA0GM179CARO3GWXCA47W785CAZ0ROENCACW6LHRCAO2ANH0.jpg"/>
          <p:cNvPicPr>
            <a:picLocks noChangeAspect="1"/>
          </p:cNvPicPr>
          <p:nvPr/>
        </p:nvPicPr>
        <p:blipFill>
          <a:blip r:embed="rId4">
            <a:extLst>
              <a:ext uri="{28A0092B-C50C-407E-A947-70E740481C1C}">
                <a14:useLocalDpi xmlns="" xmlns:a14="http://schemas.microsoft.com/office/drawing/2010/main" val="0"/>
              </a:ext>
            </a:extLst>
          </a:blip>
          <a:srcRect t="20619" r="72202"/>
          <a:stretch>
            <a:fillRect/>
          </a:stretch>
        </p:blipFill>
        <p:spPr bwMode="auto">
          <a:xfrm>
            <a:off x="914400" y="3657600"/>
            <a:ext cx="685800" cy="146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矩形标注 49"/>
          <p:cNvSpPr/>
          <p:nvPr/>
        </p:nvSpPr>
        <p:spPr>
          <a:xfrm>
            <a:off x="1752600" y="3886200"/>
            <a:ext cx="5791200" cy="838200"/>
          </a:xfrm>
          <a:prstGeom prst="wedgeRectCallout">
            <a:avLst>
              <a:gd name="adj1" fmla="val -51722"/>
              <a:gd name="adj2" fmla="val 70833"/>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2400" b="1" dirty="0">
                <a:solidFill>
                  <a:schemeClr val="hlink"/>
                </a:solidFill>
                <a:latin typeface="楷体_GB2312" pitchFamily="49" charset="-122"/>
                <a:ea typeface="楷体_GB2312" pitchFamily="49" charset="-122"/>
              </a:rPr>
              <a:t>采购部门</a:t>
            </a:r>
            <a:r>
              <a:rPr lang="zh-CN" altLang="en-US" sz="2400" b="1" dirty="0">
                <a:latin typeface="楷体_GB2312" pitchFamily="49" charset="-122"/>
                <a:ea typeface="楷体_GB2312" pitchFamily="49" charset="-122"/>
              </a:rPr>
              <a:t>的效率过高，仓库里囤积的某些材料</a:t>
            </a:r>
            <a:r>
              <a:rPr lang="en-US" altLang="zh-CN" sz="2400" b="1" dirty="0">
                <a:latin typeface="楷体_GB2312" pitchFamily="49" charset="-122"/>
                <a:ea typeface="楷体_GB2312" pitchFamily="49" charset="-122"/>
              </a:rPr>
              <a:t>10</a:t>
            </a:r>
            <a:r>
              <a:rPr lang="zh-CN" altLang="en-US" sz="2400" b="1" dirty="0">
                <a:latin typeface="楷体_GB2312" pitchFamily="49" charset="-122"/>
                <a:ea typeface="楷体_GB2312" pitchFamily="49" charset="-122"/>
              </a:rPr>
              <a:t>年都用不完</a:t>
            </a:r>
            <a:endParaRPr lang="zh-CN" altLang="en-US" sz="2400" dirty="0"/>
          </a:p>
        </p:txBody>
      </p:sp>
      <p:pic>
        <p:nvPicPr>
          <p:cNvPr id="18442" name="图片 13" descr="OOOPIC_hfh200810_200904295f1ae63a4c3d22d9.jpg"/>
          <p:cNvPicPr>
            <a:picLocks noChangeAspect="1"/>
          </p:cNvPicPr>
          <p:nvPr/>
        </p:nvPicPr>
        <p:blipFill>
          <a:blip r:embed="rId5">
            <a:extLst>
              <a:ext uri="{28A0092B-C50C-407E-A947-70E740481C1C}">
                <a14:useLocalDpi xmlns="" xmlns:a14="http://schemas.microsoft.com/office/drawing/2010/main" val="0"/>
              </a:ext>
            </a:extLst>
          </a:blip>
          <a:srcRect l="35632" t="64487" r="38506"/>
          <a:stretch>
            <a:fillRect/>
          </a:stretch>
        </p:blipFill>
        <p:spPr bwMode="auto">
          <a:xfrm>
            <a:off x="7772400" y="5334000"/>
            <a:ext cx="685800" cy="1308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 name="矩形标注 51"/>
          <p:cNvSpPr/>
          <p:nvPr/>
        </p:nvSpPr>
        <p:spPr>
          <a:xfrm>
            <a:off x="1752600" y="5029200"/>
            <a:ext cx="5791200" cy="1371600"/>
          </a:xfrm>
          <a:prstGeom prst="wedgeRectCallout">
            <a:avLst>
              <a:gd name="adj1" fmla="val 53980"/>
              <a:gd name="adj2" fmla="val 21590"/>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2400" b="1" dirty="0">
                <a:latin typeface="楷体_GB2312" pitchFamily="49" charset="-122"/>
                <a:ea typeface="楷体_GB2312" pitchFamily="49" charset="-122"/>
              </a:rPr>
              <a:t>订货单和采购单上的日期和缺料单上的日期都不相同，没有一个是肯定的。</a:t>
            </a:r>
            <a:r>
              <a:rPr lang="zh-CN" altLang="en-US" sz="2400" b="1" dirty="0">
                <a:solidFill>
                  <a:schemeClr val="hlink"/>
                </a:solidFill>
                <a:latin typeface="楷体_GB2312" pitchFamily="49" charset="-122"/>
                <a:ea typeface="楷体_GB2312" pitchFamily="49" charset="-122"/>
              </a:rPr>
              <a:t>财务部门</a:t>
            </a:r>
            <a:r>
              <a:rPr lang="zh-CN" altLang="en-US" sz="2400" b="1" dirty="0">
                <a:latin typeface="楷体_GB2312" pitchFamily="49" charset="-122"/>
                <a:ea typeface="楷体_GB2312" pitchFamily="49" charset="-122"/>
              </a:rPr>
              <a:t>不信赖</a:t>
            </a:r>
            <a:r>
              <a:rPr lang="zh-CN" altLang="en-US" sz="2400" b="1" dirty="0">
                <a:solidFill>
                  <a:schemeClr val="hlink"/>
                </a:solidFill>
                <a:latin typeface="楷体_GB2312" pitchFamily="49" charset="-122"/>
                <a:ea typeface="楷体_GB2312" pitchFamily="49" charset="-122"/>
              </a:rPr>
              <a:t>仓库部门</a:t>
            </a:r>
            <a:r>
              <a:rPr lang="zh-CN" altLang="en-US" sz="2400" b="1" dirty="0">
                <a:latin typeface="楷体_GB2312" pitchFamily="49" charset="-122"/>
                <a:ea typeface="楷体_GB2312" pitchFamily="49" charset="-122"/>
              </a:rPr>
              <a:t>的数据，不以它来计算制造成本</a:t>
            </a:r>
            <a:endParaRPr lang="zh-CN" altLang="en-US" sz="2400" dirty="0"/>
          </a:p>
        </p:txBody>
      </p:sp>
    </p:spTree>
    <p:custDataLst>
      <p:tags r:id="rId1"/>
    </p:custDataLst>
    <p:extLst>
      <p:ext uri="{BB962C8B-B14F-4D97-AF65-F5344CB8AC3E}">
        <p14:creationId xmlns="" xmlns:p14="http://schemas.microsoft.com/office/powerpoint/2010/main" val="205597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8" grpId="0" animBg="1"/>
      <p:bldP spid="50" grpId="0" animBg="1"/>
      <p:bldP spid="5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3400" dirty="0">
                <a:latin typeface="Times New Roman" pitchFamily="18" charset="0"/>
                <a:ea typeface="楷体_GB2312" pitchFamily="49" charset="-122"/>
              </a:rPr>
              <a:t>4</a:t>
            </a:r>
            <a:r>
              <a:rPr lang="zh-CN" altLang="en-US" sz="3400" dirty="0">
                <a:latin typeface="Times New Roman" pitchFamily="18" charset="0"/>
                <a:ea typeface="楷体_GB2312" pitchFamily="49" charset="-122"/>
              </a:rPr>
              <a:t>：反应了企业的集成管理</a:t>
            </a:r>
          </a:p>
        </p:txBody>
      </p:sp>
      <p:sp>
        <p:nvSpPr>
          <p:cNvPr id="61443" name="Rectangle 3"/>
          <p:cNvSpPr>
            <a:spLocks noGrp="1" noRot="1" noChangeArrowheads="1"/>
          </p:cNvSpPr>
          <p:nvPr>
            <p:ph type="body" idx="1"/>
          </p:nvPr>
        </p:nvSpPr>
        <p:spPr>
          <a:xfrm>
            <a:off x="304800" y="1676400"/>
            <a:ext cx="8458200" cy="4343400"/>
          </a:xfrm>
        </p:spPr>
        <p:txBody>
          <a:bodyPr/>
          <a:lstStyle/>
          <a:p>
            <a:pPr eaLnBrk="1" hangingPunct="1">
              <a:lnSpc>
                <a:spcPct val="140000"/>
              </a:lnSpc>
              <a:buFont typeface="Wingdings" panose="05000000000000000000" pitchFamily="2" charset="2"/>
              <a:buNone/>
            </a:pPr>
            <a:r>
              <a:rPr lang="en-US" altLang="zh-CN" sz="2600" smtClean="0"/>
              <a:t>  ERP</a:t>
            </a:r>
            <a:r>
              <a:rPr lang="zh-CN" altLang="en-US" sz="2600" smtClean="0"/>
              <a:t>所体现的集成管理思想，有两个方面：</a:t>
            </a:r>
          </a:p>
          <a:p>
            <a:pPr eaLnBrk="1" hangingPunct="1">
              <a:lnSpc>
                <a:spcPct val="140000"/>
              </a:lnSpc>
              <a:buFont typeface="Wingdings" panose="05000000000000000000" pitchFamily="2" charset="2"/>
              <a:buChar char="Ø"/>
            </a:pPr>
            <a:r>
              <a:rPr lang="zh-CN" altLang="en-US" sz="2600" smtClean="0"/>
              <a:t>在企业内部，生产、销售、财务等是一个有机的整体，只有将这些职能同时协调好才能发挥企业的最大潜力，</a:t>
            </a:r>
            <a:r>
              <a:rPr lang="en-US" altLang="zh-CN" sz="2600" smtClean="0"/>
              <a:t>ERP</a:t>
            </a:r>
            <a:r>
              <a:rPr lang="zh-CN" altLang="en-US" sz="2600" smtClean="0"/>
              <a:t>系统就是将这些职能系统有机整合在一起，以实现“整体大于各部分的和”的目的。</a:t>
            </a:r>
          </a:p>
          <a:p>
            <a:pPr eaLnBrk="1" hangingPunct="1">
              <a:lnSpc>
                <a:spcPct val="140000"/>
              </a:lnSpc>
              <a:buFont typeface="Wingdings" panose="05000000000000000000" pitchFamily="2" charset="2"/>
              <a:buChar char="Ø"/>
            </a:pPr>
            <a:r>
              <a:rPr lang="zh-CN" altLang="en-US" sz="2600" smtClean="0"/>
              <a:t>在供应链内将供应商、分销商等纳入自己的管理系统中，通过合作的过程，实现自己的目标。</a:t>
            </a:r>
          </a:p>
        </p:txBody>
      </p:sp>
    </p:spTree>
    <p:extLst>
      <p:ext uri="{BB962C8B-B14F-4D97-AF65-F5344CB8AC3E}">
        <p14:creationId xmlns="" xmlns:p14="http://schemas.microsoft.com/office/powerpoint/2010/main" val="41617927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126993397238750000_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5288" y="404813"/>
            <a:ext cx="8280400" cy="5710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67" name="Rectangle 3"/>
          <p:cNvSpPr>
            <a:spLocks noChangeArrowheads="1"/>
          </p:cNvSpPr>
          <p:nvPr/>
        </p:nvSpPr>
        <p:spPr bwMode="auto">
          <a:xfrm>
            <a:off x="2743200" y="6096000"/>
            <a:ext cx="30099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企业信息化发展历程及趋势 </a:t>
            </a:r>
          </a:p>
        </p:txBody>
      </p:sp>
    </p:spTree>
    <p:extLst>
      <p:ext uri="{BB962C8B-B14F-4D97-AF65-F5344CB8AC3E}">
        <p14:creationId xmlns="" xmlns:p14="http://schemas.microsoft.com/office/powerpoint/2010/main" val="34964224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27088" y="101600"/>
            <a:ext cx="7461250" cy="6711950"/>
            <a:chOff x="1980" y="1284"/>
            <a:chExt cx="8640" cy="6864"/>
          </a:xfrm>
        </p:grpSpPr>
        <p:grpSp>
          <p:nvGrpSpPr>
            <p:cNvPr id="63491" name="Group 3"/>
            <p:cNvGrpSpPr>
              <a:grpSpLocks/>
            </p:cNvGrpSpPr>
            <p:nvPr/>
          </p:nvGrpSpPr>
          <p:grpSpPr bwMode="auto">
            <a:xfrm>
              <a:off x="1980" y="1284"/>
              <a:ext cx="8640" cy="6864"/>
              <a:chOff x="1980" y="1284"/>
              <a:chExt cx="8640" cy="6864"/>
            </a:xfrm>
          </p:grpSpPr>
          <p:grpSp>
            <p:nvGrpSpPr>
              <p:cNvPr id="63493" name="Group 4"/>
              <p:cNvGrpSpPr>
                <a:grpSpLocks/>
              </p:cNvGrpSpPr>
              <p:nvPr/>
            </p:nvGrpSpPr>
            <p:grpSpPr bwMode="auto">
              <a:xfrm>
                <a:off x="1980" y="1284"/>
                <a:ext cx="8640" cy="6864"/>
                <a:chOff x="1980" y="1284"/>
                <a:chExt cx="8640" cy="6864"/>
              </a:xfrm>
            </p:grpSpPr>
            <p:grpSp>
              <p:nvGrpSpPr>
                <p:cNvPr id="63495" name="Group 5"/>
                <p:cNvGrpSpPr>
                  <a:grpSpLocks/>
                </p:cNvGrpSpPr>
                <p:nvPr/>
              </p:nvGrpSpPr>
              <p:grpSpPr bwMode="auto">
                <a:xfrm>
                  <a:off x="1980" y="1284"/>
                  <a:ext cx="8640" cy="6864"/>
                  <a:chOff x="1980" y="1284"/>
                  <a:chExt cx="8640" cy="6864"/>
                </a:xfrm>
              </p:grpSpPr>
              <p:sp>
                <p:nvSpPr>
                  <p:cNvPr id="63497" name="Line 6"/>
                  <p:cNvSpPr>
                    <a:spLocks noChangeShapeType="1"/>
                  </p:cNvSpPr>
                  <p:nvPr/>
                </p:nvSpPr>
                <p:spPr bwMode="auto">
                  <a:xfrm>
                    <a:off x="9000" y="1284"/>
                    <a:ext cx="0" cy="21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63498" name="Group 7"/>
                  <p:cNvGrpSpPr>
                    <a:grpSpLocks/>
                  </p:cNvGrpSpPr>
                  <p:nvPr/>
                </p:nvGrpSpPr>
                <p:grpSpPr bwMode="auto">
                  <a:xfrm>
                    <a:off x="1980" y="1284"/>
                    <a:ext cx="8640" cy="6864"/>
                    <a:chOff x="1980" y="1284"/>
                    <a:chExt cx="8640" cy="6864"/>
                  </a:xfrm>
                </p:grpSpPr>
                <p:sp>
                  <p:nvSpPr>
                    <p:cNvPr id="63499" name="Line 8"/>
                    <p:cNvSpPr>
                      <a:spLocks noChangeShapeType="1"/>
                    </p:cNvSpPr>
                    <p:nvPr/>
                  </p:nvSpPr>
                  <p:spPr bwMode="auto">
                    <a:xfrm>
                      <a:off x="6300" y="2220"/>
                      <a:ext cx="0" cy="124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63500" name="Group 9"/>
                    <p:cNvGrpSpPr>
                      <a:grpSpLocks/>
                    </p:cNvGrpSpPr>
                    <p:nvPr/>
                  </p:nvGrpSpPr>
                  <p:grpSpPr bwMode="auto">
                    <a:xfrm>
                      <a:off x="1980" y="1284"/>
                      <a:ext cx="8640" cy="6864"/>
                      <a:chOff x="1980" y="1284"/>
                      <a:chExt cx="8640" cy="6864"/>
                    </a:xfrm>
                  </p:grpSpPr>
                  <p:sp>
                    <p:nvSpPr>
                      <p:cNvPr id="63501" name="Line 10"/>
                      <p:cNvSpPr>
                        <a:spLocks noChangeShapeType="1"/>
                      </p:cNvSpPr>
                      <p:nvPr/>
                    </p:nvSpPr>
                    <p:spPr bwMode="auto">
                      <a:xfrm>
                        <a:off x="7560" y="4092"/>
                        <a:ext cx="90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63502" name="Group 11"/>
                      <p:cNvGrpSpPr>
                        <a:grpSpLocks/>
                      </p:cNvGrpSpPr>
                      <p:nvPr/>
                    </p:nvGrpSpPr>
                    <p:grpSpPr bwMode="auto">
                      <a:xfrm>
                        <a:off x="1980" y="1284"/>
                        <a:ext cx="8640" cy="6864"/>
                        <a:chOff x="1980" y="1284"/>
                        <a:chExt cx="8640" cy="6864"/>
                      </a:xfrm>
                    </p:grpSpPr>
                    <p:sp>
                      <p:nvSpPr>
                        <p:cNvPr id="63503" name="Text Box 12"/>
                        <p:cNvSpPr txBox="1">
                          <a:spLocks noChangeArrowheads="1"/>
                        </p:cNvSpPr>
                        <p:nvPr/>
                      </p:nvSpPr>
                      <p:spPr bwMode="auto">
                        <a:xfrm>
                          <a:off x="4680" y="2064"/>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经营预测</a:t>
                          </a:r>
                        </a:p>
                      </p:txBody>
                    </p:sp>
                    <p:sp>
                      <p:nvSpPr>
                        <p:cNvPr id="63504" name="Text Box 13"/>
                        <p:cNvSpPr txBox="1">
                          <a:spLocks noChangeArrowheads="1"/>
                        </p:cNvSpPr>
                        <p:nvPr/>
                      </p:nvSpPr>
                      <p:spPr bwMode="auto">
                        <a:xfrm>
                          <a:off x="4680" y="4560"/>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生产管理</a:t>
                          </a:r>
                        </a:p>
                      </p:txBody>
                    </p:sp>
                    <p:sp>
                      <p:nvSpPr>
                        <p:cNvPr id="63505" name="Text Box 14"/>
                        <p:cNvSpPr txBox="1">
                          <a:spLocks noChangeArrowheads="1"/>
                        </p:cNvSpPr>
                        <p:nvPr/>
                      </p:nvSpPr>
                      <p:spPr bwMode="auto">
                        <a:xfrm>
                          <a:off x="3420" y="346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采购管理</a:t>
                          </a:r>
                        </a:p>
                      </p:txBody>
                    </p:sp>
                    <p:sp>
                      <p:nvSpPr>
                        <p:cNvPr id="63506" name="Text Box 15"/>
                        <p:cNvSpPr txBox="1">
                          <a:spLocks noChangeArrowheads="1"/>
                        </p:cNvSpPr>
                        <p:nvPr/>
                      </p:nvSpPr>
                      <p:spPr bwMode="auto">
                        <a:xfrm>
                          <a:off x="1980" y="346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质量管理</a:t>
                          </a:r>
                        </a:p>
                      </p:txBody>
                    </p:sp>
                    <p:sp>
                      <p:nvSpPr>
                        <p:cNvPr id="63507" name="Text Box 16"/>
                        <p:cNvSpPr txBox="1">
                          <a:spLocks noChangeArrowheads="1"/>
                        </p:cNvSpPr>
                        <p:nvPr/>
                      </p:nvSpPr>
                      <p:spPr bwMode="auto">
                        <a:xfrm>
                          <a:off x="5940" y="346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库存管理</a:t>
                          </a:r>
                        </a:p>
                      </p:txBody>
                    </p:sp>
                    <p:sp>
                      <p:nvSpPr>
                        <p:cNvPr id="63508" name="Text Box 17"/>
                        <p:cNvSpPr txBox="1">
                          <a:spLocks noChangeArrowheads="1"/>
                        </p:cNvSpPr>
                        <p:nvPr/>
                      </p:nvSpPr>
                      <p:spPr bwMode="auto">
                        <a:xfrm>
                          <a:off x="8400" y="346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销售管理</a:t>
                          </a:r>
                        </a:p>
                      </p:txBody>
                    </p:sp>
                    <p:sp>
                      <p:nvSpPr>
                        <p:cNvPr id="63509" name="Text Box 18"/>
                        <p:cNvSpPr txBox="1">
                          <a:spLocks noChangeArrowheads="1"/>
                        </p:cNvSpPr>
                        <p:nvPr/>
                      </p:nvSpPr>
                      <p:spPr bwMode="auto">
                        <a:xfrm>
                          <a:off x="9720" y="2064"/>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分销管理</a:t>
                          </a:r>
                        </a:p>
                      </p:txBody>
                    </p:sp>
                    <p:sp>
                      <p:nvSpPr>
                        <p:cNvPr id="63510" name="Text Box 19"/>
                        <p:cNvSpPr txBox="1">
                          <a:spLocks noChangeArrowheads="1"/>
                        </p:cNvSpPr>
                        <p:nvPr/>
                      </p:nvSpPr>
                      <p:spPr bwMode="auto">
                        <a:xfrm>
                          <a:off x="9720" y="4560"/>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运输管理</a:t>
                          </a:r>
                        </a:p>
                      </p:txBody>
                    </p:sp>
                    <p:sp>
                      <p:nvSpPr>
                        <p:cNvPr id="63511" name="Text Box 20"/>
                        <p:cNvSpPr txBox="1">
                          <a:spLocks noChangeArrowheads="1"/>
                        </p:cNvSpPr>
                        <p:nvPr/>
                      </p:nvSpPr>
                      <p:spPr bwMode="auto">
                        <a:xfrm>
                          <a:off x="7200" y="4560"/>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成本管理</a:t>
                          </a:r>
                        </a:p>
                      </p:txBody>
                    </p:sp>
                    <p:sp>
                      <p:nvSpPr>
                        <p:cNvPr id="63512" name="Text Box 21"/>
                        <p:cNvSpPr txBox="1">
                          <a:spLocks noChangeArrowheads="1"/>
                        </p:cNvSpPr>
                        <p:nvPr/>
                      </p:nvSpPr>
                      <p:spPr bwMode="auto">
                        <a:xfrm>
                          <a:off x="5940" y="580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总账管理</a:t>
                          </a:r>
                        </a:p>
                      </p:txBody>
                    </p:sp>
                    <p:sp>
                      <p:nvSpPr>
                        <p:cNvPr id="63513" name="Text Box 22"/>
                        <p:cNvSpPr txBox="1">
                          <a:spLocks noChangeArrowheads="1"/>
                        </p:cNvSpPr>
                        <p:nvPr/>
                      </p:nvSpPr>
                      <p:spPr bwMode="auto">
                        <a:xfrm>
                          <a:off x="8445" y="580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应收管理</a:t>
                          </a:r>
                        </a:p>
                      </p:txBody>
                    </p:sp>
                    <p:sp>
                      <p:nvSpPr>
                        <p:cNvPr id="63514" name="Text Box 23"/>
                        <p:cNvSpPr txBox="1">
                          <a:spLocks noChangeArrowheads="1"/>
                        </p:cNvSpPr>
                        <p:nvPr/>
                      </p:nvSpPr>
                      <p:spPr bwMode="auto">
                        <a:xfrm>
                          <a:off x="3420" y="580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应付管理</a:t>
                          </a:r>
                        </a:p>
                      </p:txBody>
                    </p:sp>
                    <p:sp>
                      <p:nvSpPr>
                        <p:cNvPr id="63515" name="Text Box 24"/>
                        <p:cNvSpPr txBox="1">
                          <a:spLocks noChangeArrowheads="1"/>
                        </p:cNvSpPr>
                        <p:nvPr/>
                      </p:nvSpPr>
                      <p:spPr bwMode="auto">
                        <a:xfrm>
                          <a:off x="1980" y="580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设备管理</a:t>
                          </a:r>
                        </a:p>
                      </p:txBody>
                    </p:sp>
                    <p:sp>
                      <p:nvSpPr>
                        <p:cNvPr id="63516" name="Text Box 25"/>
                        <p:cNvSpPr txBox="1">
                          <a:spLocks noChangeArrowheads="1"/>
                        </p:cNvSpPr>
                        <p:nvPr/>
                      </p:nvSpPr>
                      <p:spPr bwMode="auto">
                        <a:xfrm>
                          <a:off x="4500" y="7368"/>
                          <a:ext cx="90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固定资产管   理</a:t>
                          </a:r>
                        </a:p>
                      </p:txBody>
                    </p:sp>
                    <p:sp>
                      <p:nvSpPr>
                        <p:cNvPr id="63517" name="Text Box 26"/>
                        <p:cNvSpPr txBox="1">
                          <a:spLocks noChangeArrowheads="1"/>
                        </p:cNvSpPr>
                        <p:nvPr/>
                      </p:nvSpPr>
                      <p:spPr bwMode="auto">
                        <a:xfrm>
                          <a:off x="7200" y="736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工资管理</a:t>
                          </a:r>
                        </a:p>
                      </p:txBody>
                    </p:sp>
                    <p:sp>
                      <p:nvSpPr>
                        <p:cNvPr id="63518" name="Text Box 27"/>
                        <p:cNvSpPr txBox="1">
                          <a:spLocks noChangeArrowheads="1"/>
                        </p:cNvSpPr>
                        <p:nvPr/>
                      </p:nvSpPr>
                      <p:spPr bwMode="auto">
                        <a:xfrm>
                          <a:off x="5940" y="7368"/>
                          <a:ext cx="72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预算会计</a:t>
                          </a:r>
                        </a:p>
                      </p:txBody>
                    </p:sp>
                    <p:sp>
                      <p:nvSpPr>
                        <p:cNvPr id="63519" name="Text Box 28"/>
                        <p:cNvSpPr txBox="1">
                          <a:spLocks noChangeArrowheads="1"/>
                        </p:cNvSpPr>
                        <p:nvPr/>
                      </p:nvSpPr>
                      <p:spPr bwMode="auto">
                        <a:xfrm>
                          <a:off x="9720" y="7368"/>
                          <a:ext cx="900" cy="780"/>
                        </a:xfrm>
                        <a:prstGeom prst="rect">
                          <a:avLst/>
                        </a:prstGeom>
                        <a:solidFill>
                          <a:schemeClr val="accent1">
                            <a:alpha val="10196"/>
                          </a:schemeClr>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1600">
                              <a:latin typeface="Times New Roman" panose="02020603050405020304" pitchFamily="18" charset="0"/>
                            </a:rPr>
                            <a:t>人力资源管   理</a:t>
                          </a:r>
                        </a:p>
                      </p:txBody>
                    </p:sp>
                    <p:sp>
                      <p:nvSpPr>
                        <p:cNvPr id="63520" name="Line 29"/>
                        <p:cNvSpPr>
                          <a:spLocks noChangeShapeType="1"/>
                        </p:cNvSpPr>
                        <p:nvPr/>
                      </p:nvSpPr>
                      <p:spPr bwMode="auto">
                        <a:xfrm flipV="1">
                          <a:off x="2340" y="1284"/>
                          <a:ext cx="0" cy="2184"/>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63521" name="Line 30"/>
                        <p:cNvSpPr>
                          <a:spLocks noChangeShapeType="1"/>
                        </p:cNvSpPr>
                        <p:nvPr/>
                      </p:nvSpPr>
                      <p:spPr bwMode="auto">
                        <a:xfrm>
                          <a:off x="2340" y="1284"/>
                          <a:ext cx="666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22" name="Line 31"/>
                        <p:cNvSpPr>
                          <a:spLocks noChangeShapeType="1"/>
                        </p:cNvSpPr>
                        <p:nvPr/>
                      </p:nvSpPr>
                      <p:spPr bwMode="auto">
                        <a:xfrm flipV="1">
                          <a:off x="8820" y="2532"/>
                          <a:ext cx="0" cy="93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23" name="Line 32"/>
                        <p:cNvSpPr>
                          <a:spLocks noChangeShapeType="1"/>
                        </p:cNvSpPr>
                        <p:nvPr/>
                      </p:nvSpPr>
                      <p:spPr bwMode="auto">
                        <a:xfrm>
                          <a:off x="8820" y="2532"/>
                          <a:ext cx="90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24" name="Line 33"/>
                        <p:cNvSpPr>
                          <a:spLocks noChangeShapeType="1"/>
                        </p:cNvSpPr>
                        <p:nvPr/>
                      </p:nvSpPr>
                      <p:spPr bwMode="auto">
                        <a:xfrm flipH="1">
                          <a:off x="6300" y="2220"/>
                          <a:ext cx="3420" cy="0"/>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63525" name="Line 34"/>
                        <p:cNvSpPr>
                          <a:spLocks noChangeShapeType="1"/>
                        </p:cNvSpPr>
                        <p:nvPr/>
                      </p:nvSpPr>
                      <p:spPr bwMode="auto">
                        <a:xfrm>
                          <a:off x="5400" y="2532"/>
                          <a:ext cx="3240" cy="0"/>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63526" name="Line 35"/>
                        <p:cNvSpPr>
                          <a:spLocks noChangeShapeType="1"/>
                        </p:cNvSpPr>
                        <p:nvPr/>
                      </p:nvSpPr>
                      <p:spPr bwMode="auto">
                        <a:xfrm>
                          <a:off x="8640" y="2532"/>
                          <a:ext cx="0" cy="93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27" name="Line 36"/>
                        <p:cNvSpPr>
                          <a:spLocks noChangeShapeType="1"/>
                        </p:cNvSpPr>
                        <p:nvPr/>
                      </p:nvSpPr>
                      <p:spPr bwMode="auto">
                        <a:xfrm>
                          <a:off x="4860" y="2844"/>
                          <a:ext cx="0" cy="171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28" name="Line 37"/>
                        <p:cNvSpPr>
                          <a:spLocks noChangeShapeType="1"/>
                        </p:cNvSpPr>
                        <p:nvPr/>
                      </p:nvSpPr>
                      <p:spPr bwMode="auto">
                        <a:xfrm flipV="1">
                          <a:off x="5040" y="3156"/>
                          <a:ext cx="0" cy="1404"/>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63529" name="Line 38"/>
                        <p:cNvSpPr>
                          <a:spLocks noChangeShapeType="1"/>
                        </p:cNvSpPr>
                        <p:nvPr/>
                      </p:nvSpPr>
                      <p:spPr bwMode="auto">
                        <a:xfrm>
                          <a:off x="5040" y="3156"/>
                          <a:ext cx="342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30" name="Line 39"/>
                        <p:cNvSpPr>
                          <a:spLocks noChangeShapeType="1"/>
                        </p:cNvSpPr>
                        <p:nvPr/>
                      </p:nvSpPr>
                      <p:spPr bwMode="auto">
                        <a:xfrm>
                          <a:off x="8460" y="3156"/>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31" name="Line 40"/>
                        <p:cNvSpPr>
                          <a:spLocks noChangeShapeType="1"/>
                        </p:cNvSpPr>
                        <p:nvPr/>
                      </p:nvSpPr>
                      <p:spPr bwMode="auto">
                        <a:xfrm flipH="1">
                          <a:off x="2700" y="3780"/>
                          <a:ext cx="72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32" name="Line 41"/>
                        <p:cNvSpPr>
                          <a:spLocks noChangeShapeType="1"/>
                        </p:cNvSpPr>
                        <p:nvPr/>
                      </p:nvSpPr>
                      <p:spPr bwMode="auto">
                        <a:xfrm>
                          <a:off x="4140" y="3780"/>
                          <a:ext cx="1800" cy="0"/>
                        </a:xfrm>
                        <a:prstGeom prst="line">
                          <a:avLst/>
                        </a:prstGeom>
                        <a:noFill/>
                        <a:ln w="9525">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33" name="Line 42"/>
                        <p:cNvSpPr>
                          <a:spLocks noChangeShapeType="1"/>
                        </p:cNvSpPr>
                        <p:nvPr/>
                      </p:nvSpPr>
                      <p:spPr bwMode="auto">
                        <a:xfrm flipV="1">
                          <a:off x="5220" y="4092"/>
                          <a:ext cx="0" cy="46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34" name="Line 43"/>
                        <p:cNvSpPr>
                          <a:spLocks noChangeShapeType="1"/>
                        </p:cNvSpPr>
                        <p:nvPr/>
                      </p:nvSpPr>
                      <p:spPr bwMode="auto">
                        <a:xfrm>
                          <a:off x="5220" y="4092"/>
                          <a:ext cx="72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35" name="Line 44"/>
                        <p:cNvSpPr>
                          <a:spLocks noChangeShapeType="1"/>
                        </p:cNvSpPr>
                        <p:nvPr/>
                      </p:nvSpPr>
                      <p:spPr bwMode="auto">
                        <a:xfrm>
                          <a:off x="6300" y="4248"/>
                          <a:ext cx="0" cy="156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36" name="Line 45"/>
                        <p:cNvSpPr>
                          <a:spLocks noChangeShapeType="1"/>
                        </p:cNvSpPr>
                        <p:nvPr/>
                      </p:nvSpPr>
                      <p:spPr bwMode="auto">
                        <a:xfrm>
                          <a:off x="6660" y="4092"/>
                          <a:ext cx="72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37" name="Line 46"/>
                        <p:cNvSpPr>
                          <a:spLocks noChangeShapeType="1"/>
                        </p:cNvSpPr>
                        <p:nvPr/>
                      </p:nvSpPr>
                      <p:spPr bwMode="auto">
                        <a:xfrm>
                          <a:off x="7380" y="4092"/>
                          <a:ext cx="0" cy="46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38" name="Line 47"/>
                        <p:cNvSpPr>
                          <a:spLocks noChangeShapeType="1"/>
                        </p:cNvSpPr>
                        <p:nvPr/>
                      </p:nvSpPr>
                      <p:spPr bwMode="auto">
                        <a:xfrm flipV="1">
                          <a:off x="7560" y="4092"/>
                          <a:ext cx="0" cy="46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39" name="Line 48"/>
                        <p:cNvSpPr>
                          <a:spLocks noChangeShapeType="1"/>
                        </p:cNvSpPr>
                        <p:nvPr/>
                      </p:nvSpPr>
                      <p:spPr bwMode="auto">
                        <a:xfrm>
                          <a:off x="9000" y="4248"/>
                          <a:ext cx="0" cy="62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40" name="Line 49"/>
                        <p:cNvSpPr>
                          <a:spLocks noChangeShapeType="1"/>
                        </p:cNvSpPr>
                        <p:nvPr/>
                      </p:nvSpPr>
                      <p:spPr bwMode="auto">
                        <a:xfrm>
                          <a:off x="9000" y="4872"/>
                          <a:ext cx="72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41" name="Line 50"/>
                        <p:cNvSpPr>
                          <a:spLocks noChangeShapeType="1"/>
                        </p:cNvSpPr>
                        <p:nvPr/>
                      </p:nvSpPr>
                      <p:spPr bwMode="auto">
                        <a:xfrm>
                          <a:off x="10080" y="2844"/>
                          <a:ext cx="0" cy="171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42" name="Line 51"/>
                        <p:cNvSpPr>
                          <a:spLocks noChangeShapeType="1"/>
                        </p:cNvSpPr>
                        <p:nvPr/>
                      </p:nvSpPr>
                      <p:spPr bwMode="auto">
                        <a:xfrm>
                          <a:off x="8640" y="4248"/>
                          <a:ext cx="0" cy="156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43" name="Line 52"/>
                        <p:cNvSpPr>
                          <a:spLocks noChangeShapeType="1"/>
                        </p:cNvSpPr>
                        <p:nvPr/>
                      </p:nvSpPr>
                      <p:spPr bwMode="auto">
                        <a:xfrm>
                          <a:off x="3960" y="4248"/>
                          <a:ext cx="0" cy="468"/>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63544" name="Line 53"/>
                        <p:cNvSpPr>
                          <a:spLocks noChangeShapeType="1"/>
                        </p:cNvSpPr>
                        <p:nvPr/>
                      </p:nvSpPr>
                      <p:spPr bwMode="auto">
                        <a:xfrm>
                          <a:off x="3960" y="4716"/>
                          <a:ext cx="72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45" name="Line 54"/>
                        <p:cNvSpPr>
                          <a:spLocks noChangeShapeType="1"/>
                        </p:cNvSpPr>
                        <p:nvPr/>
                      </p:nvSpPr>
                      <p:spPr bwMode="auto">
                        <a:xfrm>
                          <a:off x="3600" y="4248"/>
                          <a:ext cx="0" cy="156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46" name="Line 55"/>
                        <p:cNvSpPr>
                          <a:spLocks noChangeShapeType="1"/>
                        </p:cNvSpPr>
                        <p:nvPr/>
                      </p:nvSpPr>
                      <p:spPr bwMode="auto">
                        <a:xfrm flipH="1">
                          <a:off x="2340" y="4872"/>
                          <a:ext cx="234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47" name="Line 56"/>
                        <p:cNvSpPr>
                          <a:spLocks noChangeShapeType="1"/>
                        </p:cNvSpPr>
                        <p:nvPr/>
                      </p:nvSpPr>
                      <p:spPr bwMode="auto">
                        <a:xfrm flipV="1">
                          <a:off x="2340" y="4248"/>
                          <a:ext cx="0" cy="624"/>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48" name="Line 57"/>
                        <p:cNvSpPr>
                          <a:spLocks noChangeShapeType="1"/>
                        </p:cNvSpPr>
                        <p:nvPr/>
                      </p:nvSpPr>
                      <p:spPr bwMode="auto">
                        <a:xfrm flipV="1">
                          <a:off x="2340" y="5028"/>
                          <a:ext cx="0" cy="78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49" name="Line 58"/>
                        <p:cNvSpPr>
                          <a:spLocks noChangeShapeType="1"/>
                        </p:cNvSpPr>
                        <p:nvPr/>
                      </p:nvSpPr>
                      <p:spPr bwMode="auto">
                        <a:xfrm>
                          <a:off x="2340" y="5028"/>
                          <a:ext cx="234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50" name="Line 59"/>
                        <p:cNvSpPr>
                          <a:spLocks noChangeShapeType="1"/>
                        </p:cNvSpPr>
                        <p:nvPr/>
                      </p:nvSpPr>
                      <p:spPr bwMode="auto">
                        <a:xfrm>
                          <a:off x="2340" y="6588"/>
                          <a:ext cx="0" cy="1248"/>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63551" name="Line 60"/>
                        <p:cNvSpPr>
                          <a:spLocks noChangeShapeType="1"/>
                        </p:cNvSpPr>
                        <p:nvPr/>
                      </p:nvSpPr>
                      <p:spPr bwMode="auto">
                        <a:xfrm>
                          <a:off x="2340" y="7836"/>
                          <a:ext cx="216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52" name="Line 61"/>
                        <p:cNvSpPr>
                          <a:spLocks noChangeShapeType="1"/>
                        </p:cNvSpPr>
                        <p:nvPr/>
                      </p:nvSpPr>
                      <p:spPr bwMode="auto">
                        <a:xfrm>
                          <a:off x="4140" y="6120"/>
                          <a:ext cx="180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53" name="Line 62"/>
                        <p:cNvSpPr>
                          <a:spLocks noChangeShapeType="1"/>
                        </p:cNvSpPr>
                        <p:nvPr/>
                      </p:nvSpPr>
                      <p:spPr bwMode="auto">
                        <a:xfrm flipV="1">
                          <a:off x="4860" y="6276"/>
                          <a:ext cx="0" cy="109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54" name="Line 63"/>
                        <p:cNvSpPr>
                          <a:spLocks noChangeShapeType="1"/>
                        </p:cNvSpPr>
                        <p:nvPr/>
                      </p:nvSpPr>
                      <p:spPr bwMode="auto">
                        <a:xfrm>
                          <a:off x="4860" y="6276"/>
                          <a:ext cx="108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55" name="Line 64"/>
                        <p:cNvSpPr>
                          <a:spLocks noChangeShapeType="1"/>
                        </p:cNvSpPr>
                        <p:nvPr/>
                      </p:nvSpPr>
                      <p:spPr bwMode="auto">
                        <a:xfrm flipV="1">
                          <a:off x="6300" y="6588"/>
                          <a:ext cx="0" cy="780"/>
                        </a:xfrm>
                        <a:prstGeom prst="line">
                          <a:avLst/>
                        </a:prstGeom>
                        <a:noFill/>
                        <a:ln w="9525">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56" name="Line 65"/>
                        <p:cNvSpPr>
                          <a:spLocks noChangeShapeType="1"/>
                        </p:cNvSpPr>
                        <p:nvPr/>
                      </p:nvSpPr>
                      <p:spPr bwMode="auto">
                        <a:xfrm flipV="1">
                          <a:off x="7560" y="6432"/>
                          <a:ext cx="0" cy="93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57" name="Line 66"/>
                        <p:cNvSpPr>
                          <a:spLocks noChangeShapeType="1"/>
                        </p:cNvSpPr>
                        <p:nvPr/>
                      </p:nvSpPr>
                      <p:spPr bwMode="auto">
                        <a:xfrm flipH="1">
                          <a:off x="6660" y="6432"/>
                          <a:ext cx="90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58" name="Line 67"/>
                        <p:cNvSpPr>
                          <a:spLocks noChangeShapeType="1"/>
                        </p:cNvSpPr>
                        <p:nvPr/>
                      </p:nvSpPr>
                      <p:spPr bwMode="auto">
                        <a:xfrm flipH="1">
                          <a:off x="6660" y="6120"/>
                          <a:ext cx="180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59" name="Line 68"/>
                        <p:cNvSpPr>
                          <a:spLocks noChangeShapeType="1"/>
                        </p:cNvSpPr>
                        <p:nvPr/>
                      </p:nvSpPr>
                      <p:spPr bwMode="auto">
                        <a:xfrm>
                          <a:off x="6660" y="5964"/>
                          <a:ext cx="900" cy="0"/>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63560" name="Line 69"/>
                        <p:cNvSpPr>
                          <a:spLocks noChangeShapeType="1"/>
                        </p:cNvSpPr>
                        <p:nvPr/>
                      </p:nvSpPr>
                      <p:spPr bwMode="auto">
                        <a:xfrm flipV="1">
                          <a:off x="7560" y="5340"/>
                          <a:ext cx="0" cy="62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561" name="Line 70"/>
                        <p:cNvSpPr>
                          <a:spLocks noChangeShapeType="1"/>
                        </p:cNvSpPr>
                        <p:nvPr/>
                      </p:nvSpPr>
                      <p:spPr bwMode="auto">
                        <a:xfrm>
                          <a:off x="5400" y="4872"/>
                          <a:ext cx="180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3562" name="Line 71"/>
                        <p:cNvSpPr>
                          <a:spLocks noChangeShapeType="1"/>
                        </p:cNvSpPr>
                        <p:nvPr/>
                      </p:nvSpPr>
                      <p:spPr bwMode="auto">
                        <a:xfrm flipH="1">
                          <a:off x="7920" y="7680"/>
                          <a:ext cx="180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grpSp>
            </p:grpSp>
            <p:sp>
              <p:nvSpPr>
                <p:cNvPr id="63496" name="Line 72"/>
                <p:cNvSpPr>
                  <a:spLocks noChangeShapeType="1"/>
                </p:cNvSpPr>
                <p:nvPr/>
              </p:nvSpPr>
              <p:spPr bwMode="auto">
                <a:xfrm>
                  <a:off x="6661" y="3764"/>
                  <a:ext cx="1725"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63494" name="Line 73"/>
              <p:cNvSpPr>
                <a:spLocks noChangeShapeType="1"/>
              </p:cNvSpPr>
              <p:nvPr/>
            </p:nvSpPr>
            <p:spPr bwMode="auto">
              <a:xfrm>
                <a:off x="7381" y="4107"/>
                <a:ext cx="0" cy="441"/>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63492" name="Line 74"/>
            <p:cNvSpPr>
              <a:spLocks noChangeShapeType="1"/>
            </p:cNvSpPr>
            <p:nvPr/>
          </p:nvSpPr>
          <p:spPr bwMode="auto">
            <a:xfrm flipH="1">
              <a:off x="6676" y="4093"/>
              <a:ext cx="705"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Tree>
    <p:extLst>
      <p:ext uri="{BB962C8B-B14F-4D97-AF65-F5344CB8AC3E}">
        <p14:creationId xmlns="" xmlns:p14="http://schemas.microsoft.com/office/powerpoint/2010/main" val="1731787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idx="4294967295"/>
          </p:nvPr>
        </p:nvSpPr>
        <p:spPr/>
        <p:txBody>
          <a:bodyPr/>
          <a:lstStyle/>
          <a:p>
            <a:pPr eaLnBrk="1" hangingPunct="1">
              <a:defRPr/>
            </a:pPr>
            <a:r>
              <a:rPr lang="en-US" altLang="zh-CN" b="0"/>
              <a:t>ERP</a:t>
            </a:r>
            <a:r>
              <a:rPr lang="zh-CN" altLang="en-US" b="0"/>
              <a:t>的发展</a:t>
            </a:r>
          </a:p>
        </p:txBody>
      </p:sp>
      <p:sp>
        <p:nvSpPr>
          <p:cNvPr id="64515" name="Rectangle 3"/>
          <p:cNvSpPr>
            <a:spLocks noChangeArrowheads="1"/>
          </p:cNvSpPr>
          <p:nvPr/>
        </p:nvSpPr>
        <p:spPr bwMode="auto">
          <a:xfrm>
            <a:off x="1079500" y="1341438"/>
            <a:ext cx="16129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chemeClr val="accent2"/>
                </a:solidFill>
                <a:latin typeface="楷体_GB2312" pitchFamily="49" charset="-122"/>
                <a:ea typeface="楷体_GB2312" pitchFamily="49" charset="-122"/>
              </a:rPr>
              <a:t>功能扩展</a:t>
            </a:r>
          </a:p>
        </p:txBody>
      </p:sp>
      <p:sp>
        <p:nvSpPr>
          <p:cNvPr id="64516" name="Rectangle 4"/>
          <p:cNvSpPr>
            <a:spLocks noChangeArrowheads="1"/>
          </p:cNvSpPr>
          <p:nvPr/>
        </p:nvSpPr>
        <p:spPr bwMode="auto">
          <a:xfrm>
            <a:off x="4762500" y="3403600"/>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latin typeface="Times New Roman" panose="02020603050405020304" pitchFamily="18" charset="0"/>
            </a:endParaRPr>
          </a:p>
        </p:txBody>
      </p:sp>
      <p:sp>
        <p:nvSpPr>
          <p:cNvPr id="64517" name="Rectangle 5"/>
          <p:cNvSpPr>
            <a:spLocks noChangeArrowheads="1"/>
          </p:cNvSpPr>
          <p:nvPr/>
        </p:nvSpPr>
        <p:spPr bwMode="auto">
          <a:xfrm>
            <a:off x="4427538" y="4471988"/>
            <a:ext cx="1963737" cy="1352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600">
              <a:solidFill>
                <a:schemeClr val="bg1"/>
              </a:solidFill>
              <a:latin typeface="楷体_GB2312" pitchFamily="49" charset="-122"/>
              <a:ea typeface="楷体_GB2312" pitchFamily="49" charset="-122"/>
            </a:endParaRPr>
          </a:p>
        </p:txBody>
      </p:sp>
      <p:sp>
        <p:nvSpPr>
          <p:cNvPr id="64518" name="Rectangle 6"/>
          <p:cNvSpPr>
            <a:spLocks noChangeArrowheads="1"/>
          </p:cNvSpPr>
          <p:nvPr/>
        </p:nvSpPr>
        <p:spPr bwMode="auto">
          <a:xfrm>
            <a:off x="641350" y="5827713"/>
            <a:ext cx="72263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Times New Roman" panose="02020603050405020304" pitchFamily="18" charset="0"/>
              </a:rPr>
              <a:t> MRP                         MRP II                       ERP                       ERP II</a:t>
            </a:r>
          </a:p>
          <a:p>
            <a:r>
              <a:rPr lang="zh-CN" altLang="en-US" sz="1600">
                <a:latin typeface="Times New Roman" panose="02020603050405020304" pitchFamily="18" charset="0"/>
              </a:rPr>
              <a:t> 70</a:t>
            </a:r>
            <a:r>
              <a:rPr lang="zh-CN" altLang="en-US" sz="1600">
                <a:latin typeface="楷体_GB2312" pitchFamily="49" charset="-122"/>
                <a:ea typeface="楷体_GB2312" pitchFamily="49" charset="-122"/>
              </a:rPr>
              <a:t>年代		       </a:t>
            </a:r>
            <a:r>
              <a:rPr lang="zh-CN" altLang="en-US" sz="1600">
                <a:latin typeface="Times New Roman" panose="02020603050405020304" pitchFamily="18" charset="0"/>
              </a:rPr>
              <a:t>80</a:t>
            </a:r>
            <a:r>
              <a:rPr lang="zh-CN" altLang="en-US" sz="1600">
                <a:latin typeface="楷体_GB2312" pitchFamily="49" charset="-122"/>
                <a:ea typeface="楷体_GB2312" pitchFamily="49" charset="-122"/>
              </a:rPr>
              <a:t>年代               </a:t>
            </a:r>
            <a:r>
              <a:rPr lang="zh-CN" altLang="en-US" sz="1600">
                <a:latin typeface="Times New Roman" panose="02020603050405020304" pitchFamily="18" charset="0"/>
              </a:rPr>
              <a:t>90</a:t>
            </a:r>
            <a:r>
              <a:rPr lang="zh-CN" altLang="en-US" sz="1600">
                <a:latin typeface="楷体_GB2312" pitchFamily="49" charset="-122"/>
                <a:ea typeface="楷体_GB2312" pitchFamily="49" charset="-122"/>
              </a:rPr>
              <a:t>年代              </a:t>
            </a:r>
            <a:r>
              <a:rPr lang="zh-CN" altLang="en-US" sz="1600">
                <a:latin typeface="Times New Roman" panose="02020603050405020304" pitchFamily="18" charset="0"/>
                <a:ea typeface="楷体_GB2312" pitchFamily="49" charset="-122"/>
              </a:rPr>
              <a:t>21世纪</a:t>
            </a:r>
            <a:endParaRPr lang="zh-CN" altLang="en-US" sz="1600">
              <a:latin typeface="楷体_GB2312" pitchFamily="49" charset="-122"/>
              <a:ea typeface="楷体_GB2312" pitchFamily="49" charset="-122"/>
            </a:endParaRPr>
          </a:p>
        </p:txBody>
      </p:sp>
      <p:grpSp>
        <p:nvGrpSpPr>
          <p:cNvPr id="2" name="Group 7"/>
          <p:cNvGrpSpPr>
            <a:grpSpLocks/>
          </p:cNvGrpSpPr>
          <p:nvPr/>
        </p:nvGrpSpPr>
        <p:grpSpPr bwMode="auto">
          <a:xfrm>
            <a:off x="2359025" y="2779713"/>
            <a:ext cx="1866900" cy="1673225"/>
            <a:chOff x="0" y="0"/>
            <a:chExt cx="1176" cy="1054"/>
          </a:xfrm>
        </p:grpSpPr>
        <p:grpSp>
          <p:nvGrpSpPr>
            <p:cNvPr id="64546" name="Group 8"/>
            <p:cNvGrpSpPr>
              <a:grpSpLocks/>
            </p:cNvGrpSpPr>
            <p:nvPr/>
          </p:nvGrpSpPr>
          <p:grpSpPr bwMode="auto">
            <a:xfrm>
              <a:off x="0" y="522"/>
              <a:ext cx="1176" cy="532"/>
              <a:chOff x="0" y="0"/>
              <a:chExt cx="1176" cy="532"/>
            </a:xfrm>
          </p:grpSpPr>
          <p:sp>
            <p:nvSpPr>
              <p:cNvPr id="64548" name="Rectangle 9"/>
              <p:cNvSpPr>
                <a:spLocks noChangeArrowheads="1"/>
              </p:cNvSpPr>
              <p:nvPr/>
            </p:nvSpPr>
            <p:spPr bwMode="auto">
              <a:xfrm>
                <a:off x="0" y="4"/>
                <a:ext cx="1176" cy="528"/>
              </a:xfrm>
              <a:prstGeom prst="rect">
                <a:avLst/>
              </a:prstGeom>
              <a:solidFill>
                <a:srgbClr val="FFCC99">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49" name="Rectangle 10"/>
              <p:cNvSpPr>
                <a:spLocks noChangeArrowheads="1"/>
              </p:cNvSpPr>
              <p:nvPr/>
            </p:nvSpPr>
            <p:spPr bwMode="auto">
              <a:xfrm>
                <a:off x="75" y="0"/>
                <a:ext cx="628"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_GB2312" pitchFamily="49" charset="-122"/>
                    <a:ea typeface="楷体_GB2312" pitchFamily="49" charset="-122"/>
                  </a:rPr>
                  <a:t>销售管理</a:t>
                </a:r>
              </a:p>
              <a:p>
                <a:r>
                  <a:rPr lang="zh-CN" altLang="en-US" sz="1600">
                    <a:latin typeface="楷体_GB2312" pitchFamily="49" charset="-122"/>
                    <a:ea typeface="楷体_GB2312" pitchFamily="49" charset="-122"/>
                  </a:rPr>
                  <a:t>财务管理</a:t>
                </a:r>
              </a:p>
              <a:p>
                <a:r>
                  <a:rPr lang="zh-CN" altLang="en-US" sz="1600">
                    <a:latin typeface="楷体_GB2312" pitchFamily="49" charset="-122"/>
                    <a:ea typeface="楷体_GB2312" pitchFamily="49" charset="-122"/>
                  </a:rPr>
                  <a:t>成本管理</a:t>
                </a:r>
              </a:p>
            </p:txBody>
          </p:sp>
        </p:grpSp>
        <p:sp>
          <p:nvSpPr>
            <p:cNvPr id="64547" name="Rectangle 11"/>
            <p:cNvSpPr>
              <a:spLocks noChangeArrowheads="1"/>
            </p:cNvSpPr>
            <p:nvPr/>
          </p:nvSpPr>
          <p:spPr bwMode="auto">
            <a:xfrm>
              <a:off x="157" y="0"/>
              <a:ext cx="756"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_GB2312" pitchFamily="49" charset="-122"/>
                  <a:ea typeface="楷体_GB2312" pitchFamily="49" charset="-122"/>
                </a:rPr>
                <a:t>物流资金流</a:t>
              </a:r>
            </a:p>
            <a:p>
              <a:r>
                <a:rPr lang="zh-CN" altLang="en-US" sz="1600">
                  <a:latin typeface="楷体_GB2312" pitchFamily="49" charset="-122"/>
                  <a:ea typeface="楷体_GB2312" pitchFamily="49" charset="-122"/>
                </a:rPr>
                <a:t> 信息集成</a:t>
              </a:r>
            </a:p>
          </p:txBody>
        </p:sp>
      </p:grpSp>
      <p:sp>
        <p:nvSpPr>
          <p:cNvPr id="59404" name="Rectangle 12"/>
          <p:cNvSpPr>
            <a:spLocks noChangeArrowheads="1"/>
          </p:cNvSpPr>
          <p:nvPr/>
        </p:nvSpPr>
        <p:spPr bwMode="auto">
          <a:xfrm>
            <a:off x="2359025" y="4445000"/>
            <a:ext cx="1870075" cy="1323975"/>
          </a:xfrm>
          <a:prstGeom prst="rect">
            <a:avLst/>
          </a:prstGeom>
          <a:solidFill>
            <a:srgbClr val="CCFFCC">
              <a:alpha val="50195"/>
            </a:srgbClr>
          </a:solidFill>
          <a:ln w="9525">
            <a:solidFill>
              <a:schemeClr val="tx1"/>
            </a:solidFill>
            <a:miter lim="800000"/>
            <a:headEnd/>
            <a:tailEnd/>
          </a:ln>
        </p:spPr>
        <p:txBody>
          <a:bodyPr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Times New Roman" panose="02020603050405020304" pitchFamily="18" charset="0"/>
                <a:ea typeface="楷体_GB2312" pitchFamily="49" charset="-122"/>
              </a:rPr>
              <a:t> </a:t>
            </a:r>
            <a:r>
              <a:rPr lang="en-US" altLang="zh-CN" sz="1600">
                <a:latin typeface="Times New Roman" panose="02020603050405020304" pitchFamily="18" charset="0"/>
                <a:ea typeface="楷体_GB2312" pitchFamily="49" charset="-122"/>
              </a:rPr>
              <a:t>MPS</a:t>
            </a:r>
            <a:r>
              <a:rPr lang="zh-CN" altLang="en-US" sz="1600">
                <a:latin typeface="Times New Roman" panose="02020603050405020304" pitchFamily="18" charset="0"/>
                <a:ea typeface="楷体_GB2312" pitchFamily="49" charset="-122"/>
              </a:rPr>
              <a:t>，</a:t>
            </a:r>
            <a:r>
              <a:rPr lang="en-US" altLang="zh-CN" sz="1600">
                <a:latin typeface="Times New Roman" panose="02020603050405020304" pitchFamily="18" charset="0"/>
                <a:ea typeface="楷体_GB2312" pitchFamily="49" charset="-122"/>
              </a:rPr>
              <a:t>MRP</a:t>
            </a:r>
            <a:r>
              <a:rPr lang="zh-CN" altLang="en-US" sz="1600">
                <a:latin typeface="Times New Roman" panose="02020603050405020304" pitchFamily="18" charset="0"/>
                <a:ea typeface="楷体_GB2312" pitchFamily="49" charset="-122"/>
              </a:rPr>
              <a:t>，</a:t>
            </a:r>
            <a:r>
              <a:rPr lang="en-US" altLang="zh-CN" sz="1600">
                <a:latin typeface="Times New Roman" panose="02020603050405020304" pitchFamily="18" charset="0"/>
                <a:ea typeface="楷体_GB2312" pitchFamily="49" charset="-122"/>
              </a:rPr>
              <a:t>CRP</a:t>
            </a:r>
            <a:endParaRPr lang="en-US" altLang="zh-CN" sz="1600">
              <a:latin typeface="楷体_GB2312" pitchFamily="49" charset="-122"/>
              <a:ea typeface="楷体_GB2312" pitchFamily="49" charset="-122"/>
            </a:endParaRPr>
          </a:p>
          <a:p>
            <a:r>
              <a:rPr lang="zh-CN" altLang="en-US" sz="1600">
                <a:latin typeface="楷体_GB2312" pitchFamily="49" charset="-122"/>
                <a:ea typeface="楷体_GB2312" pitchFamily="49" charset="-122"/>
              </a:rPr>
              <a:t>库存管理</a:t>
            </a:r>
          </a:p>
          <a:p>
            <a:r>
              <a:rPr lang="zh-CN" altLang="en-US" sz="1600">
                <a:latin typeface="楷体_GB2312" pitchFamily="49" charset="-122"/>
                <a:ea typeface="楷体_GB2312" pitchFamily="49" charset="-122"/>
              </a:rPr>
              <a:t>工艺路线</a:t>
            </a:r>
          </a:p>
          <a:p>
            <a:r>
              <a:rPr lang="zh-CN" altLang="en-US" sz="1600">
                <a:latin typeface="楷体_GB2312" pitchFamily="49" charset="-122"/>
                <a:ea typeface="楷体_GB2312" pitchFamily="49" charset="-122"/>
              </a:rPr>
              <a:t>工作中心</a:t>
            </a:r>
          </a:p>
          <a:p>
            <a:r>
              <a:rPr lang="zh-CN" altLang="en-US" sz="1600">
                <a:latin typeface="Times New Roman" panose="02020603050405020304" pitchFamily="18" charset="0"/>
                <a:ea typeface="楷体_GB2312" pitchFamily="49" charset="-122"/>
              </a:rPr>
              <a:t> </a:t>
            </a:r>
            <a:r>
              <a:rPr lang="en-US" altLang="zh-CN" sz="1600">
                <a:latin typeface="Times New Roman" panose="02020603050405020304" pitchFamily="18" charset="0"/>
                <a:ea typeface="楷体_GB2312" pitchFamily="49" charset="-122"/>
              </a:rPr>
              <a:t>BOM</a:t>
            </a:r>
            <a:endParaRPr lang="en-US" altLang="zh-CN" sz="1600">
              <a:latin typeface="楷体_GB2312" pitchFamily="49" charset="-122"/>
              <a:ea typeface="楷体_GB2312" pitchFamily="49" charset="-122"/>
            </a:endParaRPr>
          </a:p>
        </p:txBody>
      </p:sp>
      <p:grpSp>
        <p:nvGrpSpPr>
          <p:cNvPr id="4" name="Group 13"/>
          <p:cNvGrpSpPr>
            <a:grpSpLocks/>
          </p:cNvGrpSpPr>
          <p:nvPr/>
        </p:nvGrpSpPr>
        <p:grpSpPr bwMode="auto">
          <a:xfrm>
            <a:off x="4095750" y="1114425"/>
            <a:ext cx="2438400" cy="2455863"/>
            <a:chOff x="0" y="0"/>
            <a:chExt cx="1536" cy="1547"/>
          </a:xfrm>
        </p:grpSpPr>
        <p:sp>
          <p:nvSpPr>
            <p:cNvPr id="64544" name="Rectangle 14"/>
            <p:cNvSpPr>
              <a:spLocks noChangeArrowheads="1"/>
            </p:cNvSpPr>
            <p:nvPr/>
          </p:nvSpPr>
          <p:spPr bwMode="auto">
            <a:xfrm>
              <a:off x="0" y="0"/>
              <a:ext cx="1536"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_GB2312" pitchFamily="49" charset="-122"/>
                  <a:ea typeface="楷体_GB2312" pitchFamily="49" charset="-122"/>
                </a:rPr>
                <a:t>多行业、多地区、多业务</a:t>
              </a:r>
            </a:p>
            <a:p>
              <a:r>
                <a:rPr lang="zh-CN" altLang="en-US" sz="1600">
                  <a:latin typeface="楷体_GB2312" pitchFamily="49" charset="-122"/>
                  <a:ea typeface="楷体_GB2312" pitchFamily="49" charset="-122"/>
                </a:rPr>
                <a:t>    供需链信息集成</a:t>
              </a:r>
            </a:p>
          </p:txBody>
        </p:sp>
        <p:sp>
          <p:nvSpPr>
            <p:cNvPr id="64545" name="Rectangle 15"/>
            <p:cNvSpPr>
              <a:spLocks noChangeArrowheads="1"/>
            </p:cNvSpPr>
            <p:nvPr/>
          </p:nvSpPr>
          <p:spPr bwMode="auto">
            <a:xfrm>
              <a:off x="231" y="405"/>
              <a:ext cx="1136" cy="1142"/>
            </a:xfrm>
            <a:prstGeom prst="rect">
              <a:avLst/>
            </a:prstGeom>
            <a:solidFill>
              <a:srgbClr val="FFCCFF">
                <a:alpha val="50195"/>
              </a:srgbClr>
            </a:solidFill>
            <a:ln w="9525">
              <a:solidFill>
                <a:schemeClr val="tx1"/>
              </a:solidFill>
              <a:miter lim="800000"/>
              <a:headEnd/>
              <a:tailEnd/>
            </a:ln>
          </p:spPr>
          <p:txBody>
            <a:bodyPr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_GB2312" pitchFamily="49" charset="-122"/>
                  <a:ea typeface="楷体_GB2312" pitchFamily="49" charset="-122"/>
                </a:rPr>
                <a:t>法制条例控制</a:t>
              </a:r>
            </a:p>
            <a:p>
              <a:r>
                <a:rPr lang="zh-CN" altLang="en-US" sz="1600">
                  <a:latin typeface="楷体_GB2312" pitchFamily="49" charset="-122"/>
                  <a:ea typeface="楷体_GB2312" pitchFamily="49" charset="-122"/>
                </a:rPr>
                <a:t>流程工业管理</a:t>
              </a:r>
            </a:p>
            <a:p>
              <a:r>
                <a:rPr lang="zh-CN" altLang="en-US" sz="1600">
                  <a:latin typeface="楷体_GB2312" pitchFamily="49" charset="-122"/>
                  <a:ea typeface="楷体_GB2312" pitchFamily="49" charset="-122"/>
                </a:rPr>
                <a:t>运输管理</a:t>
              </a:r>
            </a:p>
            <a:p>
              <a:r>
                <a:rPr lang="zh-CN" altLang="en-US" sz="1600">
                  <a:latin typeface="楷体_GB2312" pitchFamily="49" charset="-122"/>
                  <a:ea typeface="楷体_GB2312" pitchFamily="49" charset="-122"/>
                </a:rPr>
                <a:t>仓库管理</a:t>
              </a:r>
            </a:p>
            <a:p>
              <a:r>
                <a:rPr lang="zh-CN" altLang="en-US" sz="1600">
                  <a:latin typeface="楷体_GB2312" pitchFamily="49" charset="-122"/>
                  <a:ea typeface="楷体_GB2312" pitchFamily="49" charset="-122"/>
                </a:rPr>
                <a:t>设备维修管理</a:t>
              </a:r>
            </a:p>
            <a:p>
              <a:r>
                <a:rPr lang="zh-CN" altLang="en-US" sz="1600">
                  <a:latin typeface="楷体_GB2312" pitchFamily="49" charset="-122"/>
                  <a:ea typeface="楷体_GB2312" pitchFamily="49" charset="-122"/>
                </a:rPr>
                <a:t>质量管理</a:t>
              </a:r>
            </a:p>
            <a:p>
              <a:r>
                <a:rPr lang="zh-CN" altLang="en-US" sz="1600">
                  <a:latin typeface="楷体_GB2312" pitchFamily="49" charset="-122"/>
                  <a:ea typeface="楷体_GB2312" pitchFamily="49" charset="-122"/>
                </a:rPr>
                <a:t>产品数据管理</a:t>
              </a:r>
            </a:p>
          </p:txBody>
        </p:sp>
      </p:grpSp>
      <p:grpSp>
        <p:nvGrpSpPr>
          <p:cNvPr id="5" name="Group 16"/>
          <p:cNvGrpSpPr>
            <a:grpSpLocks/>
          </p:cNvGrpSpPr>
          <p:nvPr/>
        </p:nvGrpSpPr>
        <p:grpSpPr bwMode="auto">
          <a:xfrm>
            <a:off x="4454525" y="3571875"/>
            <a:ext cx="1817688" cy="2205038"/>
            <a:chOff x="0" y="0"/>
            <a:chExt cx="1145" cy="1389"/>
          </a:xfrm>
        </p:grpSpPr>
        <p:grpSp>
          <p:nvGrpSpPr>
            <p:cNvPr id="64540" name="Group 17"/>
            <p:cNvGrpSpPr>
              <a:grpSpLocks/>
            </p:cNvGrpSpPr>
            <p:nvPr/>
          </p:nvGrpSpPr>
          <p:grpSpPr bwMode="auto">
            <a:xfrm>
              <a:off x="0" y="0"/>
              <a:ext cx="1145" cy="1389"/>
              <a:chOff x="0" y="0"/>
              <a:chExt cx="1145" cy="1389"/>
            </a:xfrm>
          </p:grpSpPr>
          <p:sp>
            <p:nvSpPr>
              <p:cNvPr id="64542" name="Rectangle 18"/>
              <p:cNvSpPr>
                <a:spLocks noChangeArrowheads="1"/>
              </p:cNvSpPr>
              <p:nvPr/>
            </p:nvSpPr>
            <p:spPr bwMode="auto">
              <a:xfrm>
                <a:off x="0" y="0"/>
                <a:ext cx="1143" cy="552"/>
              </a:xfrm>
              <a:prstGeom prst="rect">
                <a:avLst/>
              </a:prstGeom>
              <a:solidFill>
                <a:srgbClr val="FFCC99">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43" name="Rectangle 19"/>
              <p:cNvSpPr>
                <a:spLocks noChangeArrowheads="1"/>
              </p:cNvSpPr>
              <p:nvPr/>
            </p:nvSpPr>
            <p:spPr bwMode="auto">
              <a:xfrm>
                <a:off x="0" y="555"/>
                <a:ext cx="1145" cy="834"/>
              </a:xfrm>
              <a:prstGeom prst="rect">
                <a:avLst/>
              </a:prstGeom>
              <a:solidFill>
                <a:srgbClr val="CCFFCC">
                  <a:alpha val="50195"/>
                </a:srgbClr>
              </a:solidFill>
              <a:ln w="9525">
                <a:solidFill>
                  <a:schemeClr val="tx1"/>
                </a:solidFill>
                <a:miter lim="800000"/>
                <a:headEnd/>
                <a:tailEnd/>
              </a:ln>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_GB2312" pitchFamily="49" charset="-122"/>
                  </a:rPr>
                  <a:t>MPS</a:t>
                </a:r>
                <a:r>
                  <a:rPr lang="zh-CN" altLang="en-US" sz="1600">
                    <a:latin typeface="Times New Roman" panose="02020603050405020304" pitchFamily="18" charset="0"/>
                    <a:ea typeface="楷体_GB2312" pitchFamily="49" charset="-122"/>
                  </a:rPr>
                  <a:t>，</a:t>
                </a:r>
                <a:r>
                  <a:rPr lang="en-US" altLang="zh-CN" sz="1600">
                    <a:latin typeface="Times New Roman" panose="02020603050405020304" pitchFamily="18" charset="0"/>
                    <a:ea typeface="楷体_GB2312" pitchFamily="49" charset="-122"/>
                  </a:rPr>
                  <a:t>MRP</a:t>
                </a:r>
                <a:r>
                  <a:rPr lang="zh-CN" altLang="en-US" sz="1600">
                    <a:latin typeface="Times New Roman" panose="02020603050405020304" pitchFamily="18" charset="0"/>
                    <a:ea typeface="楷体_GB2312" pitchFamily="49" charset="-122"/>
                  </a:rPr>
                  <a:t>，</a:t>
                </a:r>
                <a:r>
                  <a:rPr lang="en-US" altLang="zh-CN" sz="1600">
                    <a:latin typeface="Times New Roman" panose="02020603050405020304" pitchFamily="18" charset="0"/>
                    <a:ea typeface="楷体_GB2312" pitchFamily="49" charset="-122"/>
                  </a:rPr>
                  <a:t>CRP</a:t>
                </a:r>
              </a:p>
              <a:p>
                <a:r>
                  <a:rPr lang="zh-CN" altLang="en-US" sz="1600">
                    <a:latin typeface="楷体_GB2312" pitchFamily="49" charset="-122"/>
                    <a:ea typeface="楷体_GB2312" pitchFamily="49" charset="-122"/>
                  </a:rPr>
                  <a:t>库存管理</a:t>
                </a:r>
              </a:p>
              <a:p>
                <a:r>
                  <a:rPr lang="zh-CN" altLang="en-US" sz="1600">
                    <a:latin typeface="楷体_GB2312" pitchFamily="49" charset="-122"/>
                    <a:ea typeface="楷体_GB2312" pitchFamily="49" charset="-122"/>
                  </a:rPr>
                  <a:t>工艺路线</a:t>
                </a:r>
              </a:p>
              <a:p>
                <a:r>
                  <a:rPr lang="zh-CN" altLang="en-US" sz="1600">
                    <a:latin typeface="楷体_GB2312" pitchFamily="49" charset="-122"/>
                    <a:ea typeface="楷体_GB2312" pitchFamily="49" charset="-122"/>
                  </a:rPr>
                  <a:t>工作中心</a:t>
                </a:r>
              </a:p>
              <a:p>
                <a:r>
                  <a:rPr lang="zh-CN" altLang="en-US" sz="1600">
                    <a:latin typeface="Times New Roman" panose="02020603050405020304" pitchFamily="18" charset="0"/>
                    <a:ea typeface="楷体_GB2312" pitchFamily="49" charset="-122"/>
                  </a:rPr>
                  <a:t> </a:t>
                </a:r>
                <a:r>
                  <a:rPr lang="en-US" altLang="zh-CN" sz="1600">
                    <a:latin typeface="Times New Roman" panose="02020603050405020304" pitchFamily="18" charset="0"/>
                    <a:ea typeface="楷体_GB2312" pitchFamily="49" charset="-122"/>
                  </a:rPr>
                  <a:t>BOM</a:t>
                </a:r>
              </a:p>
            </p:txBody>
          </p:sp>
        </p:grpSp>
        <p:sp>
          <p:nvSpPr>
            <p:cNvPr id="64541" name="Rectangle 20"/>
            <p:cNvSpPr>
              <a:spLocks noChangeArrowheads="1"/>
            </p:cNvSpPr>
            <p:nvPr/>
          </p:nvSpPr>
          <p:spPr bwMode="auto">
            <a:xfrm>
              <a:off x="69" y="14"/>
              <a:ext cx="628"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_GB2312" pitchFamily="49" charset="-122"/>
                  <a:ea typeface="楷体_GB2312" pitchFamily="49" charset="-122"/>
                </a:rPr>
                <a:t>销售管理</a:t>
              </a:r>
            </a:p>
            <a:p>
              <a:r>
                <a:rPr lang="zh-CN" altLang="en-US" sz="1600">
                  <a:latin typeface="楷体_GB2312" pitchFamily="49" charset="-122"/>
                  <a:ea typeface="楷体_GB2312" pitchFamily="49" charset="-122"/>
                </a:rPr>
                <a:t>财务管理</a:t>
              </a:r>
            </a:p>
            <a:p>
              <a:r>
                <a:rPr lang="zh-CN" altLang="en-US" sz="1600">
                  <a:latin typeface="楷体_GB2312" pitchFamily="49" charset="-122"/>
                  <a:ea typeface="楷体_GB2312" pitchFamily="49" charset="-122"/>
                </a:rPr>
                <a:t>成本管理</a:t>
              </a:r>
            </a:p>
          </p:txBody>
        </p:sp>
      </p:grpSp>
      <p:grpSp>
        <p:nvGrpSpPr>
          <p:cNvPr id="7" name="Group 21"/>
          <p:cNvGrpSpPr>
            <a:grpSpLocks/>
          </p:cNvGrpSpPr>
          <p:nvPr/>
        </p:nvGrpSpPr>
        <p:grpSpPr bwMode="auto">
          <a:xfrm>
            <a:off x="311150" y="3824288"/>
            <a:ext cx="1817688" cy="1949450"/>
            <a:chOff x="0" y="0"/>
            <a:chExt cx="1145" cy="1228"/>
          </a:xfrm>
        </p:grpSpPr>
        <p:sp>
          <p:nvSpPr>
            <p:cNvPr id="64538" name="Rectangle 22"/>
            <p:cNvSpPr>
              <a:spLocks noChangeArrowheads="1"/>
            </p:cNvSpPr>
            <p:nvPr/>
          </p:nvSpPr>
          <p:spPr bwMode="auto">
            <a:xfrm>
              <a:off x="154" y="0"/>
              <a:ext cx="884"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_GB2312" pitchFamily="49" charset="-122"/>
                  <a:ea typeface="楷体_GB2312" pitchFamily="49" charset="-122"/>
                </a:rPr>
                <a:t>  库存计划</a:t>
              </a:r>
            </a:p>
            <a:p>
              <a:r>
                <a:rPr lang="zh-CN" altLang="en-US" sz="1600">
                  <a:latin typeface="楷体_GB2312" pitchFamily="49" charset="-122"/>
                  <a:ea typeface="楷体_GB2312" pitchFamily="49" charset="-122"/>
                </a:rPr>
                <a:t>物料信息集成</a:t>
              </a:r>
            </a:p>
          </p:txBody>
        </p:sp>
        <p:sp>
          <p:nvSpPr>
            <p:cNvPr id="64539" name="Rectangle 23"/>
            <p:cNvSpPr>
              <a:spLocks noChangeArrowheads="1"/>
            </p:cNvSpPr>
            <p:nvPr/>
          </p:nvSpPr>
          <p:spPr bwMode="auto">
            <a:xfrm>
              <a:off x="0" y="394"/>
              <a:ext cx="1145" cy="834"/>
            </a:xfrm>
            <a:prstGeom prst="rect">
              <a:avLst/>
            </a:prstGeom>
            <a:solidFill>
              <a:srgbClr val="CCFFCC">
                <a:alpha val="50195"/>
              </a:srgbClr>
            </a:solidFill>
            <a:ln w="9525">
              <a:solidFill>
                <a:schemeClr val="tx1"/>
              </a:solidFill>
              <a:miter lim="800000"/>
              <a:headEnd/>
              <a:tailEnd/>
            </a:ln>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_GB2312" pitchFamily="49" charset="-122"/>
                </a:rPr>
                <a:t>MPS</a:t>
              </a:r>
              <a:r>
                <a:rPr lang="zh-CN" altLang="en-US" sz="1600">
                  <a:latin typeface="Times New Roman" panose="02020603050405020304" pitchFamily="18" charset="0"/>
                  <a:ea typeface="楷体_GB2312" pitchFamily="49" charset="-122"/>
                </a:rPr>
                <a:t>，</a:t>
              </a:r>
              <a:r>
                <a:rPr lang="en-US" altLang="zh-CN" sz="1600">
                  <a:latin typeface="Times New Roman" panose="02020603050405020304" pitchFamily="18" charset="0"/>
                  <a:ea typeface="楷体_GB2312" pitchFamily="49" charset="-122"/>
                </a:rPr>
                <a:t>MRP</a:t>
              </a:r>
              <a:r>
                <a:rPr lang="zh-CN" altLang="en-US" sz="1600">
                  <a:latin typeface="Times New Roman" panose="02020603050405020304" pitchFamily="18" charset="0"/>
                  <a:ea typeface="楷体_GB2312" pitchFamily="49" charset="-122"/>
                </a:rPr>
                <a:t>，</a:t>
              </a:r>
              <a:r>
                <a:rPr lang="en-US" altLang="zh-CN" sz="1600">
                  <a:latin typeface="Times New Roman" panose="02020603050405020304" pitchFamily="18" charset="0"/>
                  <a:ea typeface="楷体_GB2312" pitchFamily="49" charset="-122"/>
                </a:rPr>
                <a:t>CRP</a:t>
              </a:r>
            </a:p>
            <a:p>
              <a:r>
                <a:rPr lang="zh-CN" altLang="en-US" sz="1600">
                  <a:latin typeface="楷体_GB2312" pitchFamily="49" charset="-122"/>
                  <a:ea typeface="楷体_GB2312" pitchFamily="49" charset="-122"/>
                </a:rPr>
                <a:t>库存管理</a:t>
              </a:r>
            </a:p>
            <a:p>
              <a:r>
                <a:rPr lang="zh-CN" altLang="en-US" sz="1600">
                  <a:latin typeface="楷体_GB2312" pitchFamily="49" charset="-122"/>
                  <a:ea typeface="楷体_GB2312" pitchFamily="49" charset="-122"/>
                </a:rPr>
                <a:t>工艺路线</a:t>
              </a:r>
            </a:p>
            <a:p>
              <a:r>
                <a:rPr lang="zh-CN" altLang="en-US" sz="1600">
                  <a:latin typeface="楷体_GB2312" pitchFamily="49" charset="-122"/>
                  <a:ea typeface="楷体_GB2312" pitchFamily="49" charset="-122"/>
                </a:rPr>
                <a:t>工作中心</a:t>
              </a:r>
            </a:p>
            <a:p>
              <a:r>
                <a:rPr lang="zh-CN" altLang="en-US" sz="1600">
                  <a:latin typeface="Times New Roman" panose="02020603050405020304" pitchFamily="18" charset="0"/>
                  <a:ea typeface="楷体_GB2312" pitchFamily="49" charset="-122"/>
                </a:rPr>
                <a:t> </a:t>
              </a:r>
              <a:r>
                <a:rPr lang="en-US" altLang="zh-CN" sz="1600">
                  <a:latin typeface="Times New Roman" panose="02020603050405020304" pitchFamily="18" charset="0"/>
                  <a:ea typeface="楷体_GB2312" pitchFamily="49" charset="-122"/>
                </a:rPr>
                <a:t>BOM</a:t>
              </a:r>
            </a:p>
          </p:txBody>
        </p:sp>
      </p:grpSp>
      <p:grpSp>
        <p:nvGrpSpPr>
          <p:cNvPr id="8" name="Group 24"/>
          <p:cNvGrpSpPr>
            <a:grpSpLocks/>
          </p:cNvGrpSpPr>
          <p:nvPr/>
        </p:nvGrpSpPr>
        <p:grpSpPr bwMode="auto">
          <a:xfrm>
            <a:off x="6492875" y="1757363"/>
            <a:ext cx="1817688" cy="4019550"/>
            <a:chOff x="0" y="0"/>
            <a:chExt cx="1145" cy="2532"/>
          </a:xfrm>
        </p:grpSpPr>
        <p:grpSp>
          <p:nvGrpSpPr>
            <p:cNvPr id="64533" name="Group 25"/>
            <p:cNvGrpSpPr>
              <a:grpSpLocks/>
            </p:cNvGrpSpPr>
            <p:nvPr/>
          </p:nvGrpSpPr>
          <p:grpSpPr bwMode="auto">
            <a:xfrm>
              <a:off x="0" y="0"/>
              <a:ext cx="1145" cy="2532"/>
              <a:chOff x="0" y="0"/>
              <a:chExt cx="1145" cy="2532"/>
            </a:xfrm>
          </p:grpSpPr>
          <p:sp>
            <p:nvSpPr>
              <p:cNvPr id="64535" name="Rectangle 26"/>
              <p:cNvSpPr>
                <a:spLocks noChangeArrowheads="1"/>
              </p:cNvSpPr>
              <p:nvPr/>
            </p:nvSpPr>
            <p:spPr bwMode="auto">
              <a:xfrm>
                <a:off x="5" y="0"/>
                <a:ext cx="1136" cy="1142"/>
              </a:xfrm>
              <a:prstGeom prst="rect">
                <a:avLst/>
              </a:prstGeom>
              <a:solidFill>
                <a:srgbClr val="FFCCFF">
                  <a:alpha val="50195"/>
                </a:srgbClr>
              </a:solidFill>
              <a:ln w="9525">
                <a:solidFill>
                  <a:schemeClr val="tx1"/>
                </a:solidFill>
                <a:miter lim="800000"/>
                <a:headEnd/>
                <a:tailEnd/>
              </a:ln>
            </p:spPr>
            <p:txBody>
              <a:bodyPr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_GB2312" pitchFamily="49" charset="-122"/>
                    <a:ea typeface="楷体_GB2312" pitchFamily="49" charset="-122"/>
                  </a:rPr>
                  <a:t>法制条例控制</a:t>
                </a:r>
              </a:p>
              <a:p>
                <a:r>
                  <a:rPr lang="zh-CN" altLang="en-US" sz="1600">
                    <a:latin typeface="楷体_GB2312" pitchFamily="49" charset="-122"/>
                    <a:ea typeface="楷体_GB2312" pitchFamily="49" charset="-122"/>
                  </a:rPr>
                  <a:t>流程工业管理</a:t>
                </a:r>
              </a:p>
              <a:p>
                <a:r>
                  <a:rPr lang="zh-CN" altLang="en-US" sz="1600">
                    <a:latin typeface="楷体_GB2312" pitchFamily="49" charset="-122"/>
                    <a:ea typeface="楷体_GB2312" pitchFamily="49" charset="-122"/>
                  </a:rPr>
                  <a:t>运输管理</a:t>
                </a:r>
              </a:p>
              <a:p>
                <a:r>
                  <a:rPr lang="zh-CN" altLang="en-US" sz="1600">
                    <a:latin typeface="楷体_GB2312" pitchFamily="49" charset="-122"/>
                    <a:ea typeface="楷体_GB2312" pitchFamily="49" charset="-122"/>
                  </a:rPr>
                  <a:t>仓库管理</a:t>
                </a:r>
              </a:p>
              <a:p>
                <a:r>
                  <a:rPr lang="zh-CN" altLang="en-US" sz="1600">
                    <a:latin typeface="楷体_GB2312" pitchFamily="49" charset="-122"/>
                    <a:ea typeface="楷体_GB2312" pitchFamily="49" charset="-122"/>
                  </a:rPr>
                  <a:t>设备维修管理</a:t>
                </a:r>
              </a:p>
              <a:p>
                <a:r>
                  <a:rPr lang="zh-CN" altLang="en-US" sz="1600">
                    <a:latin typeface="楷体_GB2312" pitchFamily="49" charset="-122"/>
                    <a:ea typeface="楷体_GB2312" pitchFamily="49" charset="-122"/>
                  </a:rPr>
                  <a:t>质量管理</a:t>
                </a:r>
              </a:p>
              <a:p>
                <a:r>
                  <a:rPr lang="zh-CN" altLang="en-US" sz="1600">
                    <a:latin typeface="楷体_GB2312" pitchFamily="49" charset="-122"/>
                    <a:ea typeface="楷体_GB2312" pitchFamily="49" charset="-122"/>
                  </a:rPr>
                  <a:t>产品数据管理</a:t>
                </a:r>
              </a:p>
            </p:txBody>
          </p:sp>
          <p:sp>
            <p:nvSpPr>
              <p:cNvPr id="64536" name="Rectangle 27"/>
              <p:cNvSpPr>
                <a:spLocks noChangeArrowheads="1"/>
              </p:cNvSpPr>
              <p:nvPr/>
            </p:nvSpPr>
            <p:spPr bwMode="auto">
              <a:xfrm>
                <a:off x="0" y="1143"/>
                <a:ext cx="1143" cy="552"/>
              </a:xfrm>
              <a:prstGeom prst="rect">
                <a:avLst/>
              </a:prstGeom>
              <a:solidFill>
                <a:srgbClr val="FFCC99">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37" name="Rectangle 28"/>
              <p:cNvSpPr>
                <a:spLocks noChangeArrowheads="1"/>
              </p:cNvSpPr>
              <p:nvPr/>
            </p:nvSpPr>
            <p:spPr bwMode="auto">
              <a:xfrm>
                <a:off x="0" y="1698"/>
                <a:ext cx="1145" cy="834"/>
              </a:xfrm>
              <a:prstGeom prst="rect">
                <a:avLst/>
              </a:prstGeom>
              <a:solidFill>
                <a:srgbClr val="CCFFCC">
                  <a:alpha val="50195"/>
                </a:srgbClr>
              </a:solidFill>
              <a:ln w="9525">
                <a:solidFill>
                  <a:schemeClr val="tx1"/>
                </a:solidFill>
                <a:miter lim="800000"/>
                <a:headEnd/>
                <a:tailEnd/>
              </a:ln>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_GB2312" pitchFamily="49" charset="-122"/>
                  </a:rPr>
                  <a:t>MPS</a:t>
                </a:r>
                <a:r>
                  <a:rPr lang="zh-CN" altLang="en-US" sz="1600">
                    <a:latin typeface="Times New Roman" panose="02020603050405020304" pitchFamily="18" charset="0"/>
                    <a:ea typeface="楷体_GB2312" pitchFamily="49" charset="-122"/>
                  </a:rPr>
                  <a:t>，</a:t>
                </a:r>
                <a:r>
                  <a:rPr lang="en-US" altLang="zh-CN" sz="1600">
                    <a:latin typeface="Times New Roman" panose="02020603050405020304" pitchFamily="18" charset="0"/>
                    <a:ea typeface="楷体_GB2312" pitchFamily="49" charset="-122"/>
                  </a:rPr>
                  <a:t>MRP</a:t>
                </a:r>
                <a:r>
                  <a:rPr lang="zh-CN" altLang="en-US" sz="1600">
                    <a:latin typeface="Times New Roman" panose="02020603050405020304" pitchFamily="18" charset="0"/>
                    <a:ea typeface="楷体_GB2312" pitchFamily="49" charset="-122"/>
                  </a:rPr>
                  <a:t>，</a:t>
                </a:r>
                <a:r>
                  <a:rPr lang="en-US" altLang="zh-CN" sz="1600">
                    <a:latin typeface="Times New Roman" panose="02020603050405020304" pitchFamily="18" charset="0"/>
                    <a:ea typeface="楷体_GB2312" pitchFamily="49" charset="-122"/>
                  </a:rPr>
                  <a:t>CRP</a:t>
                </a:r>
              </a:p>
              <a:p>
                <a:r>
                  <a:rPr lang="zh-CN" altLang="en-US" sz="1600">
                    <a:latin typeface="楷体_GB2312" pitchFamily="49" charset="-122"/>
                    <a:ea typeface="楷体_GB2312" pitchFamily="49" charset="-122"/>
                  </a:rPr>
                  <a:t>库存管理</a:t>
                </a:r>
              </a:p>
              <a:p>
                <a:r>
                  <a:rPr lang="zh-CN" altLang="en-US" sz="1600">
                    <a:latin typeface="楷体_GB2312" pitchFamily="49" charset="-122"/>
                    <a:ea typeface="楷体_GB2312" pitchFamily="49" charset="-122"/>
                  </a:rPr>
                  <a:t>工艺路线</a:t>
                </a:r>
              </a:p>
              <a:p>
                <a:r>
                  <a:rPr lang="zh-CN" altLang="en-US" sz="1600">
                    <a:latin typeface="楷体_GB2312" pitchFamily="49" charset="-122"/>
                    <a:ea typeface="楷体_GB2312" pitchFamily="49" charset="-122"/>
                  </a:rPr>
                  <a:t>工作中心</a:t>
                </a:r>
              </a:p>
              <a:p>
                <a:r>
                  <a:rPr lang="zh-CN" altLang="en-US" sz="1600">
                    <a:latin typeface="Times New Roman" panose="02020603050405020304" pitchFamily="18" charset="0"/>
                    <a:ea typeface="楷体_GB2312" pitchFamily="49" charset="-122"/>
                  </a:rPr>
                  <a:t> </a:t>
                </a:r>
                <a:r>
                  <a:rPr lang="en-US" altLang="zh-CN" sz="1600">
                    <a:latin typeface="Times New Roman" panose="02020603050405020304" pitchFamily="18" charset="0"/>
                    <a:ea typeface="楷体_GB2312" pitchFamily="49" charset="-122"/>
                  </a:rPr>
                  <a:t>BOM</a:t>
                </a:r>
              </a:p>
            </p:txBody>
          </p:sp>
        </p:grpSp>
        <p:sp>
          <p:nvSpPr>
            <p:cNvPr id="64534" name="Rectangle 29"/>
            <p:cNvSpPr>
              <a:spLocks noChangeArrowheads="1"/>
            </p:cNvSpPr>
            <p:nvPr/>
          </p:nvSpPr>
          <p:spPr bwMode="auto">
            <a:xfrm>
              <a:off x="69" y="1157"/>
              <a:ext cx="628"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楷体_GB2312" pitchFamily="49" charset="-122"/>
                  <a:ea typeface="楷体_GB2312" pitchFamily="49" charset="-122"/>
                </a:rPr>
                <a:t>销售管理</a:t>
              </a:r>
            </a:p>
            <a:p>
              <a:r>
                <a:rPr lang="zh-CN" altLang="en-US" sz="1600">
                  <a:latin typeface="楷体_GB2312" pitchFamily="49" charset="-122"/>
                  <a:ea typeface="楷体_GB2312" pitchFamily="49" charset="-122"/>
                </a:rPr>
                <a:t>财务管理</a:t>
              </a:r>
            </a:p>
            <a:p>
              <a:r>
                <a:rPr lang="zh-CN" altLang="en-US" sz="1600">
                  <a:latin typeface="楷体_GB2312" pitchFamily="49" charset="-122"/>
                  <a:ea typeface="楷体_GB2312" pitchFamily="49" charset="-122"/>
                </a:rPr>
                <a:t>成本管理</a:t>
              </a:r>
            </a:p>
          </p:txBody>
        </p:sp>
      </p:grpSp>
      <p:grpSp>
        <p:nvGrpSpPr>
          <p:cNvPr id="10" name="Group 30"/>
          <p:cNvGrpSpPr>
            <a:grpSpLocks/>
          </p:cNvGrpSpPr>
          <p:nvPr/>
        </p:nvGrpSpPr>
        <p:grpSpPr bwMode="auto">
          <a:xfrm>
            <a:off x="6494463" y="592138"/>
            <a:ext cx="1811337" cy="1190625"/>
            <a:chOff x="0" y="0"/>
            <a:chExt cx="1141" cy="750"/>
          </a:xfrm>
        </p:grpSpPr>
        <p:sp>
          <p:nvSpPr>
            <p:cNvPr id="64526" name="Rectangle 31"/>
            <p:cNvSpPr>
              <a:spLocks noChangeArrowheads="1"/>
            </p:cNvSpPr>
            <p:nvPr/>
          </p:nvSpPr>
          <p:spPr bwMode="auto">
            <a:xfrm>
              <a:off x="1" y="263"/>
              <a:ext cx="1138" cy="468"/>
            </a:xfrm>
            <a:prstGeom prst="rect">
              <a:avLst/>
            </a:prstGeom>
            <a:solidFill>
              <a:srgbClr val="CCCCFF">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4527" name="Group 32"/>
            <p:cNvGrpSpPr>
              <a:grpSpLocks/>
            </p:cNvGrpSpPr>
            <p:nvPr/>
          </p:nvGrpSpPr>
          <p:grpSpPr bwMode="auto">
            <a:xfrm>
              <a:off x="0" y="0"/>
              <a:ext cx="1141" cy="750"/>
              <a:chOff x="0" y="0"/>
              <a:chExt cx="1141" cy="750"/>
            </a:xfrm>
          </p:grpSpPr>
          <p:sp>
            <p:nvSpPr>
              <p:cNvPr id="64528" name="Rectangle 33"/>
              <p:cNvSpPr>
                <a:spLocks noChangeArrowheads="1"/>
              </p:cNvSpPr>
              <p:nvPr/>
            </p:nvSpPr>
            <p:spPr bwMode="auto">
              <a:xfrm>
                <a:off x="20" y="250"/>
                <a:ext cx="843" cy="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_GB2312" pitchFamily="49" charset="-122"/>
                  </a:rPr>
                  <a:t>CRM/APS/BI</a:t>
                </a:r>
                <a:endParaRPr lang="en-US" altLang="zh-CN" sz="1600">
                  <a:latin typeface="楷体_GB2312" pitchFamily="49" charset="-122"/>
                  <a:ea typeface="楷体_GB2312" pitchFamily="49" charset="-122"/>
                </a:endParaRPr>
              </a:p>
              <a:p>
                <a:r>
                  <a:rPr lang="zh-CN" altLang="en-US" sz="1600">
                    <a:latin typeface="楷体_GB2312" pitchFamily="49" charset="-122"/>
                    <a:ea typeface="楷体_GB2312" pitchFamily="49" charset="-122"/>
                  </a:rPr>
                  <a:t>电子商务</a:t>
                </a:r>
              </a:p>
              <a:p>
                <a:r>
                  <a:rPr lang="en-US" altLang="zh-CN" sz="1400">
                    <a:latin typeface="Times New Roman" panose="02020603050405020304" pitchFamily="18" charset="0"/>
                  </a:rPr>
                  <a:t>Internet/Intranet</a:t>
                </a:r>
                <a:endParaRPr lang="en-US" altLang="zh-CN" sz="1600">
                  <a:latin typeface="楷体_GB2312" pitchFamily="49" charset="-122"/>
                  <a:ea typeface="楷体_GB2312" pitchFamily="49" charset="-122"/>
                </a:endParaRPr>
              </a:p>
            </p:txBody>
          </p:sp>
          <p:sp>
            <p:nvSpPr>
              <p:cNvPr id="64529" name="Line 34"/>
              <p:cNvSpPr>
                <a:spLocks noChangeShapeType="1"/>
              </p:cNvSpPr>
              <p:nvPr/>
            </p:nvSpPr>
            <p:spPr bwMode="auto">
              <a:xfrm>
                <a:off x="0" y="245"/>
                <a:ext cx="1141" cy="0"/>
              </a:xfrm>
              <a:prstGeom prst="line">
                <a:avLst/>
              </a:prstGeom>
              <a:noFill/>
              <a:ln w="12700">
                <a:solidFill>
                  <a:schemeClr val="tx1"/>
                </a:solidFill>
                <a:prstDash val="dash"/>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530" name="Text Box 35"/>
              <p:cNvSpPr txBox="1">
                <a:spLocks noChangeArrowheads="1"/>
              </p:cNvSpPr>
              <p:nvPr/>
            </p:nvSpPr>
            <p:spPr bwMode="auto">
              <a:xfrm>
                <a:off x="219" y="0"/>
                <a:ext cx="628"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Times New Roman" panose="02020603050405020304" pitchFamily="18" charset="0"/>
                    <a:ea typeface="楷体_GB2312" pitchFamily="49" charset="-122"/>
                  </a:rPr>
                  <a:t>协同商务</a:t>
                </a:r>
                <a:endParaRPr lang="zh-CN" altLang="en-US" sz="1600" b="1">
                  <a:latin typeface="Times New Roman" panose="02020603050405020304" pitchFamily="18" charset="0"/>
                  <a:ea typeface="楷体_GB2312" pitchFamily="49" charset="-122"/>
                </a:endParaRPr>
              </a:p>
            </p:txBody>
          </p:sp>
          <p:sp>
            <p:nvSpPr>
              <p:cNvPr id="64531" name="Line 36"/>
              <p:cNvSpPr>
                <a:spLocks noChangeShapeType="1"/>
              </p:cNvSpPr>
              <p:nvPr/>
            </p:nvSpPr>
            <p:spPr bwMode="auto">
              <a:xfrm flipV="1">
                <a:off x="5" y="239"/>
                <a:ext cx="0" cy="4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532" name="Line 37"/>
              <p:cNvSpPr>
                <a:spLocks noChangeShapeType="1"/>
              </p:cNvSpPr>
              <p:nvPr/>
            </p:nvSpPr>
            <p:spPr bwMode="auto">
              <a:xfrm flipV="1">
                <a:off x="1141" y="239"/>
                <a:ext cx="0" cy="4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Tree>
    <p:extLst>
      <p:ext uri="{BB962C8B-B14F-4D97-AF65-F5344CB8AC3E}">
        <p14:creationId xmlns="" xmlns:p14="http://schemas.microsoft.com/office/powerpoint/2010/main" val="400751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9404"/>
                                        </p:tgtEl>
                                        <p:attrNameLst>
                                          <p:attrName>style.visibility</p:attrName>
                                        </p:attrNameLst>
                                      </p:cBhvr>
                                      <p:to>
                                        <p:strVal val="visible"/>
                                      </p:to>
                                    </p:set>
                                  </p:childTnLst>
                                </p:cTn>
                              </p:par>
                            </p:childTnLst>
                          </p:cTn>
                        </p:par>
                        <p:par>
                          <p:cTn id="13" fill="hold" nodeType="afterGroup">
                            <p:stCondLst>
                              <p:cond delay="500"/>
                            </p:stCondLst>
                            <p:childTnLst>
                              <p:par>
                                <p:cTn id="14" presetID="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1000" fill="hold"/>
                                        <p:tgtEl>
                                          <p:spTgt spid="2"/>
                                        </p:tgtEl>
                                        <p:attrNameLst>
                                          <p:attrName>ppt_x</p:attrName>
                                        </p:attrNameLst>
                                      </p:cBhvr>
                                      <p:tavLst>
                                        <p:tav tm="0">
                                          <p:val>
                                            <p:strVal val="#ppt_x"/>
                                          </p:val>
                                        </p:tav>
                                        <p:tav tm="100000">
                                          <p:val>
                                            <p:strVal val="#ppt_x"/>
                                          </p:val>
                                        </p:tav>
                                      </p:tavLst>
                                    </p:anim>
                                    <p:anim calcmode="lin" valueType="num">
                                      <p:cBhvr additive="base">
                                        <p:cTn id="17" dur="1000" fill="hold"/>
                                        <p:tgtEl>
                                          <p:spTgt spid="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2" name="type.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5"/>
                                        </p:tgtEl>
                                        <p:attrNameLst>
                                          <p:attrName>style.visibility</p:attrName>
                                        </p:attrNameLst>
                                      </p:cBhvr>
                                      <p:to>
                                        <p:strVal val="visible"/>
                                      </p:to>
                                    </p:set>
                                  </p:childTnLst>
                                </p:cTn>
                              </p:par>
                            </p:childTnLst>
                          </p:cTn>
                        </p:par>
                        <p:par>
                          <p:cTn id="22" fill="hold" nodeType="afterGroup">
                            <p:stCondLst>
                              <p:cond delay="500"/>
                            </p:stCondLst>
                            <p:childTnLst>
                              <p:par>
                                <p:cTn id="23" presetID="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type.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8"/>
                                        </p:tgtEl>
                                        <p:attrNameLst>
                                          <p:attrName>style.visibility</p:attrName>
                                        </p:attrNameLst>
                                      </p:cBhvr>
                                      <p:to>
                                        <p:strVal val="visible"/>
                                      </p:to>
                                    </p:set>
                                  </p:childTnLst>
                                </p:cTn>
                              </p:par>
                            </p:childTnLst>
                          </p:cTn>
                        </p:par>
                        <p:par>
                          <p:cTn id="31" fill="hold" nodeType="afterGroup">
                            <p:stCondLst>
                              <p:cond delay="500"/>
                            </p:stCondLst>
                            <p:childTnLst>
                              <p:par>
                                <p:cTn id="32" presetID="2" presetClass="entr" presetSubtype="1"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1000" fill="hold"/>
                                        <p:tgtEl>
                                          <p:spTgt spid="10"/>
                                        </p:tgtEl>
                                        <p:attrNameLst>
                                          <p:attrName>ppt_x</p:attrName>
                                        </p:attrNameLst>
                                      </p:cBhvr>
                                      <p:tavLst>
                                        <p:tav tm="0">
                                          <p:val>
                                            <p:strVal val="#ppt_x"/>
                                          </p:val>
                                        </p:tav>
                                        <p:tav tm="100000">
                                          <p:val>
                                            <p:strVal val="#ppt_x"/>
                                          </p:val>
                                        </p:tav>
                                      </p:tavLst>
                                    </p:anim>
                                    <p:anim calcmode="lin" valueType="num">
                                      <p:cBhvr additive="base">
                                        <p:cTn id="35" dur="1000" fill="hold"/>
                                        <p:tgtEl>
                                          <p:spTgt spid="1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4"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01"/>
          <p:cNvPicPr>
            <a:picLocks noChangeAspect="1" noChangeArrowheads="1"/>
          </p:cNvPicPr>
          <p:nvPr/>
        </p:nvPicPr>
        <p:blipFill>
          <a:blip r:embed="rId2"/>
          <a:srcRect/>
          <a:stretch>
            <a:fillRect/>
          </a:stretch>
        </p:blipFill>
        <p:spPr bwMode="auto">
          <a:xfrm>
            <a:off x="2895600" y="1447800"/>
            <a:ext cx="5610225" cy="5181600"/>
          </a:xfrm>
          <a:prstGeom prst="rect">
            <a:avLst/>
          </a:prstGeom>
          <a:noFill/>
          <a:ln w="9525">
            <a:noFill/>
            <a:miter lim="800000"/>
            <a:headEnd/>
            <a:tailEnd/>
          </a:ln>
        </p:spPr>
      </p:pic>
      <p:sp>
        <p:nvSpPr>
          <p:cNvPr id="26627" name="Rectangle 2"/>
          <p:cNvSpPr>
            <a:spLocks noGrp="1" noRot="1" noChangeArrowheads="1"/>
          </p:cNvSpPr>
          <p:nvPr>
            <p:ph type="title"/>
          </p:nvPr>
        </p:nvSpPr>
        <p:spPr>
          <a:xfrm>
            <a:off x="457200" y="304800"/>
            <a:ext cx="8540750" cy="1066800"/>
          </a:xfrm>
        </p:spPr>
        <p:txBody>
          <a:bodyPr/>
          <a:lstStyle/>
          <a:p>
            <a:pPr eaLnBrk="1" hangingPunct="1"/>
            <a:r>
              <a:rPr lang="en-US" altLang="zh-CN" sz="4000" b="1" smtClean="0"/>
              <a:t>ERP</a:t>
            </a:r>
            <a:r>
              <a:rPr lang="zh-CN" altLang="en-US" sz="4000" b="1" smtClean="0"/>
              <a:t>其实很简单</a:t>
            </a:r>
            <a:r>
              <a:rPr lang="en-US" altLang="zh-CN" sz="4000" b="1" smtClean="0"/>
              <a:t>……</a:t>
            </a:r>
            <a:endParaRPr lang="zh-CN" altLang="en-US" sz="4000" b="1" smtClean="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02"/>
          <p:cNvPicPr>
            <a:picLocks noChangeAspect="1" noChangeArrowheads="1"/>
          </p:cNvPicPr>
          <p:nvPr/>
        </p:nvPicPr>
        <p:blipFill>
          <a:blip r:embed="rId2"/>
          <a:srcRect/>
          <a:stretch>
            <a:fillRect/>
          </a:stretch>
        </p:blipFill>
        <p:spPr bwMode="auto">
          <a:xfrm>
            <a:off x="1403350" y="0"/>
            <a:ext cx="5715000" cy="6453188"/>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03"/>
          <p:cNvPicPr>
            <a:picLocks noChangeAspect="1" noChangeArrowheads="1"/>
          </p:cNvPicPr>
          <p:nvPr/>
        </p:nvPicPr>
        <p:blipFill>
          <a:blip r:embed="rId2"/>
          <a:srcRect/>
          <a:stretch>
            <a:fillRect/>
          </a:stretch>
        </p:blipFill>
        <p:spPr bwMode="auto">
          <a:xfrm>
            <a:off x="1411288" y="0"/>
            <a:ext cx="5295900" cy="638175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04"/>
          <p:cNvPicPr>
            <a:picLocks noChangeAspect="1" noChangeArrowheads="1"/>
          </p:cNvPicPr>
          <p:nvPr/>
        </p:nvPicPr>
        <p:blipFill>
          <a:blip r:embed="rId2"/>
          <a:srcRect/>
          <a:stretch>
            <a:fillRect/>
          </a:stretch>
        </p:blipFill>
        <p:spPr bwMode="auto">
          <a:xfrm>
            <a:off x="1403350" y="0"/>
            <a:ext cx="5329238" cy="648335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8" descr="05"/>
          <p:cNvPicPr>
            <a:picLocks noChangeAspect="1" noChangeArrowheads="1"/>
          </p:cNvPicPr>
          <p:nvPr/>
        </p:nvPicPr>
        <p:blipFill>
          <a:blip r:embed="rId2"/>
          <a:srcRect/>
          <a:stretch>
            <a:fillRect/>
          </a:stretch>
        </p:blipFill>
        <p:spPr bwMode="auto">
          <a:xfrm>
            <a:off x="1403350" y="0"/>
            <a:ext cx="5626100" cy="64531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a:xfrm>
            <a:off x="457200" y="6356350"/>
            <a:ext cx="2133600" cy="365125"/>
          </a:xfrm>
        </p:spPr>
        <p:txBody>
          <a:bodyPr/>
          <a:lstStyle/>
          <a:p>
            <a:pPr algn="l">
              <a:defRPr/>
            </a:pPr>
            <a:fld id="{1433499A-62AF-44CB-A80D-5E62D2265698}" type="slidenum">
              <a:rPr lang="zh-CN" altLang="en-US"/>
              <a:pPr algn="l">
                <a:defRPr/>
              </a:pPr>
              <a:t>69</a:t>
            </a:fld>
            <a:endParaRPr lang="en-US" altLang="zh-CN"/>
          </a:p>
        </p:txBody>
      </p:sp>
      <p:pic>
        <p:nvPicPr>
          <p:cNvPr id="31747" name="Picture 4" descr="06"/>
          <p:cNvPicPr>
            <a:picLocks noChangeAspect="1" noChangeArrowheads="1"/>
          </p:cNvPicPr>
          <p:nvPr/>
        </p:nvPicPr>
        <p:blipFill>
          <a:blip r:embed="rId2"/>
          <a:srcRect/>
          <a:stretch>
            <a:fillRect/>
          </a:stretch>
        </p:blipFill>
        <p:spPr bwMode="auto">
          <a:xfrm>
            <a:off x="1401763" y="0"/>
            <a:ext cx="5621337" cy="645318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6461125" y="96838"/>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a typeface="楷体_GB2312" pitchFamily="49" charset="-122"/>
            </a:endParaRPr>
          </a:p>
        </p:txBody>
      </p:sp>
      <p:sp>
        <p:nvSpPr>
          <p:cNvPr id="19459" name="Text Box 3"/>
          <p:cNvSpPr txBox="1">
            <a:spLocks noChangeArrowheads="1"/>
          </p:cNvSpPr>
          <p:nvPr/>
        </p:nvSpPr>
        <p:spPr bwMode="auto">
          <a:xfrm>
            <a:off x="7423150" y="0"/>
            <a:ext cx="260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3399FF"/>
                </a:solidFill>
                <a:latin typeface="Times New Roman" panose="02020603050405020304" pitchFamily="18" charset="0"/>
                <a:ea typeface="楷体_GB2312" pitchFamily="49" charset="-122"/>
              </a:rPr>
              <a:t> </a:t>
            </a:r>
          </a:p>
        </p:txBody>
      </p:sp>
      <p:sp>
        <p:nvSpPr>
          <p:cNvPr id="16388" name="Text Box 4"/>
          <p:cNvSpPr txBox="1">
            <a:spLocks noChangeArrowheads="1"/>
          </p:cNvSpPr>
          <p:nvPr/>
        </p:nvSpPr>
        <p:spPr bwMode="auto">
          <a:xfrm>
            <a:off x="914400" y="1676400"/>
            <a:ext cx="6804025" cy="501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dirty="0">
              <a:latin typeface="华文中宋" panose="02010600040101010101" pitchFamily="2" charset="-122"/>
              <a:ea typeface="华文中宋" panose="02010600040101010101" pitchFamily="2" charset="-122"/>
            </a:endParaRPr>
          </a:p>
          <a:p>
            <a:pPr eaLnBrk="1" hangingPunct="1">
              <a:lnSpc>
                <a:spcPct val="150000"/>
              </a:lnSpc>
            </a:pPr>
            <a:r>
              <a:rPr lang="zh-CN" altLang="en-US" sz="3200" dirty="0">
                <a:latin typeface="华文中宋" panose="02010600040101010101" pitchFamily="2" charset="-122"/>
                <a:ea typeface="华文中宋" panose="02010600040101010101" pitchFamily="2" charset="-122"/>
              </a:rPr>
              <a:t>     凭证满天飞，报表一大堆；</a:t>
            </a:r>
          </a:p>
          <a:p>
            <a:pPr eaLnBrk="1" hangingPunct="1">
              <a:lnSpc>
                <a:spcPct val="150000"/>
              </a:lnSpc>
            </a:pPr>
            <a:r>
              <a:rPr lang="zh-CN" altLang="en-US" sz="3200" dirty="0">
                <a:latin typeface="华文中宋" panose="02010600040101010101" pitchFamily="2" charset="-122"/>
                <a:ea typeface="华文中宋" panose="02010600040101010101" pitchFamily="2" charset="-122"/>
              </a:rPr>
              <a:t>     一家一个数，责任相推委；</a:t>
            </a:r>
          </a:p>
          <a:p>
            <a:pPr eaLnBrk="1" hangingPunct="1">
              <a:lnSpc>
                <a:spcPct val="150000"/>
              </a:lnSpc>
            </a:pPr>
            <a:r>
              <a:rPr lang="zh-CN" altLang="en-US" sz="3200" dirty="0">
                <a:latin typeface="华文中宋" panose="02010600040101010101" pitchFamily="2" charset="-122"/>
                <a:ea typeface="华文中宋" panose="02010600040101010101" pitchFamily="2" charset="-122"/>
              </a:rPr>
              <a:t>      决策无依据，老总难指挥。           </a:t>
            </a:r>
          </a:p>
          <a:p>
            <a:pPr eaLnBrk="1" hangingPunct="1">
              <a:lnSpc>
                <a:spcPct val="150000"/>
              </a:lnSpc>
            </a:pPr>
            <a:r>
              <a:rPr lang="zh-CN" altLang="en-US" sz="3200" dirty="0">
                <a:latin typeface="华文中宋" panose="02010600040101010101" pitchFamily="2" charset="-122"/>
                <a:ea typeface="华文中宋" panose="02010600040101010101" pitchFamily="2" charset="-122"/>
              </a:rPr>
              <a:t>                                      </a:t>
            </a:r>
          </a:p>
          <a:p>
            <a:pPr eaLnBrk="1" hangingPunct="1"/>
            <a:endParaRPr lang="zh-CN" altLang="en-US" sz="3200" dirty="0">
              <a:latin typeface="华文中宋" panose="02010600040101010101" pitchFamily="2" charset="-122"/>
              <a:ea typeface="华文中宋" panose="02010600040101010101" pitchFamily="2" charset="-122"/>
            </a:endParaRPr>
          </a:p>
          <a:p>
            <a:pPr eaLnBrk="1" hangingPunct="1"/>
            <a:endParaRPr lang="zh-CN" altLang="en-US" sz="3200" dirty="0">
              <a:latin typeface="华文中宋" panose="02010600040101010101" pitchFamily="2" charset="-122"/>
              <a:ea typeface="华文中宋" panose="02010600040101010101" pitchFamily="2" charset="-122"/>
            </a:endParaRPr>
          </a:p>
          <a:p>
            <a:pPr eaLnBrk="1" hangingPunct="1"/>
            <a:endParaRPr lang="zh-CN" altLang="en-US" sz="3200" dirty="0">
              <a:latin typeface="华文中宋" panose="02010600040101010101" pitchFamily="2" charset="-122"/>
              <a:ea typeface="华文中宋" panose="02010600040101010101" pitchFamily="2" charset="-122"/>
            </a:endParaRPr>
          </a:p>
        </p:txBody>
      </p:sp>
      <p:sp>
        <p:nvSpPr>
          <p:cNvPr id="16389" name="Rectangle 5"/>
          <p:cNvSpPr>
            <a:spLocks noGrp="1" noChangeArrowheads="1"/>
          </p:cNvSpPr>
          <p:nvPr>
            <p:ph type="title" idx="4294967295"/>
          </p:nvPr>
        </p:nvSpPr>
        <p:spPr>
          <a:xfrm>
            <a:off x="544512" y="1008062"/>
            <a:ext cx="7543800" cy="1143000"/>
          </a:xfrm>
        </p:spPr>
        <p:txBody>
          <a:bodyPr/>
          <a:lstStyle/>
          <a:p>
            <a:pPr eaLnBrk="1" hangingPunct="1">
              <a:defRPr/>
            </a:pPr>
            <a:r>
              <a:rPr lang="zh-CN" sz="2800" dirty="0">
                <a:solidFill>
                  <a:schemeClr val="tx2"/>
                </a:solidFill>
              </a:rPr>
              <a:t>管理现状</a:t>
            </a:r>
          </a:p>
        </p:txBody>
      </p:sp>
    </p:spTree>
    <p:extLst>
      <p:ext uri="{BB962C8B-B14F-4D97-AF65-F5344CB8AC3E}">
        <p14:creationId xmlns="" xmlns:p14="http://schemas.microsoft.com/office/powerpoint/2010/main" val="16224716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barn(outHorizontal)">
                                      <p:cBhvr>
                                        <p:cTn id="7" dur="500"/>
                                        <p:tgtEl>
                                          <p:spTgt spid="16388"/>
                                        </p:tgtEl>
                                      </p:cBhvr>
                                    </p:animEffect>
                                  </p:childTnLst>
                                  <p:subTnLst>
                                    <p:set>
                                      <p:cBhvr override="childStyle">
                                        <p:cTn dur="1" fill="hold" display="0" masterRel="nextClick" afterEffect="1"/>
                                        <p:tgtEl>
                                          <p:spTgt spid="1638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07"/>
          <p:cNvPicPr>
            <a:picLocks noChangeAspect="1" noChangeArrowheads="1"/>
          </p:cNvPicPr>
          <p:nvPr/>
        </p:nvPicPr>
        <p:blipFill>
          <a:blip r:embed="rId2"/>
          <a:srcRect/>
          <a:stretch>
            <a:fillRect/>
          </a:stretch>
        </p:blipFill>
        <p:spPr bwMode="auto">
          <a:xfrm>
            <a:off x="1403350" y="0"/>
            <a:ext cx="5691188" cy="638175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descr="08"/>
          <p:cNvPicPr>
            <a:picLocks noChangeAspect="1" noChangeArrowheads="1"/>
          </p:cNvPicPr>
          <p:nvPr/>
        </p:nvPicPr>
        <p:blipFill>
          <a:blip r:embed="rId2"/>
          <a:srcRect/>
          <a:stretch>
            <a:fillRect/>
          </a:stretch>
        </p:blipFill>
        <p:spPr bwMode="auto">
          <a:xfrm>
            <a:off x="1403350" y="0"/>
            <a:ext cx="5727700" cy="638175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09"/>
          <p:cNvPicPr>
            <a:picLocks noChangeAspect="1" noChangeArrowheads="1"/>
          </p:cNvPicPr>
          <p:nvPr/>
        </p:nvPicPr>
        <p:blipFill>
          <a:blip r:embed="rId2"/>
          <a:srcRect/>
          <a:stretch>
            <a:fillRect/>
          </a:stretch>
        </p:blipFill>
        <p:spPr bwMode="auto">
          <a:xfrm>
            <a:off x="1403350" y="0"/>
            <a:ext cx="5435600" cy="635317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7" descr="11"/>
          <p:cNvPicPr>
            <a:picLocks noChangeAspect="1" noChangeArrowheads="1"/>
          </p:cNvPicPr>
          <p:nvPr/>
        </p:nvPicPr>
        <p:blipFill>
          <a:blip r:embed="rId2"/>
          <a:srcRect/>
          <a:stretch>
            <a:fillRect/>
          </a:stretch>
        </p:blipFill>
        <p:spPr bwMode="auto">
          <a:xfrm>
            <a:off x="1476375" y="0"/>
            <a:ext cx="5399088" cy="6381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12"/>
          <p:cNvPicPr>
            <a:picLocks noChangeAspect="1" noChangeArrowheads="1"/>
          </p:cNvPicPr>
          <p:nvPr/>
        </p:nvPicPr>
        <p:blipFill>
          <a:blip r:embed="rId2"/>
          <a:srcRect/>
          <a:stretch>
            <a:fillRect/>
          </a:stretch>
        </p:blipFill>
        <p:spPr bwMode="auto">
          <a:xfrm>
            <a:off x="1435100" y="0"/>
            <a:ext cx="5607050" cy="6453188"/>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13"/>
          <p:cNvPicPr>
            <a:picLocks noChangeAspect="1" noChangeArrowheads="1"/>
          </p:cNvPicPr>
          <p:nvPr/>
        </p:nvPicPr>
        <p:blipFill>
          <a:blip r:embed="rId2"/>
          <a:srcRect/>
          <a:stretch>
            <a:fillRect/>
          </a:stretch>
        </p:blipFill>
        <p:spPr bwMode="auto">
          <a:xfrm>
            <a:off x="1403350" y="0"/>
            <a:ext cx="5659438" cy="64166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14"/>
          <p:cNvPicPr>
            <a:picLocks noChangeAspect="1" noChangeArrowheads="1"/>
          </p:cNvPicPr>
          <p:nvPr/>
        </p:nvPicPr>
        <p:blipFill>
          <a:blip r:embed="rId2"/>
          <a:srcRect/>
          <a:stretch>
            <a:fillRect/>
          </a:stretch>
        </p:blipFill>
        <p:spPr bwMode="auto">
          <a:xfrm>
            <a:off x="1403350" y="0"/>
            <a:ext cx="5646738" cy="638175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8" descr="15"/>
          <p:cNvPicPr>
            <a:picLocks noChangeAspect="1" noChangeArrowheads="1"/>
          </p:cNvPicPr>
          <p:nvPr/>
        </p:nvPicPr>
        <p:blipFill>
          <a:blip r:embed="rId3"/>
          <a:srcRect/>
          <a:stretch>
            <a:fillRect/>
          </a:stretch>
        </p:blipFill>
        <p:spPr bwMode="auto">
          <a:xfrm>
            <a:off x="1476375" y="0"/>
            <a:ext cx="5621338" cy="64706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16"/>
          <p:cNvPicPr>
            <a:picLocks noChangeAspect="1" noChangeArrowheads="1"/>
          </p:cNvPicPr>
          <p:nvPr/>
        </p:nvPicPr>
        <p:blipFill>
          <a:blip r:embed="rId2"/>
          <a:srcRect/>
          <a:stretch>
            <a:fillRect/>
          </a:stretch>
        </p:blipFill>
        <p:spPr bwMode="auto">
          <a:xfrm>
            <a:off x="1403350" y="0"/>
            <a:ext cx="5692775" cy="643255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17"/>
          <p:cNvPicPr>
            <a:picLocks noChangeAspect="1" noChangeArrowheads="1"/>
          </p:cNvPicPr>
          <p:nvPr/>
        </p:nvPicPr>
        <p:blipFill>
          <a:blip r:embed="rId2"/>
          <a:srcRect/>
          <a:stretch>
            <a:fillRect/>
          </a:stretch>
        </p:blipFill>
        <p:spPr bwMode="auto">
          <a:xfrm>
            <a:off x="1403350" y="0"/>
            <a:ext cx="5580063" cy="6456363"/>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a:spLocks noGrp="1"/>
          </p:cNvSpPr>
          <p:nvPr>
            <p:ph idx="4294967295"/>
          </p:nvPr>
        </p:nvSpPr>
        <p:spPr>
          <a:xfrm>
            <a:off x="381000" y="1905000"/>
            <a:ext cx="8458200" cy="3886200"/>
          </a:xfrm>
        </p:spPr>
        <p:txBody>
          <a:bodyPr/>
          <a:lstStyle/>
          <a:p>
            <a:r>
              <a:rPr lang="zh-CN" altLang="en-US" sz="2400">
                <a:ea typeface="黑体" pitchFamily="49" charset="-122"/>
              </a:rPr>
              <a:t>大企业一般拥有基于不同功能、组织层次和业务流程的多个不同的信息系统，它们无法自动的交换信息</a:t>
            </a:r>
            <a:endParaRPr lang="en-US" altLang="zh-CN" sz="2400">
              <a:ea typeface="黑体" pitchFamily="49" charset="-122"/>
            </a:endParaRPr>
          </a:p>
          <a:p>
            <a:endParaRPr lang="en-US" altLang="zh-CN" sz="2400"/>
          </a:p>
        </p:txBody>
      </p:sp>
      <p:sp>
        <p:nvSpPr>
          <p:cNvPr id="23" name="内容占位符 2"/>
          <p:cNvSpPr txBox="1">
            <a:spLocks/>
          </p:cNvSpPr>
          <p:nvPr/>
        </p:nvSpPr>
        <p:spPr bwMode="auto">
          <a:xfrm>
            <a:off x="533400" y="1981200"/>
            <a:ext cx="5181600" cy="2286000"/>
          </a:xfrm>
          <a:prstGeom prst="rect">
            <a:avLst/>
          </a:prstGeom>
          <a:noFill/>
          <a:ln w="9525">
            <a:noFill/>
            <a:miter lim="800000"/>
            <a:headEnd/>
            <a:tailEnd/>
          </a:ln>
        </p:spPr>
        <p:txBody>
          <a:bodyPr/>
          <a:lstStyle/>
          <a:p>
            <a:pPr marL="342900" indent="-342900">
              <a:lnSpc>
                <a:spcPct val="125000"/>
              </a:lnSpc>
              <a:buClr>
                <a:schemeClr val="hlink"/>
              </a:buClr>
              <a:buSzPct val="70000"/>
              <a:buFont typeface="Wingdings" pitchFamily="2" charset="2"/>
              <a:buChar char="v"/>
              <a:defRPr/>
            </a:pPr>
            <a:endParaRPr lang="en-US" altLang="zh-CN" sz="2400" b="1" kern="0" dirty="0">
              <a:solidFill>
                <a:schemeClr val="tx1"/>
              </a:solidFill>
              <a:latin typeface="+mn-lt"/>
              <a:ea typeface="+mn-ea"/>
            </a:endParaRPr>
          </a:p>
        </p:txBody>
      </p:sp>
      <p:grpSp>
        <p:nvGrpSpPr>
          <p:cNvPr id="2" name="组合 19"/>
          <p:cNvGrpSpPr>
            <a:grpSpLocks/>
          </p:cNvGrpSpPr>
          <p:nvPr/>
        </p:nvGrpSpPr>
        <p:grpSpPr bwMode="auto">
          <a:xfrm>
            <a:off x="6096000" y="5129213"/>
            <a:ext cx="2976563" cy="1727200"/>
            <a:chOff x="2743200" y="2792413"/>
            <a:chExt cx="7142719" cy="4143187"/>
          </a:xfrm>
        </p:grpSpPr>
        <p:grpSp>
          <p:nvGrpSpPr>
            <p:cNvPr id="3" name="组合 21"/>
            <p:cNvGrpSpPr>
              <a:grpSpLocks/>
            </p:cNvGrpSpPr>
            <p:nvPr/>
          </p:nvGrpSpPr>
          <p:grpSpPr bwMode="auto">
            <a:xfrm>
              <a:off x="2743200" y="2792413"/>
              <a:ext cx="7142719" cy="4143187"/>
              <a:chOff x="-1084730" y="1600200"/>
              <a:chExt cx="10819120" cy="5348261"/>
            </a:xfrm>
          </p:grpSpPr>
          <p:sp>
            <p:nvSpPr>
              <p:cNvPr id="10249" name="Text Box 5"/>
              <p:cNvSpPr txBox="1">
                <a:spLocks noChangeArrowheads="1"/>
              </p:cNvSpPr>
              <p:nvPr/>
            </p:nvSpPr>
            <p:spPr bwMode="auto">
              <a:xfrm>
                <a:off x="5955927" y="2815245"/>
                <a:ext cx="2654674" cy="1428963"/>
              </a:xfrm>
              <a:prstGeom prst="rect">
                <a:avLst/>
              </a:prstGeom>
              <a:noFill/>
              <a:ln w="9525">
                <a:noFill/>
                <a:miter lim="800000"/>
                <a:headEnd/>
                <a:tailEnd/>
              </a:ln>
            </p:spPr>
            <p:txBody>
              <a:bodyPr>
                <a:spAutoFit/>
              </a:bodyPr>
              <a:lstStyle/>
              <a:p>
                <a:r>
                  <a:rPr lang="en-US" altLang="zh-CN" sz="1200">
                    <a:solidFill>
                      <a:srgbClr val="FFCC00"/>
                    </a:solidFill>
                    <a:latin typeface="Arial" pitchFamily="34" charset="0"/>
                    <a:ea typeface="宋体" pitchFamily="2" charset="-122"/>
                  </a:rPr>
                  <a:t>Stockholders</a:t>
                </a:r>
              </a:p>
            </p:txBody>
          </p:sp>
          <p:sp>
            <p:nvSpPr>
              <p:cNvPr id="10250" name="Text Box 6"/>
              <p:cNvSpPr txBox="1">
                <a:spLocks noChangeArrowheads="1"/>
              </p:cNvSpPr>
              <p:nvPr/>
            </p:nvSpPr>
            <p:spPr bwMode="auto">
              <a:xfrm>
                <a:off x="5031679" y="1929551"/>
                <a:ext cx="3162068" cy="850412"/>
              </a:xfrm>
              <a:prstGeom prst="rect">
                <a:avLst/>
              </a:prstGeom>
              <a:noFill/>
              <a:ln w="9525">
                <a:noFill/>
                <a:miter lim="800000"/>
                <a:headEnd/>
                <a:tailEnd/>
              </a:ln>
            </p:spPr>
            <p:txBody>
              <a:bodyPr wrap="none">
                <a:spAutoFit/>
              </a:bodyPr>
              <a:lstStyle/>
              <a:p>
                <a:r>
                  <a:rPr lang="en-US" altLang="zh-CN" sz="1200">
                    <a:solidFill>
                      <a:schemeClr val="tx1"/>
                    </a:solidFill>
                    <a:latin typeface="黑体" pitchFamily="49" charset="-122"/>
                    <a:ea typeface="黑体" pitchFamily="49" charset="-122"/>
                  </a:rPr>
                  <a:t>Consumers</a:t>
                </a:r>
              </a:p>
            </p:txBody>
          </p:sp>
          <p:sp>
            <p:nvSpPr>
              <p:cNvPr id="10251" name="Text Box 7"/>
              <p:cNvSpPr txBox="1">
                <a:spLocks noChangeArrowheads="1"/>
              </p:cNvSpPr>
              <p:nvPr/>
            </p:nvSpPr>
            <p:spPr bwMode="auto">
              <a:xfrm>
                <a:off x="2971719" y="6098048"/>
                <a:ext cx="6762671" cy="850413"/>
              </a:xfrm>
              <a:prstGeom prst="rect">
                <a:avLst/>
              </a:prstGeom>
              <a:noFill/>
              <a:ln w="9525">
                <a:noFill/>
                <a:miter lim="800000"/>
                <a:headEnd/>
                <a:tailEnd/>
              </a:ln>
            </p:spPr>
            <p:txBody>
              <a:bodyPr wrap="none">
                <a:spAutoFit/>
              </a:bodyPr>
              <a:lstStyle/>
              <a:p>
                <a:r>
                  <a:rPr lang="en-US" altLang="zh-CN" sz="1200">
                    <a:solidFill>
                      <a:schemeClr val="tx1"/>
                    </a:solidFill>
                    <a:latin typeface="黑体" pitchFamily="49" charset="-122"/>
                    <a:ea typeface="黑体" pitchFamily="49" charset="-122"/>
                  </a:rPr>
                  <a:t>Suppliers and Partners</a:t>
                </a:r>
              </a:p>
            </p:txBody>
          </p:sp>
          <p:pic>
            <p:nvPicPr>
              <p:cNvPr id="10252" name="Picture 9" descr="C:\Program Files\Common Files\Microsoft Shared\Clipart\cagcat50\BD05515_.WMF"/>
              <p:cNvPicPr>
                <a:picLocks noChangeAspect="1" noChangeArrowheads="1"/>
              </p:cNvPicPr>
              <p:nvPr/>
            </p:nvPicPr>
            <p:blipFill>
              <a:blip r:embed="rId4"/>
              <a:srcRect/>
              <a:stretch>
                <a:fillRect/>
              </a:stretch>
            </p:blipFill>
            <p:spPr bwMode="auto">
              <a:xfrm>
                <a:off x="1160463" y="3324225"/>
                <a:ext cx="1125537" cy="1209675"/>
              </a:xfrm>
              <a:prstGeom prst="rect">
                <a:avLst/>
              </a:prstGeom>
              <a:noFill/>
              <a:ln w="9525">
                <a:noFill/>
                <a:miter lim="800000"/>
                <a:headEnd/>
                <a:tailEnd/>
              </a:ln>
            </p:spPr>
          </p:pic>
          <p:pic>
            <p:nvPicPr>
              <p:cNvPr id="10253" name="Picture 10" descr="C:\Program Files\Common Files\Microsoft Shared\Clipart\cagcat50\BD05584_.WMF"/>
              <p:cNvPicPr>
                <a:picLocks noChangeAspect="1" noChangeArrowheads="1"/>
              </p:cNvPicPr>
              <p:nvPr/>
            </p:nvPicPr>
            <p:blipFill>
              <a:blip r:embed="rId5"/>
              <a:srcRect/>
              <a:stretch>
                <a:fillRect/>
              </a:stretch>
            </p:blipFill>
            <p:spPr bwMode="auto">
              <a:xfrm>
                <a:off x="3657600" y="4800600"/>
                <a:ext cx="1066800" cy="1347788"/>
              </a:xfrm>
              <a:prstGeom prst="rect">
                <a:avLst/>
              </a:prstGeom>
              <a:noFill/>
              <a:ln w="9525">
                <a:noFill/>
                <a:miter lim="800000"/>
                <a:headEnd/>
                <a:tailEnd/>
              </a:ln>
            </p:spPr>
          </p:pic>
          <p:pic>
            <p:nvPicPr>
              <p:cNvPr id="10254" name="Picture 11" descr="C:\Program Files\Common Files\Microsoft Shared\Clipart\cagcat50\PE01846_.wmf"/>
              <p:cNvPicPr>
                <a:picLocks noChangeAspect="1" noChangeArrowheads="1"/>
              </p:cNvPicPr>
              <p:nvPr/>
            </p:nvPicPr>
            <p:blipFill>
              <a:blip r:embed="rId6"/>
              <a:srcRect/>
              <a:stretch>
                <a:fillRect/>
              </a:stretch>
            </p:blipFill>
            <p:spPr bwMode="auto">
              <a:xfrm>
                <a:off x="6324600" y="3276600"/>
                <a:ext cx="2062163" cy="906463"/>
              </a:xfrm>
              <a:prstGeom prst="rect">
                <a:avLst/>
              </a:prstGeom>
              <a:noFill/>
              <a:ln w="9525">
                <a:noFill/>
                <a:miter lim="800000"/>
                <a:headEnd/>
                <a:tailEnd/>
              </a:ln>
            </p:spPr>
          </p:pic>
          <p:pic>
            <p:nvPicPr>
              <p:cNvPr id="10255" name="Picture 12" descr="C:\Program Files\Common Files\Microsoft Shared\Clipart\cagcat50\PE02097_.wmf"/>
              <p:cNvPicPr>
                <a:picLocks noChangeAspect="1" noChangeArrowheads="1"/>
              </p:cNvPicPr>
              <p:nvPr/>
            </p:nvPicPr>
            <p:blipFill>
              <a:blip r:embed="rId7"/>
              <a:srcRect/>
              <a:stretch>
                <a:fillRect/>
              </a:stretch>
            </p:blipFill>
            <p:spPr bwMode="auto">
              <a:xfrm>
                <a:off x="3429000" y="1600200"/>
                <a:ext cx="1481138" cy="1185863"/>
              </a:xfrm>
              <a:prstGeom prst="rect">
                <a:avLst/>
              </a:prstGeom>
              <a:noFill/>
              <a:ln w="9525">
                <a:noFill/>
                <a:miter lim="800000"/>
                <a:headEnd/>
                <a:tailEnd/>
              </a:ln>
            </p:spPr>
          </p:pic>
          <p:sp>
            <p:nvSpPr>
              <p:cNvPr id="10256" name="AutoShape 13"/>
              <p:cNvSpPr>
                <a:spLocks noChangeArrowheads="1"/>
              </p:cNvSpPr>
              <p:nvPr/>
            </p:nvSpPr>
            <p:spPr bwMode="auto">
              <a:xfrm>
                <a:off x="4038600" y="4343400"/>
                <a:ext cx="457200" cy="533400"/>
              </a:xfrm>
              <a:prstGeom prst="upDownArrow">
                <a:avLst>
                  <a:gd name="adj1" fmla="val 50000"/>
                  <a:gd name="adj2" fmla="val 23333"/>
                </a:avLst>
              </a:prstGeom>
              <a:solidFill>
                <a:schemeClr val="accent1"/>
              </a:solidFill>
              <a:ln w="9525">
                <a:solidFill>
                  <a:schemeClr val="tx1"/>
                </a:solidFill>
                <a:miter lim="800000"/>
                <a:headEnd/>
                <a:tailEnd/>
              </a:ln>
            </p:spPr>
            <p:txBody>
              <a:bodyPr vert="eaVert" wrap="none" anchor="ctr"/>
              <a:lstStyle/>
              <a:p>
                <a:endParaRPr lang="zh-CN" altLang="en-US" sz="1200">
                  <a:solidFill>
                    <a:schemeClr val="tx1"/>
                  </a:solidFill>
                  <a:latin typeface="Arial" pitchFamily="34" charset="0"/>
                  <a:ea typeface="宋体" pitchFamily="2" charset="-122"/>
                </a:endParaRPr>
              </a:p>
            </p:txBody>
          </p:sp>
          <p:sp>
            <p:nvSpPr>
              <p:cNvPr id="10257" name="AutoShape 14"/>
              <p:cNvSpPr>
                <a:spLocks noChangeArrowheads="1"/>
              </p:cNvSpPr>
              <p:nvPr/>
            </p:nvSpPr>
            <p:spPr bwMode="auto">
              <a:xfrm>
                <a:off x="3962400" y="2743200"/>
                <a:ext cx="457200" cy="533400"/>
              </a:xfrm>
              <a:prstGeom prst="upDownArrow">
                <a:avLst>
                  <a:gd name="adj1" fmla="val 50000"/>
                  <a:gd name="adj2" fmla="val 23333"/>
                </a:avLst>
              </a:prstGeom>
              <a:solidFill>
                <a:schemeClr val="accent1"/>
              </a:solidFill>
              <a:ln w="9525">
                <a:solidFill>
                  <a:schemeClr val="tx1"/>
                </a:solidFill>
                <a:miter lim="800000"/>
                <a:headEnd/>
                <a:tailEnd/>
              </a:ln>
            </p:spPr>
            <p:txBody>
              <a:bodyPr vert="eaVert" wrap="none" anchor="ctr"/>
              <a:lstStyle/>
              <a:p>
                <a:endParaRPr lang="zh-CN" altLang="en-US" sz="1200">
                  <a:solidFill>
                    <a:schemeClr val="tx1"/>
                  </a:solidFill>
                  <a:latin typeface="Arial" pitchFamily="34" charset="0"/>
                  <a:ea typeface="宋体" pitchFamily="2" charset="-122"/>
                </a:endParaRPr>
              </a:p>
            </p:txBody>
          </p:sp>
          <p:sp>
            <p:nvSpPr>
              <p:cNvPr id="10258" name="AutoShape 15"/>
              <p:cNvSpPr>
                <a:spLocks noChangeArrowheads="1"/>
              </p:cNvSpPr>
              <p:nvPr/>
            </p:nvSpPr>
            <p:spPr bwMode="auto">
              <a:xfrm>
                <a:off x="2286000" y="3810000"/>
                <a:ext cx="914400" cy="457200"/>
              </a:xfrm>
              <a:prstGeom prst="leftRightArrow">
                <a:avLst>
                  <a:gd name="adj1" fmla="val 50000"/>
                  <a:gd name="adj2" fmla="val 40000"/>
                </a:avLst>
              </a:prstGeom>
              <a:solidFill>
                <a:schemeClr val="accent1"/>
              </a:solidFill>
              <a:ln w="9525">
                <a:solidFill>
                  <a:schemeClr val="tx1"/>
                </a:solidFill>
                <a:miter lim="800000"/>
                <a:headEnd/>
                <a:tailEnd/>
              </a:ln>
            </p:spPr>
            <p:txBody>
              <a:bodyPr wrap="none" anchor="ctr"/>
              <a:lstStyle/>
              <a:p>
                <a:endParaRPr lang="zh-CN" altLang="en-US" sz="1200">
                  <a:solidFill>
                    <a:schemeClr val="tx1"/>
                  </a:solidFill>
                  <a:latin typeface="Arial" pitchFamily="34" charset="0"/>
                  <a:ea typeface="宋体" pitchFamily="2" charset="-122"/>
                </a:endParaRPr>
              </a:p>
            </p:txBody>
          </p:sp>
          <p:sp>
            <p:nvSpPr>
              <p:cNvPr id="10259" name="AutoShape 16"/>
              <p:cNvSpPr>
                <a:spLocks noChangeArrowheads="1"/>
              </p:cNvSpPr>
              <p:nvPr/>
            </p:nvSpPr>
            <p:spPr bwMode="auto">
              <a:xfrm>
                <a:off x="5334000" y="3733800"/>
                <a:ext cx="914400" cy="457200"/>
              </a:xfrm>
              <a:prstGeom prst="leftRightArrow">
                <a:avLst>
                  <a:gd name="adj1" fmla="val 50000"/>
                  <a:gd name="adj2" fmla="val 40000"/>
                </a:avLst>
              </a:prstGeom>
              <a:solidFill>
                <a:schemeClr val="accent1"/>
              </a:solidFill>
              <a:ln w="9525">
                <a:solidFill>
                  <a:schemeClr val="tx1"/>
                </a:solidFill>
                <a:miter lim="800000"/>
                <a:headEnd/>
                <a:tailEnd/>
              </a:ln>
            </p:spPr>
            <p:txBody>
              <a:bodyPr wrap="none" anchor="ctr"/>
              <a:lstStyle/>
              <a:p>
                <a:endParaRPr lang="zh-CN" altLang="en-US" sz="1200">
                  <a:solidFill>
                    <a:schemeClr val="tx1"/>
                  </a:solidFill>
                  <a:latin typeface="Arial" pitchFamily="34" charset="0"/>
                  <a:ea typeface="宋体" pitchFamily="2" charset="-122"/>
                </a:endParaRPr>
              </a:p>
            </p:txBody>
          </p:sp>
          <p:sp>
            <p:nvSpPr>
              <p:cNvPr id="10260" name="Text Box 4"/>
              <p:cNvSpPr txBox="1">
                <a:spLocks noChangeArrowheads="1"/>
              </p:cNvSpPr>
              <p:nvPr/>
            </p:nvSpPr>
            <p:spPr bwMode="auto">
              <a:xfrm>
                <a:off x="-1084730" y="3895823"/>
                <a:ext cx="2100352" cy="1415716"/>
              </a:xfrm>
              <a:prstGeom prst="rect">
                <a:avLst/>
              </a:prstGeom>
              <a:noFill/>
              <a:ln w="9525">
                <a:noFill/>
                <a:miter lim="800000"/>
                <a:headEnd/>
                <a:tailEnd/>
              </a:ln>
            </p:spPr>
            <p:txBody>
              <a:bodyPr>
                <a:spAutoFit/>
              </a:bodyPr>
              <a:lstStyle/>
              <a:p>
                <a:r>
                  <a:rPr lang="en-US" altLang="zh-CN" sz="1200">
                    <a:solidFill>
                      <a:schemeClr val="tx1"/>
                    </a:solidFill>
                    <a:latin typeface="黑体" pitchFamily="49" charset="-122"/>
                    <a:ea typeface="黑体" pitchFamily="49" charset="-122"/>
                  </a:rPr>
                  <a:t>Employees</a:t>
                </a:r>
              </a:p>
            </p:txBody>
          </p:sp>
        </p:grpSp>
        <p:sp>
          <p:nvSpPr>
            <p:cNvPr id="25" name="云形标注 24"/>
            <p:cNvSpPr/>
            <p:nvPr/>
          </p:nvSpPr>
          <p:spPr>
            <a:xfrm>
              <a:off x="5486004" y="4189976"/>
              <a:ext cx="1752347" cy="837777"/>
            </a:xfrm>
            <a:prstGeom prst="cloudCallout">
              <a:avLst>
                <a:gd name="adj1" fmla="val -15761"/>
                <a:gd name="adj2" fmla="val 2613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solidFill>
                    <a:srgbClr val="C00000"/>
                  </a:solidFill>
                </a:rPr>
                <a:t>???</a:t>
              </a:r>
              <a:endParaRPr lang="zh-CN" altLang="en-US" sz="1100" b="1" dirty="0">
                <a:solidFill>
                  <a:srgbClr val="C00000"/>
                </a:solidFill>
              </a:endParaRPr>
            </a:p>
          </p:txBody>
        </p:sp>
      </p:grpSp>
      <p:sp>
        <p:nvSpPr>
          <p:cNvPr id="19" name="矩形 18"/>
          <p:cNvSpPr/>
          <p:nvPr/>
        </p:nvSpPr>
        <p:spPr>
          <a:xfrm>
            <a:off x="457200" y="2847975"/>
            <a:ext cx="6477000" cy="3292475"/>
          </a:xfrm>
          <a:prstGeom prst="rect">
            <a:avLst/>
          </a:prstGeom>
        </p:spPr>
        <p:txBody>
          <a:bodyPr>
            <a:spAutoFit/>
          </a:bodyPr>
          <a:lstStyle/>
          <a:p>
            <a:pPr marL="800100" lvl="1" indent="-342900">
              <a:lnSpc>
                <a:spcPct val="125000"/>
              </a:lnSpc>
              <a:buClr>
                <a:schemeClr val="hlink"/>
              </a:buClr>
              <a:buSzPct val="70000"/>
              <a:buFont typeface="Wingdings" pitchFamily="2" charset="2"/>
              <a:buChar char="v"/>
            </a:pPr>
            <a:r>
              <a:rPr lang="zh-CN" altLang="en-US" sz="2400" dirty="0">
                <a:solidFill>
                  <a:schemeClr val="tx1"/>
                </a:solidFill>
                <a:latin typeface="Arial" pitchFamily="34" charset="0"/>
                <a:ea typeface="黑体" pitchFamily="49" charset="-122"/>
              </a:rPr>
              <a:t>销售人员不能在任意时间知道他们所处理的订单在仓库中是否有存货</a:t>
            </a:r>
            <a:endParaRPr lang="en-US" altLang="zh-CN" sz="2400" dirty="0">
              <a:solidFill>
                <a:schemeClr val="tx1"/>
              </a:solidFill>
              <a:latin typeface="Arial" pitchFamily="34" charset="0"/>
              <a:ea typeface="黑体" pitchFamily="49" charset="-122"/>
            </a:endParaRPr>
          </a:p>
          <a:p>
            <a:pPr marL="800100" lvl="1" indent="-342900">
              <a:lnSpc>
                <a:spcPct val="125000"/>
              </a:lnSpc>
              <a:buClr>
                <a:schemeClr val="hlink"/>
              </a:buClr>
              <a:buSzPct val="70000"/>
              <a:buFont typeface="Wingdings" pitchFamily="2" charset="2"/>
              <a:buChar char="v"/>
            </a:pPr>
            <a:r>
              <a:rPr lang="zh-CN" altLang="en-US" sz="2400" dirty="0">
                <a:solidFill>
                  <a:schemeClr val="tx1"/>
                </a:solidFill>
                <a:latin typeface="Arial" pitchFamily="34" charset="0"/>
                <a:ea typeface="黑体" pitchFamily="49" charset="-122"/>
              </a:rPr>
              <a:t>客户不能跟踪他们的订单</a:t>
            </a:r>
            <a:endParaRPr lang="en-US" altLang="zh-CN" sz="2400" dirty="0">
              <a:solidFill>
                <a:schemeClr val="tx1"/>
              </a:solidFill>
              <a:latin typeface="Arial" pitchFamily="34" charset="0"/>
              <a:ea typeface="黑体" pitchFamily="49" charset="-122"/>
            </a:endParaRPr>
          </a:p>
          <a:p>
            <a:pPr marL="800100" lvl="1" indent="-342900">
              <a:lnSpc>
                <a:spcPct val="125000"/>
              </a:lnSpc>
              <a:buClr>
                <a:schemeClr val="hlink"/>
              </a:buClr>
              <a:buSzPct val="70000"/>
              <a:buFont typeface="Wingdings" pitchFamily="2" charset="2"/>
              <a:buChar char="v"/>
            </a:pPr>
            <a:r>
              <a:rPr lang="zh-CN" altLang="en-US" sz="2400" b="1" dirty="0">
                <a:solidFill>
                  <a:schemeClr val="tx1"/>
                </a:solidFill>
                <a:latin typeface="Arial" pitchFamily="34" charset="0"/>
                <a:ea typeface="宋体" pitchFamily="2" charset="-122"/>
              </a:rPr>
              <a:t>制造部门不能就新的生产计划与财务部门方便的交流</a:t>
            </a:r>
            <a:endParaRPr lang="en-US" altLang="zh-CN" sz="2400" b="1" dirty="0">
              <a:solidFill>
                <a:schemeClr val="tx1"/>
              </a:solidFill>
              <a:latin typeface="Arial" pitchFamily="34" charset="0"/>
              <a:ea typeface="宋体" pitchFamily="2" charset="-122"/>
            </a:endParaRPr>
          </a:p>
          <a:p>
            <a:pPr marL="342900" indent="-342900">
              <a:lnSpc>
                <a:spcPct val="125000"/>
              </a:lnSpc>
              <a:buClr>
                <a:schemeClr val="hlink"/>
              </a:buClr>
              <a:buSzPct val="70000"/>
              <a:buFont typeface="Wingdings" pitchFamily="2" charset="2"/>
              <a:buChar char="v"/>
            </a:pPr>
            <a:r>
              <a:rPr lang="zh-CN" altLang="en-US" sz="2400" b="1" dirty="0">
                <a:solidFill>
                  <a:schemeClr val="tx1"/>
                </a:solidFill>
                <a:latin typeface="Arial" pitchFamily="34" charset="0"/>
                <a:ea typeface="宋体" pitchFamily="2" charset="-122"/>
              </a:rPr>
              <a:t>这些来自很多独立系统的数据降低了组织的效率和企业的业绩</a:t>
            </a:r>
            <a:endParaRPr lang="en-US" altLang="zh-CN" sz="2400" b="1" dirty="0">
              <a:solidFill>
                <a:schemeClr val="tx1"/>
              </a:solidFill>
              <a:latin typeface="Arial" pitchFamily="34" charset="0"/>
              <a:ea typeface="宋体"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to="" calcmode="lin" valueType="num">
                                      <p:cBhvr>
                                        <p:cTn id="7" dur="1" fill="hold"/>
                                        <p:tgtEl>
                                          <p:spTgt spid="19">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 to="" calcmode="lin" valueType="num">
                                      <p:cBhvr>
                                        <p:cTn id="10" dur="1" fill="hold"/>
                                        <p:tgtEl>
                                          <p:spTgt spid="19">
                                            <p:txEl>
                                              <p:pRg st="1" end="1"/>
                                            </p:txEl>
                                          </p:spTgt>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 to="" calcmode="lin" valueType="num">
                                      <p:cBhvr>
                                        <p:cTn id="13" dur="1" fill="hold"/>
                                        <p:tgtEl>
                                          <p:spTgt spid="19">
                                            <p:txEl>
                                              <p:pRg st="2" end="2"/>
                                            </p:txEl>
                                          </p:spTgt>
                                        </p:tgtEl>
                                        <p:attrNameLst>
                                          <p:attrName/>
                                        </p:attrNameLst>
                                      </p:cBhvr>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nodeType="click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 to="" calcmode="lin" valueType="num">
                                      <p:cBhvr>
                                        <p:cTn id="18" dur="1" fill="hold"/>
                                        <p:tgtEl>
                                          <p:spTgt spid="19">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18"/>
          <p:cNvPicPr>
            <a:picLocks noChangeAspect="1" noChangeArrowheads="1"/>
          </p:cNvPicPr>
          <p:nvPr/>
        </p:nvPicPr>
        <p:blipFill>
          <a:blip r:embed="rId2"/>
          <a:srcRect/>
          <a:stretch>
            <a:fillRect/>
          </a:stretch>
        </p:blipFill>
        <p:spPr bwMode="auto">
          <a:xfrm>
            <a:off x="1476375" y="0"/>
            <a:ext cx="5595938" cy="6469063"/>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19"/>
          <p:cNvPicPr>
            <a:picLocks noChangeAspect="1" noChangeArrowheads="1"/>
          </p:cNvPicPr>
          <p:nvPr/>
        </p:nvPicPr>
        <p:blipFill>
          <a:blip r:embed="rId2"/>
          <a:srcRect/>
          <a:stretch>
            <a:fillRect/>
          </a:stretch>
        </p:blipFill>
        <p:spPr bwMode="auto">
          <a:xfrm>
            <a:off x="1403350" y="0"/>
            <a:ext cx="5673725" cy="6437313"/>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20"/>
          <p:cNvPicPr>
            <a:picLocks noChangeAspect="1" noChangeArrowheads="1"/>
          </p:cNvPicPr>
          <p:nvPr/>
        </p:nvPicPr>
        <p:blipFill>
          <a:blip r:embed="rId2"/>
          <a:srcRect/>
          <a:stretch>
            <a:fillRect/>
          </a:stretch>
        </p:blipFill>
        <p:spPr bwMode="auto">
          <a:xfrm>
            <a:off x="1403350" y="0"/>
            <a:ext cx="5780088" cy="64150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21"/>
          <p:cNvPicPr>
            <a:picLocks noChangeAspect="1" noChangeArrowheads="1"/>
          </p:cNvPicPr>
          <p:nvPr/>
        </p:nvPicPr>
        <p:blipFill>
          <a:blip r:embed="rId2"/>
          <a:srcRect/>
          <a:stretch>
            <a:fillRect/>
          </a:stretch>
        </p:blipFill>
        <p:spPr bwMode="auto">
          <a:xfrm>
            <a:off x="1403350" y="0"/>
            <a:ext cx="5873750" cy="64897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22"/>
          <p:cNvPicPr>
            <a:picLocks noChangeAspect="1" noChangeArrowheads="1"/>
          </p:cNvPicPr>
          <p:nvPr/>
        </p:nvPicPr>
        <p:blipFill>
          <a:blip r:embed="rId2"/>
          <a:srcRect/>
          <a:stretch>
            <a:fillRect/>
          </a:stretch>
        </p:blipFill>
        <p:spPr bwMode="auto">
          <a:xfrm>
            <a:off x="1403350" y="0"/>
            <a:ext cx="5214938" cy="640715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descr="23"/>
          <p:cNvPicPr>
            <a:picLocks noChangeAspect="1" noChangeArrowheads="1"/>
          </p:cNvPicPr>
          <p:nvPr/>
        </p:nvPicPr>
        <p:blipFill>
          <a:blip r:embed="rId2"/>
          <a:srcRect/>
          <a:stretch>
            <a:fillRect/>
          </a:stretch>
        </p:blipFill>
        <p:spPr bwMode="auto">
          <a:xfrm>
            <a:off x="1403350" y="0"/>
            <a:ext cx="5464175" cy="6418263"/>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descr="24"/>
          <p:cNvPicPr>
            <a:picLocks noChangeAspect="1" noChangeArrowheads="1"/>
          </p:cNvPicPr>
          <p:nvPr/>
        </p:nvPicPr>
        <p:blipFill>
          <a:blip r:embed="rId2"/>
          <a:srcRect/>
          <a:stretch>
            <a:fillRect/>
          </a:stretch>
        </p:blipFill>
        <p:spPr bwMode="auto">
          <a:xfrm>
            <a:off x="1403350" y="0"/>
            <a:ext cx="5730875" cy="64468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25"/>
          <p:cNvPicPr>
            <a:picLocks noChangeAspect="1" noChangeArrowheads="1"/>
          </p:cNvPicPr>
          <p:nvPr/>
        </p:nvPicPr>
        <p:blipFill>
          <a:blip r:embed="rId2"/>
          <a:srcRect/>
          <a:stretch>
            <a:fillRect/>
          </a:stretch>
        </p:blipFill>
        <p:spPr bwMode="auto">
          <a:xfrm>
            <a:off x="1403350" y="0"/>
            <a:ext cx="5678488" cy="643890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26"/>
          <p:cNvPicPr>
            <a:picLocks noChangeAspect="1" noChangeArrowheads="1"/>
          </p:cNvPicPr>
          <p:nvPr/>
        </p:nvPicPr>
        <p:blipFill>
          <a:blip r:embed="rId2"/>
          <a:srcRect/>
          <a:stretch>
            <a:fillRect/>
          </a:stretch>
        </p:blipFill>
        <p:spPr bwMode="auto">
          <a:xfrm>
            <a:off x="1403350" y="0"/>
            <a:ext cx="6337300" cy="6415088"/>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27"/>
          <p:cNvPicPr>
            <a:picLocks noChangeAspect="1" noChangeArrowheads="1"/>
          </p:cNvPicPr>
          <p:nvPr/>
        </p:nvPicPr>
        <p:blipFill>
          <a:blip r:embed="rId2"/>
          <a:srcRect/>
          <a:stretch>
            <a:fillRect/>
          </a:stretch>
        </p:blipFill>
        <p:spPr bwMode="auto">
          <a:xfrm>
            <a:off x="1403350" y="0"/>
            <a:ext cx="5302250" cy="64611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a:xfrm>
            <a:off x="179512" y="260648"/>
            <a:ext cx="8229600" cy="579438"/>
          </a:xfrm>
        </p:spPr>
        <p:txBody>
          <a:bodyPr>
            <a:noAutofit/>
          </a:bodyPr>
          <a:lstStyle/>
          <a:p>
            <a:pPr algn="ctr" eaLnBrk="1" hangingPunct="1">
              <a:defRPr/>
            </a:pPr>
            <a:r>
              <a:rPr lang="zh-CN" altLang="en-US" sz="2800" dirty="0" smtClean="0"/>
              <a:t>二、</a:t>
            </a:r>
            <a:r>
              <a:rPr lang="en-US" altLang="zh-CN" sz="2800" dirty="0" smtClean="0"/>
              <a:t>ERP</a:t>
            </a:r>
            <a:r>
              <a:rPr lang="zh-CN" altLang="en-US" sz="2800" dirty="0" smtClean="0"/>
              <a:t>概念</a:t>
            </a:r>
            <a:endParaRPr lang="zh-CN" altLang="en-US" sz="2800" dirty="0"/>
          </a:p>
        </p:txBody>
      </p:sp>
      <p:sp>
        <p:nvSpPr>
          <p:cNvPr id="20483" name="内容占位符 14"/>
          <p:cNvSpPr>
            <a:spLocks noGrp="1"/>
          </p:cNvSpPr>
          <p:nvPr>
            <p:ph idx="1"/>
          </p:nvPr>
        </p:nvSpPr>
        <p:spPr/>
        <p:txBody>
          <a:bodyPr/>
          <a:lstStyle/>
          <a:p>
            <a:pPr eaLnBrk="1" hangingPunct="1">
              <a:lnSpc>
                <a:spcPct val="113000"/>
              </a:lnSpc>
              <a:spcBef>
                <a:spcPts val="600"/>
              </a:spcBef>
              <a:spcAft>
                <a:spcPts val="600"/>
              </a:spcAft>
            </a:pPr>
            <a:r>
              <a:rPr lang="en-US" altLang="zh-CN" sz="3000" dirty="0" smtClean="0"/>
              <a:t>ERP</a:t>
            </a:r>
            <a:r>
              <a:rPr lang="zh-CN" altLang="en-US" sz="3000" dirty="0" smtClean="0"/>
              <a:t>是由美国加特纳公司</a:t>
            </a:r>
            <a:r>
              <a:rPr lang="en-US" altLang="zh-CN" sz="3000" dirty="0" smtClean="0"/>
              <a:t>(Gartner Group Inc.)</a:t>
            </a:r>
            <a:r>
              <a:rPr lang="zh-CN" altLang="en-US" sz="3000" dirty="0" smtClean="0"/>
              <a:t>最早提出的一种管理理念</a:t>
            </a:r>
          </a:p>
          <a:p>
            <a:pPr eaLnBrk="1" hangingPunct="1">
              <a:lnSpc>
                <a:spcPct val="113000"/>
              </a:lnSpc>
              <a:spcBef>
                <a:spcPts val="600"/>
              </a:spcBef>
              <a:spcAft>
                <a:spcPts val="600"/>
              </a:spcAft>
            </a:pPr>
            <a:r>
              <a:rPr lang="en-US" altLang="zh-CN" sz="3000" dirty="0" smtClean="0"/>
              <a:t>ERP</a:t>
            </a:r>
            <a:r>
              <a:rPr lang="zh-CN" altLang="en-US" sz="3000" dirty="0" smtClean="0"/>
              <a:t>是企业资源计划系统</a:t>
            </a:r>
            <a:r>
              <a:rPr lang="en-US" altLang="zh-CN" sz="3000" dirty="0" smtClean="0"/>
              <a:t>(Enterprise Resource Planning)</a:t>
            </a:r>
            <a:r>
              <a:rPr lang="zh-CN" altLang="en-US" sz="3000" dirty="0" smtClean="0"/>
              <a:t>的英文缩写，是为了适应当前知识经济时代特征，整合了企业内部和外部的所有资源，使用信息技术，建立起来的面向供应链的管理工具。 </a:t>
            </a:r>
          </a:p>
          <a:p>
            <a:pPr eaLnBrk="1" hangingPunct="1"/>
            <a:endParaRPr lang="zh-CN" altLang="en-US" dirty="0" smtClean="0"/>
          </a:p>
        </p:txBody>
      </p:sp>
    </p:spTree>
    <p:extLst>
      <p:ext uri="{BB962C8B-B14F-4D97-AF65-F5344CB8AC3E}">
        <p14:creationId xmlns="" xmlns:p14="http://schemas.microsoft.com/office/powerpoint/2010/main" val="4097615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28"/>
          <p:cNvPicPr>
            <a:picLocks noChangeAspect="1" noChangeArrowheads="1"/>
          </p:cNvPicPr>
          <p:nvPr/>
        </p:nvPicPr>
        <p:blipFill>
          <a:blip r:embed="rId2"/>
          <a:srcRect/>
          <a:stretch>
            <a:fillRect/>
          </a:stretch>
        </p:blipFill>
        <p:spPr bwMode="auto">
          <a:xfrm>
            <a:off x="1403350" y="0"/>
            <a:ext cx="5827713" cy="6434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29"/>
          <p:cNvPicPr>
            <a:picLocks noChangeAspect="1" noChangeArrowheads="1"/>
          </p:cNvPicPr>
          <p:nvPr/>
        </p:nvPicPr>
        <p:blipFill>
          <a:blip r:embed="rId2"/>
          <a:srcRect/>
          <a:stretch>
            <a:fillRect/>
          </a:stretch>
        </p:blipFill>
        <p:spPr bwMode="auto">
          <a:xfrm>
            <a:off x="1403350" y="0"/>
            <a:ext cx="6197600" cy="6472238"/>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6" descr="30"/>
          <p:cNvPicPr>
            <a:picLocks noChangeAspect="1" noChangeArrowheads="1"/>
          </p:cNvPicPr>
          <p:nvPr/>
        </p:nvPicPr>
        <p:blipFill>
          <a:blip r:embed="rId2"/>
          <a:srcRect/>
          <a:stretch>
            <a:fillRect/>
          </a:stretch>
        </p:blipFill>
        <p:spPr bwMode="auto">
          <a:xfrm>
            <a:off x="1403350" y="0"/>
            <a:ext cx="5453063" cy="64468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31"/>
          <p:cNvPicPr>
            <a:picLocks noChangeAspect="1" noChangeArrowheads="1"/>
          </p:cNvPicPr>
          <p:nvPr/>
        </p:nvPicPr>
        <p:blipFill>
          <a:blip r:embed="rId2"/>
          <a:srcRect/>
          <a:stretch>
            <a:fillRect/>
          </a:stretch>
        </p:blipFill>
        <p:spPr bwMode="auto">
          <a:xfrm>
            <a:off x="1403350" y="0"/>
            <a:ext cx="5757863" cy="6505575"/>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32"/>
          <p:cNvPicPr>
            <a:picLocks noChangeAspect="1" noChangeArrowheads="1"/>
          </p:cNvPicPr>
          <p:nvPr/>
        </p:nvPicPr>
        <p:blipFill>
          <a:blip r:embed="rId2"/>
          <a:srcRect/>
          <a:stretch>
            <a:fillRect/>
          </a:stretch>
        </p:blipFill>
        <p:spPr bwMode="auto">
          <a:xfrm>
            <a:off x="1403350" y="0"/>
            <a:ext cx="5692775" cy="6448425"/>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33"/>
          <p:cNvPicPr>
            <a:picLocks noChangeAspect="1" noChangeArrowheads="1"/>
          </p:cNvPicPr>
          <p:nvPr/>
        </p:nvPicPr>
        <p:blipFill>
          <a:blip r:embed="rId2"/>
          <a:srcRect/>
          <a:stretch>
            <a:fillRect/>
          </a:stretch>
        </p:blipFill>
        <p:spPr bwMode="auto">
          <a:xfrm>
            <a:off x="1403350" y="0"/>
            <a:ext cx="5729288" cy="643890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3" descr="34"/>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403350" y="0"/>
            <a:ext cx="5786438" cy="64627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35"/>
          <p:cNvPicPr>
            <a:picLocks noChangeAspect="1" noChangeArrowheads="1"/>
          </p:cNvPicPr>
          <p:nvPr/>
        </p:nvPicPr>
        <p:blipFill>
          <a:blip r:embed="rId2"/>
          <a:srcRect/>
          <a:stretch>
            <a:fillRect/>
          </a:stretch>
        </p:blipFill>
        <p:spPr bwMode="auto">
          <a:xfrm>
            <a:off x="1403350" y="0"/>
            <a:ext cx="5686425" cy="6462713"/>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36"/>
          <p:cNvPicPr>
            <a:picLocks noChangeAspect="1" noChangeArrowheads="1"/>
          </p:cNvPicPr>
          <p:nvPr/>
        </p:nvPicPr>
        <p:blipFill>
          <a:blip r:embed="rId2"/>
          <a:srcRect/>
          <a:stretch>
            <a:fillRect/>
          </a:stretch>
        </p:blipFill>
        <p:spPr bwMode="auto">
          <a:xfrm>
            <a:off x="1403350" y="11113"/>
            <a:ext cx="6553200" cy="64516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descr="37"/>
          <p:cNvPicPr>
            <a:picLocks noChangeAspect="1" noChangeArrowheads="1"/>
          </p:cNvPicPr>
          <p:nvPr/>
        </p:nvPicPr>
        <p:blipFill>
          <a:blip r:embed="rId2"/>
          <a:srcRect/>
          <a:stretch>
            <a:fillRect/>
          </a:stretch>
        </p:blipFill>
        <p:spPr bwMode="auto">
          <a:xfrm>
            <a:off x="1403350" y="0"/>
            <a:ext cx="5643563" cy="6421438"/>
          </a:xfrm>
          <a:prstGeom prst="rect">
            <a:avLst/>
          </a:prstGeom>
          <a:noFill/>
          <a:ln w="9525">
            <a:noFill/>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3|28.7|16.8|28.6"/>
</p:tagLst>
</file>

<file path=ppt/tags/tag10.xml><?xml version="1.0" encoding="utf-8"?>
<p:tagLst xmlns:a="http://schemas.openxmlformats.org/drawingml/2006/main" xmlns:r="http://schemas.openxmlformats.org/officeDocument/2006/relationships" xmlns:p="http://schemas.openxmlformats.org/presentationml/2006/main">
  <p:tag name="TIMING" val="|9.4|27.1"/>
</p:tagLst>
</file>

<file path=ppt/tags/tag2.xml><?xml version="1.0" encoding="utf-8"?>
<p:tagLst xmlns:a="http://schemas.openxmlformats.org/drawingml/2006/main" xmlns:r="http://schemas.openxmlformats.org/officeDocument/2006/relationships" xmlns:p="http://schemas.openxmlformats.org/presentationml/2006/main">
  <p:tag name="TIMING" val="|37.6|23.3"/>
</p:tagLst>
</file>

<file path=ppt/tags/tag3.xml><?xml version="1.0" encoding="utf-8"?>
<p:tagLst xmlns:a="http://schemas.openxmlformats.org/drawingml/2006/main" xmlns:r="http://schemas.openxmlformats.org/officeDocument/2006/relationships" xmlns:p="http://schemas.openxmlformats.org/presentationml/2006/main">
  <p:tag name="TIMING" val="|42.4|0.9|1.8"/>
</p:tagLst>
</file>

<file path=ppt/tags/tag4.xml><?xml version="1.0" encoding="utf-8"?>
<p:tagLst xmlns:a="http://schemas.openxmlformats.org/drawingml/2006/main" xmlns:r="http://schemas.openxmlformats.org/officeDocument/2006/relationships" xmlns:p="http://schemas.openxmlformats.org/presentationml/2006/main">
  <p:tag name="TIMING" val="|151.7"/>
</p:tagLst>
</file>

<file path=ppt/tags/tag5.xml><?xml version="1.0" encoding="utf-8"?>
<p:tagLst xmlns:a="http://schemas.openxmlformats.org/drawingml/2006/main" xmlns:r="http://schemas.openxmlformats.org/officeDocument/2006/relationships" xmlns:p="http://schemas.openxmlformats.org/presentationml/2006/main">
  <p:tag name="TIMING" val="|40.1|32.1"/>
</p:tagLst>
</file>

<file path=ppt/tags/tag6.xml><?xml version="1.0" encoding="utf-8"?>
<p:tagLst xmlns:a="http://schemas.openxmlformats.org/drawingml/2006/main" xmlns:r="http://schemas.openxmlformats.org/officeDocument/2006/relationships" xmlns:p="http://schemas.openxmlformats.org/presentationml/2006/main">
  <p:tag name="TIMING" val="|58.4|5.3|7.5|57.3|16.6"/>
</p:tagLst>
</file>

<file path=ppt/tags/tag7.xml><?xml version="1.0" encoding="utf-8"?>
<p:tagLst xmlns:a="http://schemas.openxmlformats.org/drawingml/2006/main" xmlns:r="http://schemas.openxmlformats.org/officeDocument/2006/relationships" xmlns:p="http://schemas.openxmlformats.org/presentationml/2006/main">
  <p:tag name="TIMING" val="|9.9|8.5|14.1|23.8"/>
</p:tagLst>
</file>

<file path=ppt/tags/tag8.xml><?xml version="1.0" encoding="utf-8"?>
<p:tagLst xmlns:a="http://schemas.openxmlformats.org/drawingml/2006/main" xmlns:r="http://schemas.openxmlformats.org/officeDocument/2006/relationships" xmlns:p="http://schemas.openxmlformats.org/presentationml/2006/main">
  <p:tag name="TIMING" val="|82.1|22.5|4.6"/>
</p:tagLst>
</file>

<file path=ppt/tags/tag9.xml><?xml version="1.0" encoding="utf-8"?>
<p:tagLst xmlns:a="http://schemas.openxmlformats.org/drawingml/2006/main" xmlns:r="http://schemas.openxmlformats.org/officeDocument/2006/relationships" xmlns:p="http://schemas.openxmlformats.org/presentationml/2006/main">
  <p:tag name="TIMING" val="|29.4|7.7|8.7"/>
</p:tagLst>
</file>

<file path=ppt/theme/theme1.xml><?xml version="1.0" encoding="utf-8"?>
<a:theme xmlns:a="http://schemas.openxmlformats.org/drawingml/2006/main" name="逻辑图1">
  <a:themeElements>
    <a:clrScheme name="sample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sample">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sample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sample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逻辑图1</Template>
  <TotalTime>2094</TotalTime>
  <Words>8095</Words>
  <Application>Microsoft Office PowerPoint</Application>
  <PresentationFormat>全屏显示(4:3)</PresentationFormat>
  <Paragraphs>861</Paragraphs>
  <Slides>125</Slides>
  <Notes>33</Notes>
  <HiddenSlides>0</HiddenSlides>
  <MMClips>0</MMClips>
  <ScaleCrop>false</ScaleCrop>
  <HeadingPairs>
    <vt:vector size="4" baseType="variant">
      <vt:variant>
        <vt:lpstr>主题</vt:lpstr>
      </vt:variant>
      <vt:variant>
        <vt:i4>1</vt:i4>
      </vt:variant>
      <vt:variant>
        <vt:lpstr>幻灯片标题</vt:lpstr>
      </vt:variant>
      <vt:variant>
        <vt:i4>125</vt:i4>
      </vt:variant>
    </vt:vector>
  </HeadingPairs>
  <TitlesOfParts>
    <vt:vector size="126" baseType="lpstr">
      <vt:lpstr>逻辑图1</vt:lpstr>
      <vt:lpstr>企业资源计划</vt:lpstr>
      <vt:lpstr>幻灯片 2</vt:lpstr>
      <vt:lpstr>一、问题的提出</vt:lpstr>
      <vt:lpstr>幻灯片 4</vt:lpstr>
      <vt:lpstr>幻灯片 5</vt:lpstr>
      <vt:lpstr>现实中所面临的管理问题</vt:lpstr>
      <vt:lpstr>管理现状</vt:lpstr>
      <vt:lpstr>幻灯片 8</vt:lpstr>
      <vt:lpstr>二、ERP概念</vt:lpstr>
      <vt:lpstr>幻灯片 10</vt:lpstr>
      <vt:lpstr>幻灯片 11</vt:lpstr>
      <vt:lpstr>幻灯片 12</vt:lpstr>
      <vt:lpstr>幻灯片 13</vt:lpstr>
      <vt:lpstr>三、ERP软件的迅速发展</vt:lpstr>
      <vt:lpstr>幻灯片 15</vt:lpstr>
      <vt:lpstr>幻灯片 16</vt:lpstr>
      <vt:lpstr>一、库存订货点理论</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MRPII</vt:lpstr>
      <vt:lpstr>幻灯片 42</vt:lpstr>
      <vt:lpstr>幻灯片 43</vt:lpstr>
      <vt:lpstr>幻灯片 44</vt:lpstr>
      <vt:lpstr>幻灯片 45</vt:lpstr>
      <vt:lpstr> MRPII管理思想的特征</vt:lpstr>
      <vt:lpstr>幻灯片 47</vt:lpstr>
      <vt:lpstr>幻灯片 48</vt:lpstr>
      <vt:lpstr>幻灯片 49</vt:lpstr>
      <vt:lpstr>幻灯片 50</vt:lpstr>
      <vt:lpstr>幻灯片 51</vt:lpstr>
      <vt:lpstr>MRPII的应用</vt:lpstr>
      <vt:lpstr>幻灯片 53</vt:lpstr>
      <vt:lpstr>幻灯片 54</vt:lpstr>
      <vt:lpstr>幻灯片 55</vt:lpstr>
      <vt:lpstr>1：体现对整个供应链资源进行管理的思想</vt:lpstr>
      <vt:lpstr>ERP是对整个供应链的全面管理</vt:lpstr>
      <vt:lpstr>    2：反应企业对不同生产方式的管理</vt:lpstr>
      <vt:lpstr>3：体现事前计划与事中控制的思想</vt:lpstr>
      <vt:lpstr>4：反应了企业的集成管理</vt:lpstr>
      <vt:lpstr>幻灯片 61</vt:lpstr>
      <vt:lpstr>幻灯片 62</vt:lpstr>
      <vt:lpstr>ERP的发展</vt:lpstr>
      <vt:lpstr>ERP其实很简单……</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案例1:联想ERP成功后的回忆</vt:lpstr>
      <vt:lpstr>1、真正的“一把手工程”</vt:lpstr>
      <vt:lpstr>幻灯片 107</vt:lpstr>
      <vt:lpstr>2．业务部门主导</vt:lpstr>
      <vt:lpstr>3．培训、培训、再培训</vt:lpstr>
      <vt:lpstr>4．“有话好好说” </vt:lpstr>
      <vt:lpstr>5．“十二分”的数据 </vt:lpstr>
      <vt:lpstr>6．梳理、优化、变革 </vt:lpstr>
      <vt:lpstr>案例:联想集团的ERP实施</vt:lpstr>
      <vt:lpstr>幻灯片 114</vt:lpstr>
      <vt:lpstr>1、为什么选择ERP</vt:lpstr>
      <vt:lpstr>幻灯片 116</vt:lpstr>
      <vt:lpstr>幻灯片 117</vt:lpstr>
      <vt:lpstr>幻灯片 118</vt:lpstr>
      <vt:lpstr>幻灯片 119</vt:lpstr>
      <vt:lpstr>2、如何成功实施ERP?</vt:lpstr>
      <vt:lpstr>幻灯片 121</vt:lpstr>
      <vt:lpstr>3、联想ERP实施成功经验</vt:lpstr>
      <vt:lpstr>幻灯片 123</vt:lpstr>
      <vt:lpstr>小结</vt:lpstr>
      <vt:lpstr>幻灯片 125</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dell</dc:creator>
  <cp:lastModifiedBy>HP</cp:lastModifiedBy>
  <cp:revision>215</cp:revision>
  <dcterms:created xsi:type="dcterms:W3CDTF">2015-12-05T07:56:49Z</dcterms:created>
  <dcterms:modified xsi:type="dcterms:W3CDTF">2017-11-30T06:41:13Z</dcterms:modified>
</cp:coreProperties>
</file>